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57" r:id="rId4"/>
    <p:sldId id="306" r:id="rId5"/>
    <p:sldId id="307" r:id="rId6"/>
    <p:sldId id="305" r:id="rId7"/>
    <p:sldId id="259" r:id="rId8"/>
    <p:sldId id="271" r:id="rId9"/>
    <p:sldId id="261" r:id="rId10"/>
    <p:sldId id="260" r:id="rId11"/>
    <p:sldId id="266" r:id="rId12"/>
    <p:sldId id="267" r:id="rId13"/>
    <p:sldId id="268" r:id="rId14"/>
    <p:sldId id="269" r:id="rId15"/>
    <p:sldId id="308" r:id="rId16"/>
    <p:sldId id="272" r:id="rId17"/>
    <p:sldId id="273" r:id="rId18"/>
    <p:sldId id="274" r:id="rId19"/>
    <p:sldId id="275" r:id="rId20"/>
    <p:sldId id="276" r:id="rId21"/>
    <p:sldId id="277" r:id="rId22"/>
    <p:sldId id="309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11" r:id="rId43"/>
    <p:sldId id="299" r:id="rId44"/>
    <p:sldId id="300" r:id="rId45"/>
    <p:sldId id="301" r:id="rId46"/>
    <p:sldId id="313" r:id="rId47"/>
    <p:sldId id="314" r:id="rId48"/>
    <p:sldId id="315" r:id="rId49"/>
    <p:sldId id="262" r:id="rId50"/>
    <p:sldId id="265" r:id="rId51"/>
    <p:sldId id="310" r:id="rId52"/>
    <p:sldId id="263" r:id="rId53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8011B-23C8-4B04-B2E2-D14D338747D9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93D2837-1302-4119-B1B2-A3C202BC551B}">
      <dgm:prSet phldrT="[文字]"/>
      <dgm:spPr/>
      <dgm:t>
        <a:bodyPr/>
        <a:lstStyle/>
        <a:p>
          <a:r>
            <a:rPr lang="zh-TW" altLang="en-US" b="0" dirty="0">
              <a:latin typeface="標楷體" panose="03000509000000000000" pitchFamily="65" charset="-120"/>
              <a:ea typeface="標楷體" panose="03000509000000000000" pitchFamily="65" charset="-120"/>
            </a:rPr>
            <a:t>申請補助單位</a:t>
          </a:r>
        </a:p>
      </dgm:t>
    </dgm:pt>
    <dgm:pt modelId="{1016953D-DD22-40A6-896C-09570C26FBCD}" type="parTrans" cxnId="{A11C3A06-D3AC-455F-A4F2-A648F976B1D6}">
      <dgm:prSet/>
      <dgm:spPr/>
      <dgm:t>
        <a:bodyPr/>
        <a:lstStyle/>
        <a:p>
          <a:endParaRPr lang="zh-TW" altLang="en-US" b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B3FA16-F61C-4523-B30B-71BD8C1114B8}" type="sibTrans" cxnId="{A11C3A06-D3AC-455F-A4F2-A648F976B1D6}">
      <dgm:prSet/>
      <dgm:spPr/>
      <dgm:t>
        <a:bodyPr/>
        <a:lstStyle/>
        <a:p>
          <a:endParaRPr lang="zh-TW" altLang="en-US" b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75C264-CE44-4894-9EA2-1601AE0E55A5}">
      <dgm:prSet phldrT="[文字]"/>
      <dgm:spPr/>
      <dgm:t>
        <a:bodyPr/>
        <a:lstStyle/>
        <a:p>
          <a:r>
            <a:rPr lang="zh-TW" altLang="en-US" b="0" dirty="0">
              <a:latin typeface="標楷體" panose="03000509000000000000" pitchFamily="65" charset="-120"/>
              <a:ea typeface="標楷體" panose="03000509000000000000" pitchFamily="65" charset="-120"/>
            </a:rPr>
            <a:t>本部業務司</a:t>
          </a:r>
        </a:p>
      </dgm:t>
    </dgm:pt>
    <dgm:pt modelId="{0D2DD5E6-E8C8-412B-A36E-CD7365C002C2}" type="parTrans" cxnId="{49F7CB82-6369-4B4A-918A-1474DD67AC74}">
      <dgm:prSet/>
      <dgm:spPr/>
      <dgm:t>
        <a:bodyPr/>
        <a:lstStyle/>
        <a:p>
          <a:endParaRPr lang="zh-TW" altLang="en-US" b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FACC35-FC91-4343-A017-EA6293F3A633}" type="sibTrans" cxnId="{49F7CB82-6369-4B4A-918A-1474DD67AC74}">
      <dgm:prSet/>
      <dgm:spPr/>
      <dgm:t>
        <a:bodyPr/>
        <a:lstStyle/>
        <a:p>
          <a:endParaRPr lang="zh-TW" altLang="en-US" b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93E363-DDB5-4E28-A100-442D0A814E2E}">
      <dgm:prSet phldrT="[文字]"/>
      <dgm:spPr/>
      <dgm:t>
        <a:bodyPr/>
        <a:lstStyle/>
        <a:p>
          <a:r>
            <a:rPr lang="zh-TW" altLang="en-US" b="0" dirty="0">
              <a:latin typeface="標楷體" panose="03000509000000000000" pitchFamily="65" charset="-120"/>
              <a:ea typeface="標楷體" panose="03000509000000000000" pitchFamily="65" charset="-120"/>
            </a:rPr>
            <a:t>本部會計處</a:t>
          </a:r>
        </a:p>
      </dgm:t>
    </dgm:pt>
    <dgm:pt modelId="{B75283EB-1E16-4040-95A9-E997AC55BC3B}" type="parTrans" cxnId="{5F690692-66AB-4DBF-BEC6-2B21BD7AD87C}">
      <dgm:prSet/>
      <dgm:spPr/>
      <dgm:t>
        <a:bodyPr/>
        <a:lstStyle/>
        <a:p>
          <a:endParaRPr lang="zh-TW" altLang="en-US" b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6A8130-1B5F-4B3A-B5EF-B04316649CF0}" type="sibTrans" cxnId="{5F690692-66AB-4DBF-BEC6-2B21BD7AD87C}">
      <dgm:prSet/>
      <dgm:spPr/>
      <dgm:t>
        <a:bodyPr/>
        <a:lstStyle/>
        <a:p>
          <a:endParaRPr lang="zh-TW" altLang="en-US" b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844BCF-D41E-4E34-A311-8A30F34E4836}" type="pres">
      <dgm:prSet presAssocID="{C788011B-23C8-4B04-B2E2-D14D338747D9}" presName="Name0" presStyleCnt="0">
        <dgm:presLayoutVars>
          <dgm:dir/>
          <dgm:resizeHandles val="exact"/>
        </dgm:presLayoutVars>
      </dgm:prSet>
      <dgm:spPr/>
    </dgm:pt>
    <dgm:pt modelId="{C65FE542-101A-41C5-84F1-4FF79DEA700E}" type="pres">
      <dgm:prSet presAssocID="{E93D2837-1302-4119-B1B2-A3C202BC551B}" presName="node" presStyleLbl="node1" presStyleIdx="0" presStyleCnt="3" custLinFactNeighborX="-199" custLinFactNeighborY="-813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2DDA0B-CBC4-448A-9DC7-6BC4B97DFBED}" type="pres">
      <dgm:prSet presAssocID="{E5B3FA16-F61C-4523-B30B-71BD8C1114B8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70524AF8-FCB2-4924-AEFD-675C34CCF243}" type="pres">
      <dgm:prSet presAssocID="{E5B3FA16-F61C-4523-B30B-71BD8C1114B8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7AABC00-2343-4EE7-AAE9-DBA59A948530}" type="pres">
      <dgm:prSet presAssocID="{B875C264-CE44-4894-9EA2-1601AE0E55A5}" presName="node" presStyleLbl="node1" presStyleIdx="1" presStyleCnt="3" custScaleX="113384" custLinFactNeighborX="10319" custLinFactNeighborY="-878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D43016-890F-4D96-890D-800845F4CF46}" type="pres">
      <dgm:prSet presAssocID="{35FACC35-FC91-4343-A017-EA6293F3A633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4C18F14D-C263-4B68-BBF7-0CC61A77612B}" type="pres">
      <dgm:prSet presAssocID="{35FACC35-FC91-4343-A017-EA6293F3A633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36BDDB0D-A4BF-4B42-89D9-84E0AE1F2BC6}" type="pres">
      <dgm:prSet presAssocID="{0793E363-DDB5-4E28-A100-442D0A814E2E}" presName="node" presStyleLbl="node1" presStyleIdx="2" presStyleCnt="3" custScaleX="114425" custLinFactNeighborX="6865" custLinFactNeighborY="-878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690692-66AB-4DBF-BEC6-2B21BD7AD87C}" srcId="{C788011B-23C8-4B04-B2E2-D14D338747D9}" destId="{0793E363-DDB5-4E28-A100-442D0A814E2E}" srcOrd="2" destOrd="0" parTransId="{B75283EB-1E16-4040-95A9-E997AC55BC3B}" sibTransId="{E86A8130-1B5F-4B3A-B5EF-B04316649CF0}"/>
    <dgm:cxn modelId="{9330F015-CB49-4FB4-A6B8-9B26D5982F15}" type="presOf" srcId="{B875C264-CE44-4894-9EA2-1601AE0E55A5}" destId="{D7AABC00-2343-4EE7-AAE9-DBA59A948530}" srcOrd="0" destOrd="0" presId="urn:microsoft.com/office/officeart/2005/8/layout/process1"/>
    <dgm:cxn modelId="{6892BD3F-17EF-411B-A698-F952EB206201}" type="presOf" srcId="{C788011B-23C8-4B04-B2E2-D14D338747D9}" destId="{80844BCF-D41E-4E34-A311-8A30F34E4836}" srcOrd="0" destOrd="0" presId="urn:microsoft.com/office/officeart/2005/8/layout/process1"/>
    <dgm:cxn modelId="{B060EB6A-7F42-4C8E-935A-BC5CE293BA74}" type="presOf" srcId="{E5B3FA16-F61C-4523-B30B-71BD8C1114B8}" destId="{70524AF8-FCB2-4924-AEFD-675C34CCF243}" srcOrd="1" destOrd="0" presId="urn:microsoft.com/office/officeart/2005/8/layout/process1"/>
    <dgm:cxn modelId="{A11C3A06-D3AC-455F-A4F2-A648F976B1D6}" srcId="{C788011B-23C8-4B04-B2E2-D14D338747D9}" destId="{E93D2837-1302-4119-B1B2-A3C202BC551B}" srcOrd="0" destOrd="0" parTransId="{1016953D-DD22-40A6-896C-09570C26FBCD}" sibTransId="{E5B3FA16-F61C-4523-B30B-71BD8C1114B8}"/>
    <dgm:cxn modelId="{70059FB5-2111-4908-BEE1-717618211270}" type="presOf" srcId="{35FACC35-FC91-4343-A017-EA6293F3A633}" destId="{EFD43016-890F-4D96-890D-800845F4CF46}" srcOrd="0" destOrd="0" presId="urn:microsoft.com/office/officeart/2005/8/layout/process1"/>
    <dgm:cxn modelId="{7848D5F3-D45F-4504-85CE-93A488C11D01}" type="presOf" srcId="{E93D2837-1302-4119-B1B2-A3C202BC551B}" destId="{C65FE542-101A-41C5-84F1-4FF79DEA700E}" srcOrd="0" destOrd="0" presId="urn:microsoft.com/office/officeart/2005/8/layout/process1"/>
    <dgm:cxn modelId="{0738DF39-FF21-484B-A420-8CD5F7BF1AA1}" type="presOf" srcId="{0793E363-DDB5-4E28-A100-442D0A814E2E}" destId="{36BDDB0D-A4BF-4B42-89D9-84E0AE1F2BC6}" srcOrd="0" destOrd="0" presId="urn:microsoft.com/office/officeart/2005/8/layout/process1"/>
    <dgm:cxn modelId="{49F7CB82-6369-4B4A-918A-1474DD67AC74}" srcId="{C788011B-23C8-4B04-B2E2-D14D338747D9}" destId="{B875C264-CE44-4894-9EA2-1601AE0E55A5}" srcOrd="1" destOrd="0" parTransId="{0D2DD5E6-E8C8-412B-A36E-CD7365C002C2}" sibTransId="{35FACC35-FC91-4343-A017-EA6293F3A633}"/>
    <dgm:cxn modelId="{200FCA13-1DA8-40EE-8924-F5B233555A7F}" type="presOf" srcId="{35FACC35-FC91-4343-A017-EA6293F3A633}" destId="{4C18F14D-C263-4B68-BBF7-0CC61A77612B}" srcOrd="1" destOrd="0" presId="urn:microsoft.com/office/officeart/2005/8/layout/process1"/>
    <dgm:cxn modelId="{988FCF0E-0187-4100-933D-A7B6145BC5B6}" type="presOf" srcId="{E5B3FA16-F61C-4523-B30B-71BD8C1114B8}" destId="{0F2DDA0B-CBC4-448A-9DC7-6BC4B97DFBED}" srcOrd="0" destOrd="0" presId="urn:microsoft.com/office/officeart/2005/8/layout/process1"/>
    <dgm:cxn modelId="{DA1D28B8-329B-4299-8DF5-959607247AFF}" type="presParOf" srcId="{80844BCF-D41E-4E34-A311-8A30F34E4836}" destId="{C65FE542-101A-41C5-84F1-4FF79DEA700E}" srcOrd="0" destOrd="0" presId="urn:microsoft.com/office/officeart/2005/8/layout/process1"/>
    <dgm:cxn modelId="{9E2362A8-C080-49B5-AF1F-69B298B26D63}" type="presParOf" srcId="{80844BCF-D41E-4E34-A311-8A30F34E4836}" destId="{0F2DDA0B-CBC4-448A-9DC7-6BC4B97DFBED}" srcOrd="1" destOrd="0" presId="urn:microsoft.com/office/officeart/2005/8/layout/process1"/>
    <dgm:cxn modelId="{4FD97E0E-2BAD-44F2-9C0D-231FE8242722}" type="presParOf" srcId="{0F2DDA0B-CBC4-448A-9DC7-6BC4B97DFBED}" destId="{70524AF8-FCB2-4924-AEFD-675C34CCF243}" srcOrd="0" destOrd="0" presId="urn:microsoft.com/office/officeart/2005/8/layout/process1"/>
    <dgm:cxn modelId="{2E79DA66-7FF5-4030-BD45-0651E9271822}" type="presParOf" srcId="{80844BCF-D41E-4E34-A311-8A30F34E4836}" destId="{D7AABC00-2343-4EE7-AAE9-DBA59A948530}" srcOrd="2" destOrd="0" presId="urn:microsoft.com/office/officeart/2005/8/layout/process1"/>
    <dgm:cxn modelId="{FFAAFC12-1625-49FD-944C-20087388B3BD}" type="presParOf" srcId="{80844BCF-D41E-4E34-A311-8A30F34E4836}" destId="{EFD43016-890F-4D96-890D-800845F4CF46}" srcOrd="3" destOrd="0" presId="urn:microsoft.com/office/officeart/2005/8/layout/process1"/>
    <dgm:cxn modelId="{28C37AC2-A065-4097-A1DE-D6A3AA776983}" type="presParOf" srcId="{EFD43016-890F-4D96-890D-800845F4CF46}" destId="{4C18F14D-C263-4B68-BBF7-0CC61A77612B}" srcOrd="0" destOrd="0" presId="urn:microsoft.com/office/officeart/2005/8/layout/process1"/>
    <dgm:cxn modelId="{C6DA8A9E-8E14-4CB8-ADD3-85F4F9B18882}" type="presParOf" srcId="{80844BCF-D41E-4E34-A311-8A30F34E4836}" destId="{36BDDB0D-A4BF-4B42-89D9-84E0AE1F2BC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 custLinFactY="12786" custLinFactNeighborX="153" custLinFactNeighborY="100000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 custLinFactY="80294" custLinFactNeighborX="901" custLinFactNeighborY="100000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 custLinFactY="10449" custLinFactNeighborY="100000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 custLinFactY="65694" custLinFactNeighborY="100000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行政管理費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 custLinFactY="38500" custLinFactNeighborX="579" custLinFactNeighborY="100000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行政管理費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設備及投資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人事費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2DE077-A796-427D-9610-3E29F8ADC1C4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0D2AF76F-28CF-4BFB-841B-41A3BC05979A}" type="parTrans" cxnId="{7B50092B-3AD2-4399-ACF0-B7228D58013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62B18F-17F9-451E-9AE3-B83648FB3B84}" type="sibTrans" cxnId="{7B50092B-3AD2-4399-ACF0-B7228D58013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0077F5-5941-4E31-BA4A-F46D66190F1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行政管理費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0D8DC4-25DD-4F12-B7C4-E390076625B8}" type="parTrans" cxnId="{5C30ECCF-9960-4455-A306-74A4C5E5ADF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D801CF-9B7F-4D75-99CB-3DD2DFB581DC}" type="sibTrans" cxnId="{5C30ECCF-9960-4455-A306-74A4C5E5ADF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65224A3-815C-4B2A-A197-7E260B96903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設備及投資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F6F9AA-AC08-4C30-AFD1-197CA6683FDB}" type="parTrans" cxnId="{DE9B9D8D-E47F-41EB-9065-F48DD933F25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163BC1-14F6-4C42-9B68-5DE08982C53A}" type="sibTrans" cxnId="{DE9B9D8D-E47F-41EB-9065-F48DD933F25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4">
        <dgm:presLayoutVars>
          <dgm:bulletEnabled val="1"/>
        </dgm:presLayoutVars>
      </dgm:prSet>
      <dgm:spPr/>
    </dgm:pt>
    <dgm:pt modelId="{7E17161D-1B90-4C50-B5D3-2F384620228C}" type="pres">
      <dgm:prSet presAssocID="{70AD2578-BECE-4818-81F9-DABF0CEDB38C}" presName="spaceBetweenRectangles" presStyleCnt="0"/>
      <dgm:spPr/>
    </dgm:pt>
    <dgm:pt modelId="{C0FC6F7C-F76B-442B-B276-6A2612402889}" type="pres">
      <dgm:prSet presAssocID="{922DE077-A796-427D-9610-3E29F8ADC1C4}" presName="parentLin" presStyleCnt="0"/>
      <dgm:spPr/>
    </dgm:pt>
    <dgm:pt modelId="{68BF262B-E04C-45A6-A5F5-055468447A20}" type="pres">
      <dgm:prSet presAssocID="{922DE077-A796-427D-9610-3E29F8ADC1C4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F3B8F31D-6EEC-427D-8013-26A116B90FA5}" type="pres">
      <dgm:prSet presAssocID="{922DE077-A796-427D-9610-3E29F8ADC1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7D9700-581F-473F-996C-C86FA9BBEBF1}" type="pres">
      <dgm:prSet presAssocID="{922DE077-A796-427D-9610-3E29F8ADC1C4}" presName="negativeSpace" presStyleCnt="0"/>
      <dgm:spPr/>
    </dgm:pt>
    <dgm:pt modelId="{254A4D3A-D013-4FC4-9C59-4F04EA075C2F}" type="pres">
      <dgm:prSet presAssocID="{922DE077-A796-427D-9610-3E29F8ADC1C4}" presName="childText" presStyleLbl="conFgAcc1" presStyleIdx="1" presStyleCnt="4">
        <dgm:presLayoutVars>
          <dgm:bulletEnabled val="1"/>
        </dgm:presLayoutVars>
      </dgm:prSet>
      <dgm:spPr/>
    </dgm:pt>
    <dgm:pt modelId="{E44D0313-0E7B-443F-BD22-0FF6D2931D7A}" type="pres">
      <dgm:prSet presAssocID="{1062B18F-17F9-451E-9AE3-B83648FB3B84}" presName="spaceBetweenRectangles" presStyleCnt="0"/>
      <dgm:spPr/>
    </dgm:pt>
    <dgm:pt modelId="{D886E1A6-D088-4865-AA4F-C2CFC56071B6}" type="pres">
      <dgm:prSet presAssocID="{065224A3-815C-4B2A-A197-7E260B96903A}" presName="parentLin" presStyleCnt="0"/>
      <dgm:spPr/>
    </dgm:pt>
    <dgm:pt modelId="{FD69CA0C-0954-4E01-86E0-C9DC5BD8A143}" type="pres">
      <dgm:prSet presAssocID="{065224A3-815C-4B2A-A197-7E260B96903A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6F6A2673-25EA-48AE-8330-3A6D8695C6C5}" type="pres">
      <dgm:prSet presAssocID="{065224A3-815C-4B2A-A197-7E260B96903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805063-7CAB-46CE-8259-7A0CB34E0286}" type="pres">
      <dgm:prSet presAssocID="{065224A3-815C-4B2A-A197-7E260B96903A}" presName="negativeSpace" presStyleCnt="0"/>
      <dgm:spPr/>
    </dgm:pt>
    <dgm:pt modelId="{6559651D-94BA-4476-946A-6F700976E5E1}" type="pres">
      <dgm:prSet presAssocID="{065224A3-815C-4B2A-A197-7E260B96903A}" presName="childText" presStyleLbl="conFgAcc1" presStyleIdx="2" presStyleCnt="4">
        <dgm:presLayoutVars>
          <dgm:bulletEnabled val="1"/>
        </dgm:presLayoutVars>
      </dgm:prSet>
      <dgm:spPr/>
    </dgm:pt>
    <dgm:pt modelId="{3C5B1DA4-0176-4897-9A79-8C6801435CCE}" type="pres">
      <dgm:prSet presAssocID="{25163BC1-14F6-4C42-9B68-5DE08982C53A}" presName="spaceBetweenRectangles" presStyleCnt="0"/>
      <dgm:spPr/>
    </dgm:pt>
    <dgm:pt modelId="{047C0EB3-F006-4721-92EB-9DC34C64A8A8}" type="pres">
      <dgm:prSet presAssocID="{8D0077F5-5941-4E31-BA4A-F46D66190F17}" presName="parentLin" presStyleCnt="0"/>
      <dgm:spPr/>
    </dgm:pt>
    <dgm:pt modelId="{3F892ACB-DF46-41E3-8011-8BF9B3C835FC}" type="pres">
      <dgm:prSet presAssocID="{8D0077F5-5941-4E31-BA4A-F46D66190F17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E9B6A90A-BE7C-49C4-8FC9-641E9C240FF9}" type="pres">
      <dgm:prSet presAssocID="{8D0077F5-5941-4E31-BA4A-F46D66190F1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D93043-9910-4DB5-9562-3569E4B750A8}" type="pres">
      <dgm:prSet presAssocID="{8D0077F5-5941-4E31-BA4A-F46D66190F17}" presName="negativeSpace" presStyleCnt="0"/>
      <dgm:spPr/>
    </dgm:pt>
    <dgm:pt modelId="{DD266982-FC9F-4A87-9AE7-A1855CD37C96}" type="pres">
      <dgm:prSet presAssocID="{8D0077F5-5941-4E31-BA4A-F46D66190F1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2B9920-4875-41A9-840A-2005CF4DB03F}" type="presOf" srcId="{8D0077F5-5941-4E31-BA4A-F46D66190F17}" destId="{3F892ACB-DF46-41E3-8011-8BF9B3C835FC}" srcOrd="0" destOrd="0" presId="urn:microsoft.com/office/officeart/2005/8/layout/list1"/>
    <dgm:cxn modelId="{DE9B9D8D-E47F-41EB-9065-F48DD933F25B}" srcId="{C05A6346-FF66-4D35-AB9E-55C1FE419F12}" destId="{065224A3-815C-4B2A-A197-7E260B96903A}" srcOrd="2" destOrd="0" parTransId="{C9F6F9AA-AC08-4C30-AFD1-197CA6683FDB}" sibTransId="{25163BC1-14F6-4C42-9B68-5DE08982C53A}"/>
    <dgm:cxn modelId="{7B50092B-3AD2-4399-ACF0-B7228D580131}" srcId="{C05A6346-FF66-4D35-AB9E-55C1FE419F12}" destId="{922DE077-A796-427D-9610-3E29F8ADC1C4}" srcOrd="1" destOrd="0" parTransId="{0D2AF76F-28CF-4BFB-841B-41A3BC05979A}" sibTransId="{1062B18F-17F9-451E-9AE3-B83648FB3B84}"/>
    <dgm:cxn modelId="{5C30ECCF-9960-4455-A306-74A4C5E5ADF8}" srcId="{C05A6346-FF66-4D35-AB9E-55C1FE419F12}" destId="{8D0077F5-5941-4E31-BA4A-F46D66190F17}" srcOrd="3" destOrd="0" parTransId="{6E0D8DC4-25DD-4F12-B7C4-E390076625B8}" sibTransId="{37D801CF-9B7F-4D75-99CB-3DD2DFB581DC}"/>
    <dgm:cxn modelId="{68653B7F-7E67-49CF-A289-4C867EDA10B0}" type="presOf" srcId="{922DE077-A796-427D-9610-3E29F8ADC1C4}" destId="{F3B8F31D-6EEC-427D-8013-26A116B90FA5}" srcOrd="1" destOrd="0" presId="urn:microsoft.com/office/officeart/2005/8/layout/list1"/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D84F9EC2-169F-442C-8AB1-1B0F91761C15}" type="presOf" srcId="{922DE077-A796-427D-9610-3E29F8ADC1C4}" destId="{68BF262B-E04C-45A6-A5F5-055468447A20}" srcOrd="0" destOrd="0" presId="urn:microsoft.com/office/officeart/2005/8/layout/list1"/>
    <dgm:cxn modelId="{D1935619-AD6B-4CB0-844B-9FF493608B58}" type="presOf" srcId="{8D0077F5-5941-4E31-BA4A-F46D66190F17}" destId="{E9B6A90A-BE7C-49C4-8FC9-641E9C240FF9}" srcOrd="1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EC544E38-E168-4A9E-B205-32B4BD686F1E}" type="presOf" srcId="{065224A3-815C-4B2A-A197-7E260B96903A}" destId="{6F6A2673-25EA-48AE-8330-3A6D8695C6C5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5A466856-A1B0-4775-BA84-1AD068B22CB1}" type="presOf" srcId="{065224A3-815C-4B2A-A197-7E260B96903A}" destId="{FD69CA0C-0954-4E01-86E0-C9DC5BD8A143}" srcOrd="0" destOrd="0" presId="urn:microsoft.com/office/officeart/2005/8/layout/list1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  <dgm:cxn modelId="{16FB9DA1-5AE9-4B76-AEEB-6C23F1F336E0}" type="presParOf" srcId="{F22556CE-8527-499A-918C-544D8885893B}" destId="{7E17161D-1B90-4C50-B5D3-2F384620228C}" srcOrd="3" destOrd="0" presId="urn:microsoft.com/office/officeart/2005/8/layout/list1"/>
    <dgm:cxn modelId="{6C9377F0-1E63-44EB-87C1-C18B34BEE696}" type="presParOf" srcId="{F22556CE-8527-499A-918C-544D8885893B}" destId="{C0FC6F7C-F76B-442B-B276-6A2612402889}" srcOrd="4" destOrd="0" presId="urn:microsoft.com/office/officeart/2005/8/layout/list1"/>
    <dgm:cxn modelId="{50BC86FD-083F-4B9D-9E9B-E872624E1513}" type="presParOf" srcId="{C0FC6F7C-F76B-442B-B276-6A2612402889}" destId="{68BF262B-E04C-45A6-A5F5-055468447A20}" srcOrd="0" destOrd="0" presId="urn:microsoft.com/office/officeart/2005/8/layout/list1"/>
    <dgm:cxn modelId="{DB8164E0-2B51-46C5-80A5-CA5216EEB226}" type="presParOf" srcId="{C0FC6F7C-F76B-442B-B276-6A2612402889}" destId="{F3B8F31D-6EEC-427D-8013-26A116B90FA5}" srcOrd="1" destOrd="0" presId="urn:microsoft.com/office/officeart/2005/8/layout/list1"/>
    <dgm:cxn modelId="{13AB20C2-CCE8-40F8-AB7C-5968B6BA69BD}" type="presParOf" srcId="{F22556CE-8527-499A-918C-544D8885893B}" destId="{F57D9700-581F-473F-996C-C86FA9BBEBF1}" srcOrd="5" destOrd="0" presId="urn:microsoft.com/office/officeart/2005/8/layout/list1"/>
    <dgm:cxn modelId="{3360048B-8257-4950-8313-CFDCA1B54DAD}" type="presParOf" srcId="{F22556CE-8527-499A-918C-544D8885893B}" destId="{254A4D3A-D013-4FC4-9C59-4F04EA075C2F}" srcOrd="6" destOrd="0" presId="urn:microsoft.com/office/officeart/2005/8/layout/list1"/>
    <dgm:cxn modelId="{12EABC77-62A5-49D3-BA41-B0BAC99DE6F6}" type="presParOf" srcId="{F22556CE-8527-499A-918C-544D8885893B}" destId="{E44D0313-0E7B-443F-BD22-0FF6D2931D7A}" srcOrd="7" destOrd="0" presId="urn:microsoft.com/office/officeart/2005/8/layout/list1"/>
    <dgm:cxn modelId="{F3FC8D2C-3DEE-49BC-AC2C-6237C972A22D}" type="presParOf" srcId="{F22556CE-8527-499A-918C-544D8885893B}" destId="{D886E1A6-D088-4865-AA4F-C2CFC56071B6}" srcOrd="8" destOrd="0" presId="urn:microsoft.com/office/officeart/2005/8/layout/list1"/>
    <dgm:cxn modelId="{80003860-6347-4B59-8052-25FEAB6E95C4}" type="presParOf" srcId="{D886E1A6-D088-4865-AA4F-C2CFC56071B6}" destId="{FD69CA0C-0954-4E01-86E0-C9DC5BD8A143}" srcOrd="0" destOrd="0" presId="urn:microsoft.com/office/officeart/2005/8/layout/list1"/>
    <dgm:cxn modelId="{EE83CC7F-AD0D-46BC-9F55-3BA7C98B2B5D}" type="presParOf" srcId="{D886E1A6-D088-4865-AA4F-C2CFC56071B6}" destId="{6F6A2673-25EA-48AE-8330-3A6D8695C6C5}" srcOrd="1" destOrd="0" presId="urn:microsoft.com/office/officeart/2005/8/layout/list1"/>
    <dgm:cxn modelId="{89BF3EA0-D815-46B0-879D-801D30DB22E8}" type="presParOf" srcId="{F22556CE-8527-499A-918C-544D8885893B}" destId="{F1805063-7CAB-46CE-8259-7A0CB34E0286}" srcOrd="9" destOrd="0" presId="urn:microsoft.com/office/officeart/2005/8/layout/list1"/>
    <dgm:cxn modelId="{5BC7AEA8-2039-46BA-A7F4-DA31270E9834}" type="presParOf" srcId="{F22556CE-8527-499A-918C-544D8885893B}" destId="{6559651D-94BA-4476-946A-6F700976E5E1}" srcOrd="10" destOrd="0" presId="urn:microsoft.com/office/officeart/2005/8/layout/list1"/>
    <dgm:cxn modelId="{C706D160-E352-4160-B640-92D10D9C36A9}" type="presParOf" srcId="{F22556CE-8527-499A-918C-544D8885893B}" destId="{3C5B1DA4-0176-4897-9A79-8C6801435CCE}" srcOrd="11" destOrd="0" presId="urn:microsoft.com/office/officeart/2005/8/layout/list1"/>
    <dgm:cxn modelId="{43545F2E-4E53-4012-AA04-7DFF6E55B1D8}" type="presParOf" srcId="{F22556CE-8527-499A-918C-544D8885893B}" destId="{047C0EB3-F006-4721-92EB-9DC34C64A8A8}" srcOrd="12" destOrd="0" presId="urn:microsoft.com/office/officeart/2005/8/layout/list1"/>
    <dgm:cxn modelId="{D9F91164-F962-4416-BD74-F8827F09E2FA}" type="presParOf" srcId="{047C0EB3-F006-4721-92EB-9DC34C64A8A8}" destId="{3F892ACB-DF46-41E3-8011-8BF9B3C835FC}" srcOrd="0" destOrd="0" presId="urn:microsoft.com/office/officeart/2005/8/layout/list1"/>
    <dgm:cxn modelId="{B930E386-5F51-4631-B302-23105EAEF2B0}" type="presParOf" srcId="{047C0EB3-F006-4721-92EB-9DC34C64A8A8}" destId="{E9B6A90A-BE7C-49C4-8FC9-641E9C240FF9}" srcOrd="1" destOrd="0" presId="urn:microsoft.com/office/officeart/2005/8/layout/list1"/>
    <dgm:cxn modelId="{5BD84E86-BB53-4954-8E50-96A89FB1B68E}" type="presParOf" srcId="{F22556CE-8527-499A-918C-544D8885893B}" destId="{61D93043-9910-4DB5-9562-3569E4B750A8}" srcOrd="13" destOrd="0" presId="urn:microsoft.com/office/officeart/2005/8/layout/list1"/>
    <dgm:cxn modelId="{2DC70B78-ADDF-43AF-AEFC-3C3925466A21}" type="presParOf" srcId="{F22556CE-8527-499A-918C-544D8885893B}" destId="{DD266982-FC9F-4A87-9AE7-A1855CD37C9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人事費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 custLinFactY="84606" custLinFactNeighborY="100000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 custLinFactNeighborY="94874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8BC4C5-3DDC-40DC-8693-C233F197FE02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7B1548F9-2C7E-40D7-834F-0A480DCEB0A9}">
      <dgm:prSet phldrT="[文字]" custT="1"/>
      <dgm:spPr/>
      <dgm:t>
        <a:bodyPr/>
        <a:lstStyle/>
        <a:p>
          <a:pPr algn="l"/>
          <a:r>
            <a:rPr lang="zh-TW" altLang="en-US" sz="2700" u="sng" dirty="0">
              <a:latin typeface="標楷體" panose="03000509000000000000" pitchFamily="65" charset="-120"/>
              <a:ea typeface="標楷體" panose="03000509000000000000" pitchFamily="65" charset="-120"/>
            </a:rPr>
            <a:t>單價</a:t>
          </a:r>
          <a:r>
            <a: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700" dirty="0"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</a:p>
      </dgm:t>
    </dgm:pt>
    <dgm:pt modelId="{2F06B114-DADE-4A36-8B7F-74FB9D909EE5}" type="parTrans" cxnId="{32C466E6-6828-431F-BE29-49C647B5BBA0}">
      <dgm:prSet/>
      <dgm:spPr/>
      <dgm:t>
        <a:bodyPr/>
        <a:lstStyle/>
        <a:p>
          <a:pPr algn="l"/>
          <a:endParaRPr lang="zh-TW" altLang="en-US" sz="2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448949-0F6B-4ECE-960C-5B68AE02D28C}" type="sibTrans" cxnId="{32C466E6-6828-431F-BE29-49C647B5BBA0}">
      <dgm:prSet/>
      <dgm:spPr/>
      <dgm:t>
        <a:bodyPr/>
        <a:lstStyle/>
        <a:p>
          <a:pPr algn="l"/>
          <a:endParaRPr lang="zh-TW" altLang="en-US" sz="2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FCA469-5A4E-4199-B985-0AE8AD4CD9D8}">
      <dgm:prSet phldrT="[文字]" custT="1"/>
      <dgm:spPr/>
      <dgm:t>
        <a:bodyPr/>
        <a:lstStyle/>
        <a:p>
          <a:pPr algn="l"/>
          <a:r>
            <a:rPr lang="zh-TW" altLang="en-US" sz="2700" u="sng" dirty="0">
              <a:latin typeface="標楷體" panose="03000509000000000000" pitchFamily="65" charset="-120"/>
              <a:ea typeface="標楷體" panose="03000509000000000000" pitchFamily="65" charset="-120"/>
            </a:rPr>
            <a:t>耐用年限</a:t>
          </a:r>
          <a:r>
            <a: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700" dirty="0">
              <a:latin typeface="標楷體" panose="03000509000000000000" pitchFamily="65" charset="-120"/>
              <a:ea typeface="標楷體" panose="03000509000000000000" pitchFamily="65" charset="-120"/>
            </a:rPr>
            <a:t>年以上</a:t>
          </a:r>
        </a:p>
      </dgm:t>
    </dgm:pt>
    <dgm:pt modelId="{A6BA1440-7A3D-4B7B-B81B-6CAE6ED475DB}" type="parTrans" cxnId="{722FD818-5D18-4B35-B889-418C72D0937C}">
      <dgm:prSet/>
      <dgm:spPr/>
      <dgm:t>
        <a:bodyPr/>
        <a:lstStyle/>
        <a:p>
          <a:pPr algn="l"/>
          <a:endParaRPr lang="zh-TW" altLang="en-US" sz="2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05CAB9-A8F4-4387-84C8-C1B07AE53465}" type="sibTrans" cxnId="{722FD818-5D18-4B35-B889-418C72D0937C}">
      <dgm:prSet/>
      <dgm:spPr/>
      <dgm:t>
        <a:bodyPr/>
        <a:lstStyle/>
        <a:p>
          <a:pPr algn="l"/>
          <a:endParaRPr lang="zh-TW" altLang="en-US" sz="2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7C484E-727E-4240-BA42-2456A8737281}" type="pres">
      <dgm:prSet presAssocID="{178BC4C5-3DDC-40DC-8693-C233F197FE02}" presName="compositeShape" presStyleCnt="0">
        <dgm:presLayoutVars>
          <dgm:chMax val="7"/>
          <dgm:dir/>
          <dgm:resizeHandles val="exact"/>
        </dgm:presLayoutVars>
      </dgm:prSet>
      <dgm:spPr/>
    </dgm:pt>
    <dgm:pt modelId="{2B3EE932-51F3-4E2E-B034-287A7D591792}" type="pres">
      <dgm:prSet presAssocID="{7B1548F9-2C7E-40D7-834F-0A480DCEB0A9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59B45033-42A0-4404-AFC4-AFC742E1C72E}" type="pres">
      <dgm:prSet presAssocID="{7B1548F9-2C7E-40D7-834F-0A480DCEB0A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0E95F4-73A1-4EDF-A951-A1EBDC8FA185}" type="pres">
      <dgm:prSet presAssocID="{F9FCA469-5A4E-4199-B985-0AE8AD4CD9D8}" presName="circ2" presStyleLbl="vennNode1" presStyleIdx="1" presStyleCnt="2"/>
      <dgm:spPr/>
      <dgm:t>
        <a:bodyPr/>
        <a:lstStyle/>
        <a:p>
          <a:endParaRPr lang="zh-TW" altLang="en-US"/>
        </a:p>
      </dgm:t>
    </dgm:pt>
    <dgm:pt modelId="{53ACB1FF-EEFD-49CC-81D8-8DCC112C3472}" type="pres">
      <dgm:prSet presAssocID="{F9FCA469-5A4E-4199-B985-0AE8AD4CD9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FC16AE-3867-4C4E-97DC-FF734464A059}" type="presOf" srcId="{F9FCA469-5A4E-4199-B985-0AE8AD4CD9D8}" destId="{560E95F4-73A1-4EDF-A951-A1EBDC8FA185}" srcOrd="0" destOrd="0" presId="urn:microsoft.com/office/officeart/2005/8/layout/venn1"/>
    <dgm:cxn modelId="{61CC03B9-AEB3-40C0-8326-247A97FDDE77}" type="presOf" srcId="{7B1548F9-2C7E-40D7-834F-0A480DCEB0A9}" destId="{2B3EE932-51F3-4E2E-B034-287A7D591792}" srcOrd="0" destOrd="0" presId="urn:microsoft.com/office/officeart/2005/8/layout/venn1"/>
    <dgm:cxn modelId="{32C466E6-6828-431F-BE29-49C647B5BBA0}" srcId="{178BC4C5-3DDC-40DC-8693-C233F197FE02}" destId="{7B1548F9-2C7E-40D7-834F-0A480DCEB0A9}" srcOrd="0" destOrd="0" parTransId="{2F06B114-DADE-4A36-8B7F-74FB9D909EE5}" sibTransId="{B5448949-0F6B-4ECE-960C-5B68AE02D28C}"/>
    <dgm:cxn modelId="{722FD818-5D18-4B35-B889-418C72D0937C}" srcId="{178BC4C5-3DDC-40DC-8693-C233F197FE02}" destId="{F9FCA469-5A4E-4199-B985-0AE8AD4CD9D8}" srcOrd="1" destOrd="0" parTransId="{A6BA1440-7A3D-4B7B-B81B-6CAE6ED475DB}" sibTransId="{1905CAB9-A8F4-4387-84C8-C1B07AE53465}"/>
    <dgm:cxn modelId="{715176BD-1BA2-4A60-B710-DD86C39E7BF7}" type="presOf" srcId="{7B1548F9-2C7E-40D7-834F-0A480DCEB0A9}" destId="{59B45033-42A0-4404-AFC4-AFC742E1C72E}" srcOrd="1" destOrd="0" presId="urn:microsoft.com/office/officeart/2005/8/layout/venn1"/>
    <dgm:cxn modelId="{93F7A378-45DB-44E3-9023-04DCEE1074AE}" type="presOf" srcId="{178BC4C5-3DDC-40DC-8693-C233F197FE02}" destId="{887C484E-727E-4240-BA42-2456A8737281}" srcOrd="0" destOrd="0" presId="urn:microsoft.com/office/officeart/2005/8/layout/venn1"/>
    <dgm:cxn modelId="{AF0720E4-DA03-4014-ACEE-16B6050C4E19}" type="presOf" srcId="{F9FCA469-5A4E-4199-B985-0AE8AD4CD9D8}" destId="{53ACB1FF-EEFD-49CC-81D8-8DCC112C3472}" srcOrd="1" destOrd="0" presId="urn:microsoft.com/office/officeart/2005/8/layout/venn1"/>
    <dgm:cxn modelId="{07CF9F3B-658F-4183-AF7D-3C8C3D2284B2}" type="presParOf" srcId="{887C484E-727E-4240-BA42-2456A8737281}" destId="{2B3EE932-51F3-4E2E-B034-287A7D591792}" srcOrd="0" destOrd="0" presId="urn:microsoft.com/office/officeart/2005/8/layout/venn1"/>
    <dgm:cxn modelId="{A8237A0A-30CB-43F8-BC7D-45E2BBFA3D07}" type="presParOf" srcId="{887C484E-727E-4240-BA42-2456A8737281}" destId="{59B45033-42A0-4404-AFC4-AFC742E1C72E}" srcOrd="1" destOrd="0" presId="urn:microsoft.com/office/officeart/2005/8/layout/venn1"/>
    <dgm:cxn modelId="{541BF48B-9F58-40A0-A51D-1E0606B09221}" type="presParOf" srcId="{887C484E-727E-4240-BA42-2456A8737281}" destId="{560E95F4-73A1-4EDF-A951-A1EBDC8FA185}" srcOrd="2" destOrd="0" presId="urn:microsoft.com/office/officeart/2005/8/layout/venn1"/>
    <dgm:cxn modelId="{7DF42F31-BFE6-423A-B721-2CAE80B6A729}" type="presParOf" srcId="{887C484E-727E-4240-BA42-2456A8737281}" destId="{53ACB1FF-EEFD-49CC-81D8-8DCC112C347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 custLinFactY="58926" custLinFactNeighborY="100000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5A6346-FF66-4D35-AB9E-55C1FE419F1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76BC367E-6965-406E-91BF-C0E18294095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</a:p>
      </dgm:t>
    </dgm:pt>
    <dgm:pt modelId="{15FB615B-1AC7-497A-BECF-3378D48BF235}" type="par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AD2578-BECE-4818-81F9-DABF0CEDB38C}" type="sibTrans" cxnId="{E94939A1-D153-45F8-B963-56CF1441BC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2556CE-8527-499A-918C-544D8885893B}" type="pres">
      <dgm:prSet presAssocID="{C05A6346-FF66-4D35-AB9E-55C1FE419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98844B-43F6-415B-9EFB-EDC6968C1B1B}" type="pres">
      <dgm:prSet presAssocID="{76BC367E-6965-406E-91BF-C0E18294095F}" presName="parentLin" presStyleCnt="0"/>
      <dgm:spPr/>
    </dgm:pt>
    <dgm:pt modelId="{82AD53D8-580A-4B98-936E-5D5F6B629060}" type="pres">
      <dgm:prSet presAssocID="{76BC367E-6965-406E-91BF-C0E18294095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4FE0D118-8093-4EF7-A76C-E7EFE70FEAB2}" type="pres">
      <dgm:prSet presAssocID="{76BC367E-6965-406E-91BF-C0E182940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0A3E4-2F0C-48EA-B9C0-EFB1EB381784}" type="pres">
      <dgm:prSet presAssocID="{76BC367E-6965-406E-91BF-C0E18294095F}" presName="negativeSpace" presStyleCnt="0"/>
      <dgm:spPr/>
    </dgm:pt>
    <dgm:pt modelId="{BF5B5FA0-1400-4073-B0FE-CABB61BD50F7}" type="pres">
      <dgm:prSet presAssocID="{76BC367E-6965-406E-91BF-C0E18294095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25F7A13-5178-411E-B7E4-EFDC27BC6F93}" type="presOf" srcId="{C05A6346-FF66-4D35-AB9E-55C1FE419F12}" destId="{F22556CE-8527-499A-918C-544D8885893B}" srcOrd="0" destOrd="0" presId="urn:microsoft.com/office/officeart/2005/8/layout/list1"/>
    <dgm:cxn modelId="{130AD82E-CC9E-4A37-8F8F-3EEA1FF463A4}" type="presOf" srcId="{76BC367E-6965-406E-91BF-C0E18294095F}" destId="{4FE0D118-8093-4EF7-A76C-E7EFE70FEAB2}" srcOrd="1" destOrd="0" presId="urn:microsoft.com/office/officeart/2005/8/layout/list1"/>
    <dgm:cxn modelId="{DF8A1135-2EF4-4008-9D89-6AA63FB956AF}" type="presOf" srcId="{76BC367E-6965-406E-91BF-C0E18294095F}" destId="{82AD53D8-580A-4B98-936E-5D5F6B629060}" srcOrd="0" destOrd="0" presId="urn:microsoft.com/office/officeart/2005/8/layout/list1"/>
    <dgm:cxn modelId="{E94939A1-D153-45F8-B963-56CF1441BC38}" srcId="{C05A6346-FF66-4D35-AB9E-55C1FE419F12}" destId="{76BC367E-6965-406E-91BF-C0E18294095F}" srcOrd="0" destOrd="0" parTransId="{15FB615B-1AC7-497A-BECF-3378D48BF235}" sibTransId="{70AD2578-BECE-4818-81F9-DABF0CEDB38C}"/>
    <dgm:cxn modelId="{F5AA5960-7939-4154-B983-5C13CE0985CE}" type="presParOf" srcId="{F22556CE-8527-499A-918C-544D8885893B}" destId="{D798844B-43F6-415B-9EFB-EDC6968C1B1B}" srcOrd="0" destOrd="0" presId="urn:microsoft.com/office/officeart/2005/8/layout/list1"/>
    <dgm:cxn modelId="{2C643E55-E093-4871-AD4A-6B95FED3A750}" type="presParOf" srcId="{D798844B-43F6-415B-9EFB-EDC6968C1B1B}" destId="{82AD53D8-580A-4B98-936E-5D5F6B629060}" srcOrd="0" destOrd="0" presId="urn:microsoft.com/office/officeart/2005/8/layout/list1"/>
    <dgm:cxn modelId="{BDA6E285-2C25-4876-81F8-BCAF23A2DBE2}" type="presParOf" srcId="{D798844B-43F6-415B-9EFB-EDC6968C1B1B}" destId="{4FE0D118-8093-4EF7-A76C-E7EFE70FEAB2}" srcOrd="1" destOrd="0" presId="urn:microsoft.com/office/officeart/2005/8/layout/list1"/>
    <dgm:cxn modelId="{1AF1CC5D-3F03-4CF3-9BB3-5985C26914B5}" type="presParOf" srcId="{F22556CE-8527-499A-918C-544D8885893B}" destId="{36C0A3E4-2F0C-48EA-B9C0-EFB1EB381784}" srcOrd="1" destOrd="0" presId="urn:microsoft.com/office/officeart/2005/8/layout/list1"/>
    <dgm:cxn modelId="{EB69DB50-81F1-4736-B270-526FE4904E03}" type="presParOf" srcId="{F22556CE-8527-499A-918C-544D8885893B}" destId="{BF5B5FA0-1400-4073-B0FE-CABB61BD50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21BD-B79D-4E23-8AA4-C0C1849218C8}" type="datetimeFigureOut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AA8F-07B2-4B27-A6D7-CF0E809648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224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ADCF-B924-4D0F-AD9C-DBF357B6B004}" type="datetimeFigureOut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95E96-1630-40B8-BEAE-72DA2C0F00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48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95E96-1630-40B8-BEAE-72DA2C0F006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75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33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922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776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116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368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95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320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634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721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20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95E96-1630-40B8-BEAE-72DA2C0F006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480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910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458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161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04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45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46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51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04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28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46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F05-C468-4962-AD8E-731C6424E7E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42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12A3-F638-4B0E-BC7C-6D982DE7E3EA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3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A8CB-4D3C-47F8-BCAB-EE751F95B8B4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74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4726-F4D9-4AFB-9E4E-6633B6C667A7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20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46C2-C5F4-4C80-9F5A-EC40A67F376F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92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7CC7-31C3-4F69-9F7E-30809E5878AD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5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DA9B-111A-4D95-BBCC-E0E9C833EA39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3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F82-174D-412C-8324-3F83B4C7A400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9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7767-8CA3-486B-8ABC-92AE1F4DF1DE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29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6915-9679-4EDB-9F8B-5DF2AD2A7D30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39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25EC5A5-B8E2-4445-BA0A-0595CCF11487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74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FAF-C9CC-46BF-8D14-D93787C3317C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5A925C-F117-4180-8863-E150FE2DFD28}" type="datetime1">
              <a:rPr lang="zh-TW" altLang="en-US" smtClean="0"/>
              <a:t>2019/3/8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EE72EA-A105-4BAC-8264-152CC19A70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89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6336704" cy="2016224"/>
          </a:xfrm>
        </p:spPr>
        <p:txBody>
          <a:bodyPr>
            <a:noAutofit/>
          </a:bodyPr>
          <a:lstStyle/>
          <a:p>
            <a:pPr algn="ctr"/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鬆與</a:t>
            </a: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綁</a:t>
            </a: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教育部補</a:t>
            </a:r>
            <a:r>
              <a:rPr lang="en-US" altLang="zh-TW" sz="4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捐</a:t>
            </a:r>
            <a:r>
              <a:rPr lang="en-US" altLang="zh-TW" sz="4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助</a:t>
            </a:r>
            <a:r>
              <a:rPr lang="en-US" altLang="zh-TW" sz="4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及委辦經費核撥結報作業要點面面觀</a:t>
            </a: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23728" y="4488904"/>
            <a:ext cx="5184576" cy="1944216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主講人：黃永傳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教育部會計處</a:t>
            </a:r>
            <a:r>
              <a:rPr lang="en-US" altLang="zh-TW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書卷 (水平) 3"/>
          <p:cNvSpPr/>
          <p:nvPr/>
        </p:nvSpPr>
        <p:spPr>
          <a:xfrm>
            <a:off x="323528" y="836712"/>
            <a:ext cx="8352928" cy="482453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971707"/>
            <a:ext cx="7848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latin typeface="標楷體" pitchFamily="65" charset="-120"/>
                <a:ea typeface="標楷體" pitchFamily="65" charset="-120"/>
              </a:rPr>
              <a:t>經費核撥結</a:t>
            </a:r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報作業</a:t>
            </a:r>
            <a:r>
              <a:rPr lang="zh-TW" altLang="en-US" sz="8000" b="1" dirty="0">
                <a:latin typeface="標楷體" pitchFamily="65" charset="-120"/>
                <a:ea typeface="標楷體" pitchFamily="65" charset="-120"/>
              </a:rPr>
              <a:t>要點修正</a:t>
            </a:r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重點</a:t>
            </a:r>
            <a:endParaRPr lang="zh-TW" altLang="en-US" sz="8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3564" y="476672"/>
            <a:ext cx="7456872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壹、減少重複規範項目</a:t>
            </a:r>
            <a:endParaRPr lang="zh-TW" altLang="en-US" sz="5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132856"/>
            <a:ext cx="7920880" cy="343244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一、排除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以政府採購法辦理者。</a:t>
            </a:r>
          </a:p>
          <a:p>
            <a:pPr marL="1169988" indent="-1084263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二、不重複規範出席費、稿費、講座鐘點費、裁判費、國內旅費等支出標準。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56872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貳、簡化行政流程項目</a:t>
            </a:r>
            <a:endParaRPr lang="zh-TW" altLang="en-US" sz="5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988840"/>
            <a:ext cx="7992888" cy="4284846"/>
          </a:xfrm>
        </p:spPr>
        <p:txBody>
          <a:bodyPr>
            <a:noAutofit/>
          </a:bodyPr>
          <a:lstStyle/>
          <a:p>
            <a:pPr marL="1073150" indent="-987425"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、執行單位免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於委辦案件經費申請表核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章。</a:t>
            </a:r>
          </a:p>
          <a:p>
            <a:pPr marL="82296" indent="0"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二、採購清冊免於逐次編製。</a:t>
            </a:r>
          </a:p>
          <a:p>
            <a:pPr marL="82296" indent="0"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、統一經費申請表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件。</a:t>
            </a:r>
          </a:p>
          <a:p>
            <a:pPr marL="1169988" indent="-1084263"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四、符合相關規定之執行單位，其原始憑證採就地保管。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56872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叁、鬆綁經費編列基準</a:t>
            </a:r>
            <a:endParaRPr lang="zh-TW" altLang="en-US" sz="5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168721"/>
            <a:ext cx="7848872" cy="3814024"/>
          </a:xfrm>
        </p:spPr>
        <p:txBody>
          <a:bodyPr>
            <a:noAutofit/>
          </a:bodyPr>
          <a:lstStyle/>
          <a:p>
            <a:pPr marL="998538" indent="-998538">
              <a:buNone/>
            </a:pP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刪除專任助理人員工作酬金參考表。</a:t>
            </a:r>
          </a:p>
          <a:p>
            <a:pPr marL="860425" indent="-860425">
              <a:buNone/>
            </a:pP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二、高級中等學校專任行政助理得予兼職。</a:t>
            </a:r>
          </a:p>
          <a:p>
            <a:pPr marL="998538" indent="-998538">
              <a:buNone/>
            </a:pP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三、放寬得調增臨時工作人員薪資幅度。</a:t>
            </a:r>
          </a:p>
          <a:p>
            <a:pPr marL="998538" indent="-998538">
              <a:buNone/>
            </a:pP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四、刪除資料檢索費上限。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7341" y="548680"/>
            <a:ext cx="6624736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肆、強化管理機制</a:t>
            </a:r>
            <a:endParaRPr lang="zh-TW" altLang="en-US" sz="5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5273" y="1988840"/>
            <a:ext cx="7848872" cy="396956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一、增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列應予收回經費之態樣。</a:t>
            </a:r>
          </a:p>
          <a:p>
            <a:pPr marL="1073150" indent="-987425">
              <a:buNone/>
            </a:pP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二、控管結報情形：未依限結報且未依限申請展延者，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以下簡稱本部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於完成計畫結報前不再撥付計畫主持人之新計畫款項，並得逕予註銷該筆補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捐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助或委辦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經費，且得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收回已撥付經費。</a:t>
            </a:r>
          </a:p>
          <a:p>
            <a:pPr marL="825246" indent="-742950">
              <a:buFont typeface="+mj-ea"/>
              <a:buAutoNum type="ea1ChtPeriod"/>
            </a:pPr>
            <a:endParaRPr lang="zh-TW" altLang="en-US" sz="3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書卷 (水平) 3"/>
          <p:cNvSpPr/>
          <p:nvPr/>
        </p:nvSpPr>
        <p:spPr>
          <a:xfrm>
            <a:off x="323528" y="836712"/>
            <a:ext cx="8352928" cy="482453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971707"/>
            <a:ext cx="7848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latin typeface="標楷體" pitchFamily="65" charset="-120"/>
                <a:ea typeface="標楷體" pitchFamily="65" charset="-120"/>
              </a:rPr>
              <a:t>經費核撥結</a:t>
            </a:r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報</a:t>
            </a:r>
            <a:r>
              <a:rPr lang="zh-TW" altLang="en-US" sz="8000" b="1" dirty="0">
                <a:latin typeface="標楷體" pitchFamily="65" charset="-120"/>
                <a:ea typeface="標楷體" pitchFamily="65" charset="-120"/>
              </a:rPr>
              <a:t>作業要點注意要項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0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3588" y="606319"/>
            <a:ext cx="7416824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壹、非屬補</a:t>
            </a:r>
            <a:r>
              <a:rPr lang="en-US" altLang="zh-TW" sz="5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捐</a:t>
            </a:r>
            <a:r>
              <a:rPr lang="en-US" altLang="zh-TW" sz="5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助項目</a:t>
            </a:r>
            <a:endParaRPr lang="zh-TW" altLang="en-US" sz="5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492896"/>
            <a:ext cx="7776864" cy="3600400"/>
          </a:xfrm>
        </p:spPr>
        <p:txBody>
          <a:bodyPr>
            <a:noAutofit/>
          </a:bodyPr>
          <a:lstStyle/>
          <a:p>
            <a:pPr marL="669925" indent="-669925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一、人事費。但因特殊需要，經本部同意者，不在此限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96900" indent="-59690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二、加班費。如有延長工作時間者，得由執行單位年度經費核實支付加班費。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596900" indent="-59690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三、內部場地使用費。但因特殊需要，經本部同意者，不在此限。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596900" indent="-59690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四、行政管理費：包括執行單位內部之水電費、電話費、燃料費及設備維護等費用。但因配合本部政策需要者，不在此限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4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2617" y="541437"/>
            <a:ext cx="6624736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貳、經費撥付原則</a:t>
            </a:r>
            <a:endParaRPr lang="zh-TW" altLang="en-US" sz="5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549" y="1988840"/>
            <a:ext cx="7848872" cy="366855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萬元以下一次全數撥付。</a:t>
            </a:r>
          </a:p>
          <a:p>
            <a:pPr marL="862013" indent="-766763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二、逾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萬元至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1,000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以下分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二期按計畫核定總額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60%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40%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撥付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862013" indent="-766763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三、逾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1,000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萬元至未達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3,000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萬元分三期按計畫之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40%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30%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30%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撥付。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862013" indent="-766763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四、逾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3,000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萬元者，得視實際狀況酌予調整。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862013" indent="-766763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五、執行率達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70%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以上者，得請撥次一期款。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9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056784" cy="1143000"/>
          </a:xfrm>
        </p:spPr>
        <p:txBody>
          <a:bodyPr>
            <a:noAutofit/>
          </a:bodyPr>
          <a:lstStyle/>
          <a:p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叁</a:t>
            </a:r>
            <a:r>
              <a:rPr lang="zh-TW" altLang="en-US" sz="5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計畫經費支用原則</a:t>
            </a:r>
            <a:endParaRPr lang="zh-TW" altLang="en-US" sz="5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8375" y="2060848"/>
            <a:ext cx="7776864" cy="3288432"/>
          </a:xfrm>
        </p:spPr>
        <p:txBody>
          <a:bodyPr>
            <a:noAutofit/>
          </a:bodyPr>
          <a:lstStyle/>
          <a:p>
            <a:pPr marL="989013" indent="-903288"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一、報支經費應以計畫執行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期間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前、後一個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月內所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發生支出為原則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989013" indent="-903288"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二、除零用金限額以下之小額付款外，不得由計畫主持人或執行單位人員代領轉付。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9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631155"/>
            <a:ext cx="7056784" cy="1143000"/>
          </a:xfrm>
        </p:spPr>
        <p:txBody>
          <a:bodyPr>
            <a:noAutofit/>
          </a:bodyPr>
          <a:lstStyle/>
          <a:p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肆</a:t>
            </a:r>
            <a:r>
              <a:rPr lang="zh-TW" altLang="en-US" sz="5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計畫經費之變更</a:t>
            </a:r>
            <a:endParaRPr lang="zh-TW" altLang="en-US" sz="5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060848"/>
            <a:ext cx="7776864" cy="3888432"/>
          </a:xfrm>
        </p:spPr>
        <p:txBody>
          <a:bodyPr>
            <a:noAutofit/>
          </a:bodyPr>
          <a:lstStyle/>
          <a:p>
            <a:pPr marL="808038" indent="-722313"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一、涉及一級用途別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人事費、業務費、設備及投資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互相流用、指定經費項目變更、補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捐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助比率變更、補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捐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助或委辦金額之變更，應報本部同意後辦理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808038" indent="-722313"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二、人事費除未依學經歷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職級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或期程聘用人員，致賸餘款不得流用外，得於流用未超過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20%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範圍內，由各執行單位循其內部行政程序自行流入業務費辦理；逾上開比率者，仍應報本部同意後辦理。</a:t>
            </a:r>
            <a:endParaRPr lang="en-US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6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3745" y="547179"/>
            <a:ext cx="6520768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大   綱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844824"/>
            <a:ext cx="7776863" cy="44405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一、前言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、介紹名詞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經費核撥結報作業要點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修正重點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四、經費核撥結報作業要點注意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要項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填列經費表注意要點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六、填列經費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表案例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結語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557625"/>
            <a:ext cx="8136904" cy="11430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伍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計畫產生收入及結餘款繳回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3467637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一、利息收入免予繳回。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989013" indent="-903288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二、除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另有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規定外，研發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成果收入、廠商違約金收入及其他衍生收入按原補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捐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助比率繳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回。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989013" indent="-903288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三、除另有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規定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外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未執行項目與賸餘款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按原補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捐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助比率繳回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7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7698" y="620688"/>
            <a:ext cx="7056784" cy="114300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陸、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計畫結報期限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7698" y="2276872"/>
            <a:ext cx="7056784" cy="321642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計畫核定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執行期間屆滿後二個月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內須完成結報。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8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書卷 (水平) 3"/>
          <p:cNvSpPr/>
          <p:nvPr/>
        </p:nvSpPr>
        <p:spPr>
          <a:xfrm>
            <a:off x="323528" y="836712"/>
            <a:ext cx="8352928" cy="482453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65963" y="1971707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填列經費表</a:t>
            </a:r>
            <a:endParaRPr lang="en-US" altLang="zh-TW" sz="80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注意要點</a:t>
            </a:r>
            <a:endParaRPr lang="zh-TW" altLang="en-US" sz="8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7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624936" y="116632"/>
            <a:ext cx="7426325" cy="70276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壹、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000" dirty="0"/>
          </a:p>
        </p:txBody>
      </p:sp>
      <p:pic>
        <p:nvPicPr>
          <p:cNvPr id="47663" name="圖片 4766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19400"/>
            <a:ext cx="4680520" cy="55369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79512" y="819400"/>
            <a:ext cx="2251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以補助民間團體為例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7904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683568" y="818003"/>
            <a:ext cx="7426325" cy="74473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貳、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000" dirty="0"/>
          </a:p>
        </p:txBody>
      </p:sp>
      <p:pic>
        <p:nvPicPr>
          <p:cNvPr id="4" name="圖片 3" descr="畫面剪輯">
            <a:extLst>
              <a:ext uri="{FF2B5EF4-FFF2-40B4-BE49-F238E27FC236}">
                <a16:creationId xmlns:a16="http://schemas.microsoft.com/office/drawing/2014/main" xmlns="" id="{754630EC-D341-49B5-ACEB-F925B57AC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49" y="1783532"/>
            <a:ext cx="4680519" cy="423775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193849" y="5305868"/>
            <a:ext cx="468240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948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611560" y="697370"/>
            <a:ext cx="7426325" cy="81036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叁、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917FADF-ABA6-4239-B92A-0640DEE2585E}"/>
              </a:ext>
            </a:extLst>
          </p:cNvPr>
          <p:cNvSpPr/>
          <p:nvPr/>
        </p:nvSpPr>
        <p:spPr>
          <a:xfrm>
            <a:off x="827584" y="4077072"/>
            <a:ext cx="7308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經費申請表，如未經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申請補助單位之</a:t>
            </a:r>
            <a:r>
              <a:rPr lang="zh-TW" altLang="zh-TW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承辦單位、主</a:t>
            </a:r>
            <a:r>
              <a:rPr lang="en-US" altLang="zh-TW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en-US" altLang="zh-TW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計單位及機關學校首長或團體負責人簽章者，本部得不予受理。</a:t>
            </a:r>
            <a:endParaRPr lang="zh-TW" altLang="en-US" sz="2800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xmlns="" id="{209748F1-0014-4581-A6A6-5214677DA5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775671"/>
              </p:ext>
            </p:extLst>
          </p:nvPr>
        </p:nvGraphicFramePr>
        <p:xfrm>
          <a:off x="899592" y="1722199"/>
          <a:ext cx="7537400" cy="361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EEE32FC2-B5B0-4761-9056-CDDA6255E7A1}"/>
              </a:ext>
            </a:extLst>
          </p:cNvPr>
          <p:cNvCxnSpPr/>
          <p:nvPr/>
        </p:nvCxnSpPr>
        <p:spPr>
          <a:xfrm>
            <a:off x="1835696" y="3429000"/>
            <a:ext cx="0" cy="576064"/>
          </a:xfrm>
          <a:prstGeom prst="line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6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肆、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000" dirty="0"/>
          </a:p>
        </p:txBody>
      </p:sp>
      <p:pic>
        <p:nvPicPr>
          <p:cNvPr id="4" name="圖片 3" descr="畫面剪輯">
            <a:extLst>
              <a:ext uri="{FF2B5EF4-FFF2-40B4-BE49-F238E27FC236}">
                <a16:creationId xmlns:a16="http://schemas.microsoft.com/office/drawing/2014/main" xmlns="" id="{754630EC-D341-49B5-ACEB-F925B57AC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832648" cy="440697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835696" y="2420888"/>
            <a:ext cx="542604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8174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683568" y="532935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伍、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975762"/>
              </p:ext>
            </p:extLst>
          </p:nvPr>
        </p:nvGraphicFramePr>
        <p:xfrm>
          <a:off x="3635896" y="1932965"/>
          <a:ext cx="4718825" cy="410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F246A740-0D7D-4E45-85D3-4643B968C321}"/>
              </a:ext>
            </a:extLst>
          </p:cNvPr>
          <p:cNvSpPr txBox="1"/>
          <p:nvPr/>
        </p:nvSpPr>
        <p:spPr>
          <a:xfrm>
            <a:off x="539552" y="2138526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經費編列是否依原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核定公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徵件須知、本部補助及委辦計畫經費編列基準表等規定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經費表散總合計須正確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7604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824452" y="513698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陸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620030"/>
              </p:ext>
            </p:extLst>
          </p:nvPr>
        </p:nvGraphicFramePr>
        <p:xfrm>
          <a:off x="729313" y="1869800"/>
          <a:ext cx="7616605" cy="99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685188" y="3078530"/>
            <a:ext cx="770485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如未依該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學經歷與期程聘用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人員致賸餘經費不得流用，須按補助比率繳回。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年終獎金之比例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日仍在職者，始得按當年工作月數依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比率編列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年終獎金。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擔任本部不同計畫項下之專任助理，如同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日仍在職者，不論其在職月份是否銜接，均可依實際在職月數合併計算後，按比率發給年終獎金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xmlns="" id="{F13289ED-EBB8-46C8-9BDE-FA1C53DA71A8}"/>
              </a:ext>
            </a:extLst>
          </p:cNvPr>
          <p:cNvSpPr/>
          <p:nvPr/>
        </p:nvSpPr>
        <p:spPr>
          <a:xfrm>
            <a:off x="3775474" y="3861048"/>
            <a:ext cx="4622364" cy="504054"/>
          </a:xfrm>
          <a:prstGeom prst="wedgeRoundRectCallout">
            <a:avLst>
              <a:gd name="adj1" fmla="val -58408"/>
              <a:gd name="adj2" fmla="val -63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例：期程自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月開始，年終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比率？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921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784952" y="589726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柒、經費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29567"/>
              </p:ext>
            </p:extLst>
          </p:nvPr>
        </p:nvGraphicFramePr>
        <p:xfrm>
          <a:off x="843827" y="1948701"/>
          <a:ext cx="7616605" cy="86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799701" y="2996952"/>
            <a:ext cx="770485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須依經費項目編列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經費項目：出席費、審查費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工作項目：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研討會、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737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書卷 (水平) 3"/>
          <p:cNvSpPr/>
          <p:nvPr/>
        </p:nvSpPr>
        <p:spPr>
          <a:xfrm>
            <a:off x="683567" y="980728"/>
            <a:ext cx="7725795" cy="43924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411760" y="2204864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0" b="1" dirty="0" smtClean="0">
                <a:latin typeface="標楷體" pitchFamily="65" charset="-120"/>
                <a:ea typeface="標楷體" pitchFamily="65" charset="-120"/>
              </a:rPr>
              <a:t>前  言</a:t>
            </a:r>
            <a:endParaRPr lang="zh-TW" altLang="en-US" sz="10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734951" y="520128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捌、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438100"/>
              </p:ext>
            </p:extLst>
          </p:nvPr>
        </p:nvGraphicFramePr>
        <p:xfrm>
          <a:off x="569944" y="1778140"/>
          <a:ext cx="7616605" cy="86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26D443E6-98FA-4998-9206-65BAA2534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22892"/>
              </p:ext>
            </p:extLst>
          </p:nvPr>
        </p:nvGraphicFramePr>
        <p:xfrm>
          <a:off x="107504" y="2777415"/>
          <a:ext cx="4254914" cy="392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244">
                  <a:extLst>
                    <a:ext uri="{9D8B030D-6E8A-4147-A177-3AD203B41FA5}">
                      <a16:colId xmlns:a16="http://schemas.microsoft.com/office/drawing/2014/main" xmlns="" val="1549882494"/>
                    </a:ext>
                  </a:extLst>
                </a:gridCol>
                <a:gridCol w="782098">
                  <a:extLst>
                    <a:ext uri="{9D8B030D-6E8A-4147-A177-3AD203B41FA5}">
                      <a16:colId xmlns:a16="http://schemas.microsoft.com/office/drawing/2014/main" xmlns="" val="1582190225"/>
                    </a:ext>
                  </a:extLst>
                </a:gridCol>
                <a:gridCol w="360585">
                  <a:extLst>
                    <a:ext uri="{9D8B030D-6E8A-4147-A177-3AD203B41FA5}">
                      <a16:colId xmlns:a16="http://schemas.microsoft.com/office/drawing/2014/main" xmlns="" val="3904468174"/>
                    </a:ext>
                  </a:extLst>
                </a:gridCol>
                <a:gridCol w="793290">
                  <a:extLst>
                    <a:ext uri="{9D8B030D-6E8A-4147-A177-3AD203B41FA5}">
                      <a16:colId xmlns:a16="http://schemas.microsoft.com/office/drawing/2014/main" xmlns="" val="3017725941"/>
                    </a:ext>
                  </a:extLst>
                </a:gridCol>
                <a:gridCol w="1658697">
                  <a:extLst>
                    <a:ext uri="{9D8B030D-6E8A-4147-A177-3AD203B41FA5}">
                      <a16:colId xmlns:a16="http://schemas.microsoft.com/office/drawing/2014/main" xmlns="" val="520261463"/>
                    </a:ext>
                  </a:extLst>
                </a:gridCol>
              </a:tblGrid>
              <a:tr h="85063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經費項目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6157406"/>
                  </a:ext>
                </a:extLst>
              </a:tr>
              <a:tr h="143952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講座鐘點費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2,000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6,000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課程外聘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課程外聘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依講座鐘點費支給表辦理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775656"/>
                  </a:ext>
                </a:extLst>
              </a:tr>
              <a:tr h="163582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1,400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5,600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課程講座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課程講座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依國內出差旅費報支要點辦理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3088137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D68FD1FE-0922-4E77-9BFE-4D058EAAB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040"/>
              </p:ext>
            </p:extLst>
          </p:nvPr>
        </p:nvGraphicFramePr>
        <p:xfrm>
          <a:off x="4427984" y="2777415"/>
          <a:ext cx="4608512" cy="392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113">
                  <a:extLst>
                    <a:ext uri="{9D8B030D-6E8A-4147-A177-3AD203B41FA5}">
                      <a16:colId xmlns:a16="http://schemas.microsoft.com/office/drawing/2014/main" xmlns="" val="1549882494"/>
                    </a:ext>
                  </a:extLst>
                </a:gridCol>
                <a:gridCol w="847093">
                  <a:extLst>
                    <a:ext uri="{9D8B030D-6E8A-4147-A177-3AD203B41FA5}">
                      <a16:colId xmlns:a16="http://schemas.microsoft.com/office/drawing/2014/main" xmlns="" val="1582190225"/>
                    </a:ext>
                  </a:extLst>
                </a:gridCol>
                <a:gridCol w="390552">
                  <a:extLst>
                    <a:ext uri="{9D8B030D-6E8A-4147-A177-3AD203B41FA5}">
                      <a16:colId xmlns:a16="http://schemas.microsoft.com/office/drawing/2014/main" xmlns="" val="3904468174"/>
                    </a:ext>
                  </a:extLst>
                </a:gridCol>
                <a:gridCol w="862153">
                  <a:extLst>
                    <a:ext uri="{9D8B030D-6E8A-4147-A177-3AD203B41FA5}">
                      <a16:colId xmlns:a16="http://schemas.microsoft.com/office/drawing/2014/main" xmlns="" val="3017725941"/>
                    </a:ext>
                  </a:extLst>
                </a:gridCol>
                <a:gridCol w="1793601">
                  <a:extLst>
                    <a:ext uri="{9D8B030D-6E8A-4147-A177-3AD203B41FA5}">
                      <a16:colId xmlns:a16="http://schemas.microsoft.com/office/drawing/2014/main" xmlns="" val="520261463"/>
                    </a:ext>
                  </a:extLst>
                </a:gridCol>
              </a:tblGrid>
              <a:tr h="51054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經費項目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6157406"/>
                  </a:ext>
                </a:extLst>
              </a:tr>
              <a:tr h="177189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6,800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6,800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外聘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節鐘點費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=2,000*2=4,000(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依講座鐘點費支給表辦理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交通費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=1,400*2=2,800(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依國內出差旅費報支要點辦理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775656"/>
                  </a:ext>
                </a:extLst>
              </a:tr>
              <a:tr h="160950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4,800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4,800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外聘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節鐘點費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2,000(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依講座鐘點費支給表辦理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交通費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=1,400*2=2,800(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依國內出差旅費報支要點辦理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3088137"/>
                  </a:ext>
                </a:extLst>
              </a:tr>
            </a:tbl>
          </a:graphicData>
        </a:graphic>
      </p:graphicFrame>
      <p:sp>
        <p:nvSpPr>
          <p:cNvPr id="5" name="橢圓 4">
            <a:extLst>
              <a:ext uri="{FF2B5EF4-FFF2-40B4-BE49-F238E27FC236}">
                <a16:creationId xmlns:a16="http://schemas.microsoft.com/office/drawing/2014/main" xmlns="" id="{6980815B-C3E4-4ABC-8AFE-6BED1AE25D0C}"/>
              </a:ext>
            </a:extLst>
          </p:cNvPr>
          <p:cNvSpPr/>
          <p:nvPr/>
        </p:nvSpPr>
        <p:spPr>
          <a:xfrm>
            <a:off x="1043608" y="4005064"/>
            <a:ext cx="1997967" cy="1955957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乘號 5">
            <a:extLst>
              <a:ext uri="{FF2B5EF4-FFF2-40B4-BE49-F238E27FC236}">
                <a16:creationId xmlns:a16="http://schemas.microsoft.com/office/drawing/2014/main" xmlns="" id="{BF630FDE-9E97-4198-9EC9-74E31922E085}"/>
              </a:ext>
            </a:extLst>
          </p:cNvPr>
          <p:cNvSpPr/>
          <p:nvPr/>
        </p:nvSpPr>
        <p:spPr>
          <a:xfrm>
            <a:off x="5298522" y="3497484"/>
            <a:ext cx="3096344" cy="285293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95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823724" y="570884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玖、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九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380782"/>
              </p:ext>
            </p:extLst>
          </p:nvPr>
        </p:nvGraphicFramePr>
        <p:xfrm>
          <a:off x="683568" y="1758711"/>
          <a:ext cx="7616605" cy="75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595317" y="2460201"/>
            <a:ext cx="77048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經常門、資本門項目歸類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物品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業務費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經常門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) vs 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設備及投資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資本門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xmlns="" id="{EA908DBB-EBFE-47C3-ACD8-C5D7EB363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688871"/>
              </p:ext>
            </p:extLst>
          </p:nvPr>
        </p:nvGraphicFramePr>
        <p:xfrm>
          <a:off x="332678" y="3844252"/>
          <a:ext cx="5116428" cy="191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794A64EB-61CE-4680-B6C5-3EDF71615A22}"/>
              </a:ext>
            </a:extLst>
          </p:cNvPr>
          <p:cNvGrpSpPr/>
          <p:nvPr/>
        </p:nvGrpSpPr>
        <p:grpSpPr>
          <a:xfrm>
            <a:off x="2562997" y="3678677"/>
            <a:ext cx="5086682" cy="1915236"/>
            <a:chOff x="2615772" y="3923371"/>
            <a:chExt cx="5086682" cy="1915236"/>
          </a:xfrm>
        </p:grpSpPr>
        <p:cxnSp>
          <p:nvCxnSpPr>
            <p:cNvPr id="6" name="接點: 肘形 5">
              <a:extLst>
                <a:ext uri="{FF2B5EF4-FFF2-40B4-BE49-F238E27FC236}">
                  <a16:creationId xmlns:a16="http://schemas.microsoft.com/office/drawing/2014/main" xmlns="" id="{5FC1A6F1-EAE5-4506-A7A7-33488EED3258}"/>
                </a:ext>
              </a:extLst>
            </p:cNvPr>
            <p:cNvCxnSpPr>
              <a:cxnSpLocks/>
              <a:stCxn id="20" idx="0"/>
              <a:endCxn id="16" idx="0"/>
            </p:cNvCxnSpPr>
            <p:nvPr/>
          </p:nvCxnSpPr>
          <p:spPr>
            <a:xfrm rot="5400000" flipH="1" flipV="1">
              <a:off x="4012839" y="2880608"/>
              <a:ext cx="1161814" cy="3247340"/>
            </a:xfrm>
            <a:prstGeom prst="bentConnector3">
              <a:avLst>
                <a:gd name="adj1" fmla="val 119676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7A6AC2B7-8876-470D-8C28-A8A83B4F4D34}"/>
                </a:ext>
              </a:extLst>
            </p:cNvPr>
            <p:cNvSpPr/>
            <p:nvPr/>
          </p:nvSpPr>
          <p:spPr>
            <a:xfrm>
              <a:off x="4732378" y="3923371"/>
              <a:ext cx="2970076" cy="15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spcBef>
                  <a:spcPts val="600"/>
                </a:spcBef>
              </a:pPr>
              <a:r>
                <a:rPr lang="zh-TW" altLang="en-US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單價</a:t>
              </a:r>
              <a:r>
                <a:rPr lang="en-US" altLang="zh-TW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lang="zh-TW" altLang="en-US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  <a:r>
                <a:rPr lang="zh-TW" altLang="en-US" sz="3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且</a:t>
              </a:r>
              <a:r>
                <a:rPr lang="zh-TW" altLang="en-US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耐用年限</a:t>
              </a:r>
              <a:r>
                <a:rPr lang="en-US" altLang="zh-TW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zh-TW" altLang="en-US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年以上→</a:t>
              </a:r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設備</a:t>
              </a:r>
              <a:endParaRPr lang="en-US" altLang="zh-TW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xmlns="" id="{0A727311-1D4D-4541-BE24-2FB6B345D74E}"/>
                </a:ext>
              </a:extLst>
            </p:cNvPr>
            <p:cNvSpPr/>
            <p:nvPr/>
          </p:nvSpPr>
          <p:spPr>
            <a:xfrm>
              <a:off x="2615772" y="5085185"/>
              <a:ext cx="708607" cy="75342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-108520" y="5260024"/>
            <a:ext cx="7277725" cy="1121563"/>
            <a:chOff x="-302472" y="5445224"/>
            <a:chExt cx="7277725" cy="1121563"/>
          </a:xfrm>
        </p:grpSpPr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xmlns="" id="{0FC82FDE-3E15-4CD9-A306-624D31920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9712" y="5445224"/>
              <a:ext cx="0" cy="6480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xmlns="" id="{187917C9-78D5-4EDD-BB57-CB3FDAE9D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1920" y="5445224"/>
              <a:ext cx="0" cy="6480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A2282B8F-A1F5-4518-92C7-476578DD2D1A}"/>
                </a:ext>
              </a:extLst>
            </p:cNvPr>
            <p:cNvSpPr/>
            <p:nvPr/>
          </p:nvSpPr>
          <p:spPr>
            <a:xfrm>
              <a:off x="-302472" y="5982012"/>
              <a:ext cx="72777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spcBef>
                  <a:spcPts val="600"/>
                </a:spcBef>
              </a:pPr>
              <a:r>
                <a:rPr lang="zh-TW" altLang="en-US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耐用年限未達</a:t>
              </a:r>
              <a:r>
                <a:rPr lang="en-US" altLang="zh-TW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zh-TW" altLang="en-US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或</a:t>
              </a:r>
              <a:r>
                <a:rPr lang="zh-TW" altLang="en-US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單價未達</a:t>
              </a:r>
              <a:r>
                <a:rPr lang="en-US" altLang="zh-TW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lang="zh-TW" altLang="en-US" sz="27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萬元→</a:t>
              </a:r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物品</a:t>
              </a:r>
              <a:endParaRPr lang="en-US" altLang="zh-TW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864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655509" y="498287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拾、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746310"/>
              </p:ext>
            </p:extLst>
          </p:nvPr>
        </p:nvGraphicFramePr>
        <p:xfrm>
          <a:off x="752633" y="1798037"/>
          <a:ext cx="7616605" cy="64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655509" y="2497320"/>
            <a:ext cx="770485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經常門、資本門項目歸類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案例：業務費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經常門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金額為何？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2002DF06-DF39-4E5B-8C71-86D244B26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74572"/>
              </p:ext>
            </p:extLst>
          </p:nvPr>
        </p:nvGraphicFramePr>
        <p:xfrm>
          <a:off x="1691680" y="3549297"/>
          <a:ext cx="5437584" cy="2072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04492">
                  <a:extLst>
                    <a:ext uri="{9D8B030D-6E8A-4147-A177-3AD203B41FA5}">
                      <a16:colId xmlns:a16="http://schemas.microsoft.com/office/drawing/2014/main" xmlns="" val="1349724251"/>
                    </a:ext>
                  </a:extLst>
                </a:gridCol>
                <a:gridCol w="1498467">
                  <a:extLst>
                    <a:ext uri="{9D8B030D-6E8A-4147-A177-3AD203B41FA5}">
                      <a16:colId xmlns:a16="http://schemas.microsoft.com/office/drawing/2014/main" xmlns="" val="537725713"/>
                    </a:ext>
                  </a:extLst>
                </a:gridCol>
                <a:gridCol w="968337">
                  <a:extLst>
                    <a:ext uri="{9D8B030D-6E8A-4147-A177-3AD203B41FA5}">
                      <a16:colId xmlns:a16="http://schemas.microsoft.com/office/drawing/2014/main" xmlns="" val="1626437227"/>
                    </a:ext>
                  </a:extLst>
                </a:gridCol>
                <a:gridCol w="1266288">
                  <a:extLst>
                    <a:ext uri="{9D8B030D-6E8A-4147-A177-3AD203B41FA5}">
                      <a16:colId xmlns:a16="http://schemas.microsoft.com/office/drawing/2014/main" xmlns="" val="272518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經費項目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92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安裝工資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1,000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015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電腦螢幕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2,500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5,000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6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電腦主機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20,000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40,000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2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98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731151" y="574842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拾壹、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十一</a:t>
            </a:r>
            <a:r>
              <a:rPr lang="en-US" altLang="zh-TW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042737"/>
              </p:ext>
            </p:extLst>
          </p:nvPr>
        </p:nvGraphicFramePr>
        <p:xfrm>
          <a:off x="636012" y="1840474"/>
          <a:ext cx="7616605" cy="64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547761" y="2549550"/>
            <a:ext cx="770485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經常門、資本門項目歸類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案例：業務費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經常門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金額為何？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2002DF06-DF39-4E5B-8C71-86D244B26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998465"/>
              </p:ext>
            </p:extLst>
          </p:nvPr>
        </p:nvGraphicFramePr>
        <p:xfrm>
          <a:off x="1645305" y="3558622"/>
          <a:ext cx="5437584" cy="2072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04492">
                  <a:extLst>
                    <a:ext uri="{9D8B030D-6E8A-4147-A177-3AD203B41FA5}">
                      <a16:colId xmlns:a16="http://schemas.microsoft.com/office/drawing/2014/main" xmlns="" val="1349724251"/>
                    </a:ext>
                  </a:extLst>
                </a:gridCol>
                <a:gridCol w="1498467">
                  <a:extLst>
                    <a:ext uri="{9D8B030D-6E8A-4147-A177-3AD203B41FA5}">
                      <a16:colId xmlns:a16="http://schemas.microsoft.com/office/drawing/2014/main" xmlns="" val="537725713"/>
                    </a:ext>
                  </a:extLst>
                </a:gridCol>
                <a:gridCol w="968337">
                  <a:extLst>
                    <a:ext uri="{9D8B030D-6E8A-4147-A177-3AD203B41FA5}">
                      <a16:colId xmlns:a16="http://schemas.microsoft.com/office/drawing/2014/main" xmlns="" val="1626437227"/>
                    </a:ext>
                  </a:extLst>
                </a:gridCol>
                <a:gridCol w="1266288">
                  <a:extLst>
                    <a:ext uri="{9D8B030D-6E8A-4147-A177-3AD203B41FA5}">
                      <a16:colId xmlns:a16="http://schemas.microsoft.com/office/drawing/2014/main" xmlns="" val="272518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經費項目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92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安裝工資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1,000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015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電腦螢幕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2,500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5,000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6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電腦主機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20,000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40,000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23370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A0F882D-A115-4ACB-988F-D703A13D2760}"/>
              </a:ext>
            </a:extLst>
          </p:cNvPr>
          <p:cNvSpPr/>
          <p:nvPr/>
        </p:nvSpPr>
        <p:spPr>
          <a:xfrm>
            <a:off x="1259632" y="5628638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設備取得時，原則上應按其成本予以資本化。所稱成本，係指為達到可供使用狀態及地點所發生之必要且合理之支出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語音泡泡: 矩形 4">
            <a:extLst>
              <a:ext uri="{FF2B5EF4-FFF2-40B4-BE49-F238E27FC236}">
                <a16:creationId xmlns:a16="http://schemas.microsoft.com/office/drawing/2014/main" xmlns="" id="{F2E0C21D-2FB9-4809-AB66-8DBC65793B62}"/>
              </a:ext>
            </a:extLst>
          </p:cNvPr>
          <p:cNvSpPr/>
          <p:nvPr/>
        </p:nvSpPr>
        <p:spPr>
          <a:xfrm>
            <a:off x="6668441" y="2590139"/>
            <a:ext cx="1584176" cy="668115"/>
          </a:xfrm>
          <a:prstGeom prst="wedgeRectCallout">
            <a:avLst>
              <a:gd name="adj1" fmla="val -51755"/>
              <a:gd name="adj2" fmla="val 804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均為資本門，應合併為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</a:p>
        </p:txBody>
      </p:sp>
    </p:spTree>
    <p:extLst>
      <p:ext uri="{BB962C8B-B14F-4D97-AF65-F5344CB8AC3E}">
        <p14:creationId xmlns:p14="http://schemas.microsoft.com/office/powerpoint/2010/main" val="2764840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763649" y="663528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拾貳、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十二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791974"/>
              </p:ext>
            </p:extLst>
          </p:nvPr>
        </p:nvGraphicFramePr>
        <p:xfrm>
          <a:off x="574628" y="1784775"/>
          <a:ext cx="7616605" cy="64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541772" y="2388229"/>
            <a:ext cx="7704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與經費項目相關之規定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5D2B8D2-FDAF-45E5-9629-EB236D941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062596"/>
              </p:ext>
            </p:extLst>
          </p:nvPr>
        </p:nvGraphicFramePr>
        <p:xfrm>
          <a:off x="655685" y="2851933"/>
          <a:ext cx="7616605" cy="178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646">
                  <a:extLst>
                    <a:ext uri="{9D8B030D-6E8A-4147-A177-3AD203B41FA5}">
                      <a16:colId xmlns:a16="http://schemas.microsoft.com/office/drawing/2014/main" xmlns="" val="2603909443"/>
                    </a:ext>
                  </a:extLst>
                </a:gridCol>
                <a:gridCol w="5520959">
                  <a:extLst>
                    <a:ext uri="{9D8B030D-6E8A-4147-A177-3AD203B41FA5}">
                      <a16:colId xmlns:a16="http://schemas.microsoft.com/office/drawing/2014/main" xmlns="" val="4123552581"/>
                    </a:ext>
                  </a:extLst>
                </a:gridCol>
              </a:tblGrid>
              <a:tr h="44545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經費項目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相關規定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544409"/>
                  </a:ext>
                </a:extLst>
              </a:tr>
              <a:tr h="44545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出席費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中央政府各機關學校出席費及稿費支給要點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945652"/>
                  </a:ext>
                </a:extLst>
              </a:tr>
              <a:tr h="44545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稿費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7752871"/>
                  </a:ext>
                </a:extLst>
              </a:tr>
              <a:tr h="44545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審查費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6791878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458E95C-F5C2-432D-BDBB-FE0A7F0E4EEC}"/>
              </a:ext>
            </a:extLst>
          </p:cNvPr>
          <p:cNvSpPr/>
          <p:nvPr/>
        </p:nvSpPr>
        <p:spPr>
          <a:xfrm>
            <a:off x="611560" y="4531628"/>
            <a:ext cx="77048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日行政院院授主預字第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1060103113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號函修正發布，</a:t>
            </a:r>
            <a:r>
              <a:rPr lang="zh-TW" altLang="en-US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日生效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出席費之支給，以每次會議新臺幣</a:t>
            </a:r>
            <a:r>
              <a:rPr lang="en-US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2,500</a:t>
            </a:r>
            <a:r>
              <a:rPr lang="zh-TW" altLang="en-US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元為上限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，由各機關學校視會議諮詢性質及業務繁簡程度支給。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中央政府各機關學校稿費支給基準數額表。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9770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719526" y="591219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拾叁、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十三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330342"/>
              </p:ext>
            </p:extLst>
          </p:nvPr>
        </p:nvGraphicFramePr>
        <p:xfrm>
          <a:off x="624387" y="1837888"/>
          <a:ext cx="7616605" cy="64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591770" y="2651048"/>
            <a:ext cx="7704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與經費項目相關之規定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5D2B8D2-FDAF-45E5-9629-EB236D941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92303"/>
              </p:ext>
            </p:extLst>
          </p:nvPr>
        </p:nvGraphicFramePr>
        <p:xfrm>
          <a:off x="827584" y="3222698"/>
          <a:ext cx="7616605" cy="890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646">
                  <a:extLst>
                    <a:ext uri="{9D8B030D-6E8A-4147-A177-3AD203B41FA5}">
                      <a16:colId xmlns:a16="http://schemas.microsoft.com/office/drawing/2014/main" xmlns="" val="2603909443"/>
                    </a:ext>
                  </a:extLst>
                </a:gridCol>
                <a:gridCol w="5520959">
                  <a:extLst>
                    <a:ext uri="{9D8B030D-6E8A-4147-A177-3AD203B41FA5}">
                      <a16:colId xmlns:a16="http://schemas.microsoft.com/office/drawing/2014/main" xmlns="" val="4123552581"/>
                    </a:ext>
                  </a:extLst>
                </a:gridCol>
              </a:tblGrid>
              <a:tr h="44545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經費項目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相關規定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544409"/>
                  </a:ext>
                </a:extLst>
              </a:tr>
              <a:tr h="44545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講座鐘點費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講座鐘點費支給表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8962607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F9FCFE2-711F-45C8-A333-A4A3E57EF233}"/>
              </a:ext>
            </a:extLst>
          </p:cNvPr>
          <p:cNvSpPr/>
          <p:nvPr/>
        </p:nvSpPr>
        <p:spPr>
          <a:xfrm>
            <a:off x="536190" y="4137620"/>
            <a:ext cx="77048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日行政院院授人給字第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1070030976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號函訂定發布，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日生效</a:t>
            </a:r>
            <a:endParaRPr lang="en-US" altLang="zh-TW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外聘：</a:t>
            </a:r>
            <a:r>
              <a:rPr lang="en-US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2,000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/1,500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內聘：</a:t>
            </a:r>
            <a:r>
              <a:rPr lang="en-US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講座助理：按同一課程講座鐘點費減半支給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041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736529" y="631144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拾肆、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十四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926586"/>
              </p:ext>
            </p:extLst>
          </p:nvPr>
        </p:nvGraphicFramePr>
        <p:xfrm>
          <a:off x="569632" y="1849771"/>
          <a:ext cx="7616605" cy="64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535111" y="2525219"/>
            <a:ext cx="7704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與經費項目相關之規定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5D2B8D2-FDAF-45E5-9629-EB236D941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25400"/>
              </p:ext>
            </p:extLst>
          </p:nvPr>
        </p:nvGraphicFramePr>
        <p:xfrm>
          <a:off x="580965" y="3095900"/>
          <a:ext cx="7616605" cy="178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646">
                  <a:extLst>
                    <a:ext uri="{9D8B030D-6E8A-4147-A177-3AD203B41FA5}">
                      <a16:colId xmlns:a16="http://schemas.microsoft.com/office/drawing/2014/main" xmlns="" val="2603909443"/>
                    </a:ext>
                  </a:extLst>
                </a:gridCol>
                <a:gridCol w="5520959">
                  <a:extLst>
                    <a:ext uri="{9D8B030D-6E8A-4147-A177-3AD203B41FA5}">
                      <a16:colId xmlns:a16="http://schemas.microsoft.com/office/drawing/2014/main" xmlns="" val="4123552581"/>
                    </a:ext>
                  </a:extLst>
                </a:gridCol>
              </a:tblGrid>
              <a:tr h="44545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經費項目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相關規定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544409"/>
                  </a:ext>
                </a:extLst>
              </a:tr>
              <a:tr h="445457">
                <a:tc>
                  <a:txBody>
                    <a:bodyPr/>
                    <a:lstStyle/>
                    <a:p>
                      <a:r>
                        <a:rPr lang="zh-TW" altLang="en-US" sz="2000" b="0" u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國內旅費</a:t>
                      </a:r>
                      <a:endParaRPr lang="en-US" altLang="zh-TW" sz="2000" b="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國內出差旅費報支要點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268588"/>
                  </a:ext>
                </a:extLst>
              </a:tr>
              <a:tr h="44545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短程車資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319195"/>
                  </a:ext>
                </a:extLst>
              </a:tr>
              <a:tr h="445457">
                <a:tc>
                  <a:txBody>
                    <a:bodyPr/>
                    <a:lstStyle/>
                    <a:p>
                      <a:r>
                        <a:rPr lang="zh-TW" altLang="en-US" sz="2000" b="0" u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4846753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662C86C-EDA5-4799-B2B0-10FC35DC03D6}"/>
              </a:ext>
            </a:extLst>
          </p:cNvPr>
          <p:cNvSpPr/>
          <p:nvPr/>
        </p:nvSpPr>
        <p:spPr>
          <a:xfrm>
            <a:off x="503505" y="4877728"/>
            <a:ext cx="77048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國內旅費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雜費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計畫人員出差可編雜費，外聘講座、委員無雜費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88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641524" y="576335"/>
            <a:ext cx="7426325" cy="1081088"/>
          </a:xfrm>
          <a:noFill/>
        </p:spPr>
        <p:txBody>
          <a:bodyPr lIns="91403" tIns="45700" rIns="91403" bIns="45700" anchor="b"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拾伍、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十五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490956"/>
              </p:ext>
            </p:extLst>
          </p:nvPr>
        </p:nvGraphicFramePr>
        <p:xfrm>
          <a:off x="555795" y="1845759"/>
          <a:ext cx="7616605" cy="64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469823" y="2518320"/>
            <a:ext cx="7704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與經費項目相關之規定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5D2B8D2-FDAF-45E5-9629-EB236D941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33152"/>
              </p:ext>
            </p:extLst>
          </p:nvPr>
        </p:nvGraphicFramePr>
        <p:xfrm>
          <a:off x="531279" y="3066046"/>
          <a:ext cx="7616605" cy="890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646">
                  <a:extLst>
                    <a:ext uri="{9D8B030D-6E8A-4147-A177-3AD203B41FA5}">
                      <a16:colId xmlns:a16="http://schemas.microsoft.com/office/drawing/2014/main" xmlns="" val="2603909443"/>
                    </a:ext>
                  </a:extLst>
                </a:gridCol>
                <a:gridCol w="5520959">
                  <a:extLst>
                    <a:ext uri="{9D8B030D-6E8A-4147-A177-3AD203B41FA5}">
                      <a16:colId xmlns:a16="http://schemas.microsoft.com/office/drawing/2014/main" xmlns="" val="4123552581"/>
                    </a:ext>
                  </a:extLst>
                </a:gridCol>
              </a:tblGrid>
              <a:tr h="44545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經費項目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相關規定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544409"/>
                  </a:ext>
                </a:extLst>
              </a:tr>
              <a:tr h="445457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保險費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公務人員因公傷亡慰問金發給辦法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4735603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B82C3CD-2F9D-45E8-B9F4-9FF19954F320}"/>
              </a:ext>
            </a:extLst>
          </p:cNvPr>
          <p:cNvSpPr/>
          <p:nvPr/>
        </p:nvSpPr>
        <p:spPr>
          <a:xfrm>
            <a:off x="502259" y="4023045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第七條  本辦法施行後，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各機關學校不得再為其人員投保額外保險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。但依下列各款辦理之保險，不在此限：</a:t>
            </a:r>
          </a:p>
          <a:p>
            <a:pPr marL="914400" lvl="1" indent="-457200">
              <a:buFont typeface="+mj-ea"/>
              <a:buAutoNum type="ea1Cht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依法律或法規命令規定得以辦理保險者。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+mj-ea"/>
              <a:buAutoNum type="ea1Cht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執行特殊職務期間得經行政院同意辦理保險者。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+mj-ea"/>
              <a:buAutoNum type="ea1Cht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因公赴國外出差人員得免經核准，由服務機關學校逕依有關規定辦理保險者。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+mj-ea"/>
              <a:buAutoNum type="ea1Cht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派駐有戰爭危險國家之駐外人員得辦理投保兵災險者。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+mj-ea"/>
              <a:buAutoNum type="ea1Cht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辦理文康旅遊活動得為參加人員投保旅遊平安保險者。</a:t>
            </a:r>
          </a:p>
        </p:txBody>
      </p:sp>
    </p:spTree>
    <p:extLst>
      <p:ext uri="{BB962C8B-B14F-4D97-AF65-F5344CB8AC3E}">
        <p14:creationId xmlns:p14="http://schemas.microsoft.com/office/powerpoint/2010/main" val="368968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821256" y="543168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拾陸、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十六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845357"/>
              </p:ext>
            </p:extLst>
          </p:nvPr>
        </p:nvGraphicFramePr>
        <p:xfrm>
          <a:off x="570779" y="1808297"/>
          <a:ext cx="7616605" cy="64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538288" y="2431772"/>
            <a:ext cx="7704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與經費項目相關之規定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5D2B8D2-FDAF-45E5-9629-EB236D941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57581"/>
              </p:ext>
            </p:extLst>
          </p:nvPr>
        </p:nvGraphicFramePr>
        <p:xfrm>
          <a:off x="585469" y="2939603"/>
          <a:ext cx="7616605" cy="131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646">
                  <a:extLst>
                    <a:ext uri="{9D8B030D-6E8A-4147-A177-3AD203B41FA5}">
                      <a16:colId xmlns:a16="http://schemas.microsoft.com/office/drawing/2014/main" xmlns="" val="2603909443"/>
                    </a:ext>
                  </a:extLst>
                </a:gridCol>
                <a:gridCol w="5520959">
                  <a:extLst>
                    <a:ext uri="{9D8B030D-6E8A-4147-A177-3AD203B41FA5}">
                      <a16:colId xmlns:a16="http://schemas.microsoft.com/office/drawing/2014/main" xmlns="" val="4123552581"/>
                    </a:ext>
                  </a:extLst>
                </a:gridCol>
              </a:tblGrid>
              <a:tr h="35632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經費項目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相關規定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544409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r>
                        <a:rPr lang="zh-TW" altLang="en-US" sz="2000" b="0" u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膳費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教育部及所屬機關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構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辦理各類會議講習訓練與研討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習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會管理要點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566227"/>
                  </a:ext>
                </a:extLst>
              </a:tr>
              <a:tr h="496998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宿費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8176247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3532026-D239-480C-AB89-182A2AAF7A96}"/>
              </a:ext>
            </a:extLst>
          </p:cNvPr>
          <p:cNvSpPr/>
          <p:nvPr/>
        </p:nvSpPr>
        <p:spPr>
          <a:xfrm>
            <a:off x="681990" y="4171136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參加對象為機關（構）人員者，每人每日膳費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元，午、晚餐每餐單價須於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元範圍內供應，辦理期程第一天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包括一日活動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不提供早餐，其一日膳費以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元為基準編列；住宿費依據國內出差旅費報支要點規定辦理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所需經費應依預定議程覈實編列。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本撙節原則辦理，並得視實際需要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依繕宿費基準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核算之總額範圍內互相調整支應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071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821734" y="620688"/>
            <a:ext cx="7426325" cy="1081088"/>
          </a:xfrm>
          <a:noFill/>
        </p:spPr>
        <p:txBody>
          <a:bodyPr lIns="91403" tIns="45700" rIns="91403" bIns="45700" anchor="b"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拾柒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十七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203466"/>
              </p:ext>
            </p:extLst>
          </p:nvPr>
        </p:nvGraphicFramePr>
        <p:xfrm>
          <a:off x="631454" y="1930513"/>
          <a:ext cx="7616605" cy="100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555795" y="3068960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定義：執行單位因辦理計畫所支付不屬前述費用之水電費、電話費及設備維護費屬之。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行政管理費已涵蓋之經費項目，除特別需求外，不得重複編列。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Char char="n"/>
            </a:pP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依業務費之金額級距，分段乘算比率後加總。</a:t>
            </a:r>
            <a:endParaRPr lang="en-US" altLang="zh-TW" sz="2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上限為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萬元，但因特殊需要經本部同意者，不在此限。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Char char="n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5910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3564" y="260648"/>
            <a:ext cx="7456872" cy="1431032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壹、本</a:t>
            </a:r>
            <a:r>
              <a:rPr lang="zh-TW" altLang="en-US" sz="5000" dirty="0">
                <a:latin typeface="標楷體" pitchFamily="65" charset="-120"/>
                <a:ea typeface="標楷體" pitchFamily="65" charset="-120"/>
              </a:rPr>
              <a:t>次修正經費核撥結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報作業要點原則</a:t>
            </a:r>
            <a:endParaRPr lang="zh-TW" altLang="en-US" sz="5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59509"/>
            <a:ext cx="7760884" cy="403244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一、結合內部控管理念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、鬆與綁兼顧</a:t>
            </a:r>
            <a:endParaRPr lang="en-US" altLang="zh-TW" sz="3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4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426325" cy="1081088"/>
          </a:xfrm>
          <a:noFill/>
        </p:spPr>
        <p:txBody>
          <a:bodyPr lIns="91403" tIns="45700" rIns="91403" bIns="45700" anchor="b"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拾捌、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十八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707205"/>
              </p:ext>
            </p:extLst>
          </p:nvPr>
        </p:nvGraphicFramePr>
        <p:xfrm>
          <a:off x="533553" y="1877653"/>
          <a:ext cx="7616605" cy="100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511669" y="2932491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依業務費之金額級距，分段乘算比率後加總。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以下者，得按業務費*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以內編列。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業務費超過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萬元以上部分，得按超過部分*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以內編列。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例：業務費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4,255,973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Wingdings" panose="05000000000000000000" pitchFamily="2" charset="2"/>
              <a:buAutoNum type="circleNumWdWhitePlain"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$3,000,000*10%=$300,000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Wingdings" panose="05000000000000000000" pitchFamily="2" charset="2"/>
              <a:buAutoNum type="circleNumWdWhitePlain"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($4,255,973-$3,000,000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)*5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%=$62,798</a:t>
            </a:r>
            <a:r>
              <a:rPr lang="en-US" altLang="zh-TW" sz="2400" strike="dblStrike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.65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→行政管理費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=$362,798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語音泡泡: 圓角矩形 7">
            <a:extLst>
              <a:ext uri="{FF2B5EF4-FFF2-40B4-BE49-F238E27FC236}">
                <a16:creationId xmlns:a16="http://schemas.microsoft.com/office/drawing/2014/main" xmlns="" id="{F13289ED-EBB8-46C8-9BDE-FA1C53DA71A8}"/>
              </a:ext>
            </a:extLst>
          </p:cNvPr>
          <p:cNvSpPr/>
          <p:nvPr/>
        </p:nvSpPr>
        <p:spPr>
          <a:xfrm>
            <a:off x="5109873" y="4509120"/>
            <a:ext cx="3024336" cy="716970"/>
          </a:xfrm>
          <a:prstGeom prst="wedgeRoundRectCallout">
            <a:avLst>
              <a:gd name="adj1" fmla="val 6779"/>
              <a:gd name="adj2" fmla="val 10853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若進位至整數會超過上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限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，則不進位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7950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887270" y="620688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拾玖、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十九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1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C53D26C4-76A7-4492-91D3-1C17800E8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112570"/>
              </p:ext>
            </p:extLst>
          </p:nvPr>
        </p:nvGraphicFramePr>
        <p:xfrm>
          <a:off x="623844" y="1916832"/>
          <a:ext cx="7616605" cy="100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53DC0A5-8C65-4370-94B1-87D277D16BCB}"/>
              </a:ext>
            </a:extLst>
          </p:cNvPr>
          <p:cNvSpPr/>
          <p:nvPr/>
        </p:nvSpPr>
        <p:spPr>
          <a:xfrm>
            <a:off x="579719" y="3001585"/>
            <a:ext cx="77048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應依行政院訂定之「財物標準分類」及行政院主計總處訂定之「各類歲入、歲出預算經常、資本門劃分標準」規定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Char char="n"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年度總預算編製及審議作業相關規定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共同性費用編列基準表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個人電腦（含作業系統、不含螢幕）：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25,000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個人電腦（含作業系統、含螢幕）：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30,000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筆記型電腦：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30,000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077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書卷 (水平) 3"/>
          <p:cNvSpPr/>
          <p:nvPr/>
        </p:nvSpPr>
        <p:spPr>
          <a:xfrm>
            <a:off x="611560" y="836712"/>
            <a:ext cx="7797803" cy="482453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1663930"/>
            <a:ext cx="6547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0" b="1" dirty="0">
                <a:latin typeface="標楷體" pitchFamily="65" charset="-120"/>
                <a:ea typeface="標楷體" pitchFamily="65" charset="-120"/>
              </a:rPr>
              <a:t>填列</a:t>
            </a:r>
            <a:r>
              <a:rPr lang="zh-TW" altLang="en-US" sz="10000" b="1" dirty="0" smtClean="0">
                <a:latin typeface="標楷體" pitchFamily="65" charset="-120"/>
                <a:ea typeface="標楷體" pitchFamily="65" charset="-120"/>
              </a:rPr>
              <a:t>經費</a:t>
            </a:r>
            <a:r>
              <a:rPr lang="zh-TW" altLang="en-US" sz="10000" b="1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zh-TW" altLang="en-US" sz="10000" b="1" dirty="0" smtClean="0">
                <a:latin typeface="標楷體" pitchFamily="65" charset="-120"/>
                <a:ea typeface="標楷體" pitchFamily="65" charset="-120"/>
              </a:rPr>
              <a:t>案例</a:t>
            </a:r>
            <a:endParaRPr lang="zh-TW" altLang="en-US" sz="10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0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555795" y="215403"/>
            <a:ext cx="7426325" cy="1081088"/>
          </a:xfrm>
          <a:noFill/>
        </p:spPr>
        <p:txBody>
          <a:bodyPr lIns="91403" tIns="45700" rIns="91403" bIns="45700" anchor="b"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壹、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經費表注意事項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案例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zh-TW" sz="1000" dirty="0"/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5" y="1340768"/>
            <a:ext cx="2581635" cy="466790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2" y="1807558"/>
            <a:ext cx="5477639" cy="638264"/>
          </a:xfrm>
          <a:prstGeom prst="rect">
            <a:avLst/>
          </a:prstGeom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1" y="2492472"/>
            <a:ext cx="7644925" cy="255084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979712" y="1684404"/>
            <a:ext cx="1584176" cy="448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345342" y="4293096"/>
            <a:ext cx="498466" cy="448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611942" y="2082194"/>
            <a:ext cx="1159858" cy="448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740352" y="3724825"/>
            <a:ext cx="438044" cy="352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796136" y="4641516"/>
            <a:ext cx="360040" cy="448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2771800" y="2445822"/>
            <a:ext cx="4968552" cy="14152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語音泡泡: 圓角矩形 7">
            <a:extLst>
              <a:ext uri="{FF2B5EF4-FFF2-40B4-BE49-F238E27FC236}">
                <a16:creationId xmlns:a16="http://schemas.microsoft.com/office/drawing/2014/main" xmlns="" id="{F13289ED-EBB8-46C8-9BDE-FA1C53DA71A8}"/>
              </a:ext>
            </a:extLst>
          </p:cNvPr>
          <p:cNvSpPr/>
          <p:nvPr/>
        </p:nvSpPr>
        <p:spPr>
          <a:xfrm>
            <a:off x="5662464" y="2278619"/>
            <a:ext cx="2077888" cy="504054"/>
          </a:xfrm>
          <a:prstGeom prst="wedgeRoundRectCallout">
            <a:avLst>
              <a:gd name="adj1" fmla="val -56414"/>
              <a:gd name="adj2" fmla="val 11329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辦理方式不一致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>
            <a:stCxn id="6" idx="5"/>
            <a:endCxn id="10" idx="7"/>
          </p:cNvCxnSpPr>
          <p:nvPr/>
        </p:nvCxnSpPr>
        <p:spPr>
          <a:xfrm flipH="1">
            <a:off x="2770809" y="2067182"/>
            <a:ext cx="561082" cy="22915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語音泡泡: 圓角矩形 7">
            <a:extLst>
              <a:ext uri="{FF2B5EF4-FFF2-40B4-BE49-F238E27FC236}">
                <a16:creationId xmlns:a16="http://schemas.microsoft.com/office/drawing/2014/main" xmlns="" id="{F13289ED-EBB8-46C8-9BDE-FA1C53DA71A8}"/>
              </a:ext>
            </a:extLst>
          </p:cNvPr>
          <p:cNvSpPr/>
          <p:nvPr/>
        </p:nvSpPr>
        <p:spPr>
          <a:xfrm>
            <a:off x="944030" y="5350306"/>
            <a:ext cx="3555962" cy="980141"/>
          </a:xfrm>
          <a:prstGeom prst="wedgeRoundRectCallout">
            <a:avLst>
              <a:gd name="adj1" fmla="val -1375"/>
              <a:gd name="adj2" fmla="val -1163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年僅執行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，若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日仍在職者，始得按當年工作月數依比率編列年終獎金。</a:t>
            </a:r>
          </a:p>
        </p:txBody>
      </p:sp>
      <p:sp>
        <p:nvSpPr>
          <p:cNvPr id="19" name="語音泡泡: 圓角矩形 7">
            <a:extLst>
              <a:ext uri="{FF2B5EF4-FFF2-40B4-BE49-F238E27FC236}">
                <a16:creationId xmlns:a16="http://schemas.microsoft.com/office/drawing/2014/main" xmlns="" id="{F13289ED-EBB8-46C8-9BDE-FA1C53DA71A8}"/>
              </a:ext>
            </a:extLst>
          </p:cNvPr>
          <p:cNvSpPr/>
          <p:nvPr/>
        </p:nvSpPr>
        <p:spPr>
          <a:xfrm>
            <a:off x="5662464" y="5571759"/>
            <a:ext cx="2077888" cy="504054"/>
          </a:xfrm>
          <a:prstGeom prst="wedgeRoundRectCallout">
            <a:avLst>
              <a:gd name="adj1" fmla="val -30300"/>
              <a:gd name="adj2" fmla="val -14785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核銷為審計權，可改為報支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5055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555795" y="98352"/>
            <a:ext cx="7426325" cy="1081088"/>
          </a:xfrm>
          <a:noFill/>
        </p:spPr>
        <p:txBody>
          <a:bodyPr lIns="91403" tIns="45700" rIns="91403" bIns="45700" anchor="b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貳、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經費表注意事項案例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zh-TW" sz="1000" dirty="0"/>
          </a:p>
        </p:txBody>
      </p:sp>
      <p:sp>
        <p:nvSpPr>
          <p:cNvPr id="46095" name="Line 9"/>
          <p:cNvSpPr>
            <a:spLocks noChangeShapeType="1"/>
          </p:cNvSpPr>
          <p:nvPr/>
        </p:nvSpPr>
        <p:spPr bwMode="auto">
          <a:xfrm flipV="1">
            <a:off x="863434" y="1217613"/>
            <a:ext cx="6985000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7"/>
          <a:stretch/>
        </p:blipFill>
        <p:spPr>
          <a:xfrm>
            <a:off x="1094084" y="1484784"/>
            <a:ext cx="6349745" cy="4204317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5292080" y="1524880"/>
            <a:ext cx="2016224" cy="809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318793" y="4243568"/>
            <a:ext cx="2016224" cy="809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語音泡泡: 圓角矩形 7">
            <a:extLst>
              <a:ext uri="{FF2B5EF4-FFF2-40B4-BE49-F238E27FC236}">
                <a16:creationId xmlns:a16="http://schemas.microsoft.com/office/drawing/2014/main" xmlns="" id="{F13289ED-EBB8-46C8-9BDE-FA1C53DA71A8}"/>
              </a:ext>
            </a:extLst>
          </p:cNvPr>
          <p:cNvSpPr/>
          <p:nvPr/>
        </p:nvSpPr>
        <p:spPr>
          <a:xfrm>
            <a:off x="6404885" y="5755269"/>
            <a:ext cx="2077888" cy="504054"/>
          </a:xfrm>
          <a:prstGeom prst="wedgeRoundRectCallout">
            <a:avLst>
              <a:gd name="adj1" fmla="val 10322"/>
              <a:gd name="adj2" fmla="val -12791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相關規定已修正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170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1" y="2636912"/>
            <a:ext cx="4525006" cy="3000794"/>
          </a:xfrm>
          <a:prstGeom prst="rect">
            <a:avLst/>
          </a:prstGeom>
        </p:spPr>
      </p:pic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5" y="1390125"/>
            <a:ext cx="7644366" cy="958756"/>
          </a:xfrm>
          <a:prstGeom prst="rect">
            <a:avLst/>
          </a:prstGeom>
        </p:spPr>
      </p:pic>
      <p:sp>
        <p:nvSpPr>
          <p:cNvPr id="46094" name="Rectangle 28"/>
          <p:cNvSpPr>
            <a:spLocks noGrp="1" noChangeArrowheads="1"/>
          </p:cNvSpPr>
          <p:nvPr>
            <p:ph type="title"/>
          </p:nvPr>
        </p:nvSpPr>
        <p:spPr>
          <a:xfrm>
            <a:off x="555795" y="98352"/>
            <a:ext cx="7426325" cy="1081088"/>
          </a:xfrm>
          <a:noFill/>
        </p:spPr>
        <p:txBody>
          <a:bodyPr lIns="91403" tIns="45700" rIns="91403" bIns="45700" anchor="b"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叁、</a:t>
            </a:r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經費表注意事項案例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4C9BE-C07F-4C2D-A6FE-F49F6D3AFDB0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zh-TW" sz="1000" dirty="0"/>
          </a:p>
        </p:txBody>
      </p:sp>
      <p:sp>
        <p:nvSpPr>
          <p:cNvPr id="46095" name="Line 9"/>
          <p:cNvSpPr>
            <a:spLocks noChangeShapeType="1"/>
          </p:cNvSpPr>
          <p:nvPr/>
        </p:nvSpPr>
        <p:spPr bwMode="auto">
          <a:xfrm flipV="1">
            <a:off x="863434" y="1217613"/>
            <a:ext cx="6985000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292080" y="1329277"/>
            <a:ext cx="2088232" cy="371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331640" y="3356991"/>
            <a:ext cx="864096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051720" y="3573016"/>
            <a:ext cx="902995" cy="504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語音泡泡: 圓角矩形 7">
            <a:extLst>
              <a:ext uri="{FF2B5EF4-FFF2-40B4-BE49-F238E27FC236}">
                <a16:creationId xmlns:a16="http://schemas.microsoft.com/office/drawing/2014/main" xmlns="" id="{F13289ED-EBB8-46C8-9BDE-FA1C53DA71A8}"/>
              </a:ext>
            </a:extLst>
          </p:cNvPr>
          <p:cNvSpPr/>
          <p:nvPr/>
        </p:nvSpPr>
        <p:spPr>
          <a:xfrm>
            <a:off x="5513881" y="2409729"/>
            <a:ext cx="2664296" cy="1008109"/>
          </a:xfrm>
          <a:prstGeom prst="wedgeRoundRectCallout">
            <a:avLst>
              <a:gd name="adj1" fmla="val 10322"/>
              <a:gd name="adj2" fmla="val -12791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專家學者不補助雜費，「差旅費」應修正為「交通費」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語音泡泡: 圓角矩形 7">
            <a:extLst>
              <a:ext uri="{FF2B5EF4-FFF2-40B4-BE49-F238E27FC236}">
                <a16:creationId xmlns:a16="http://schemas.microsoft.com/office/drawing/2014/main" xmlns="" id="{F13289ED-EBB8-46C8-9BDE-FA1C53DA71A8}"/>
              </a:ext>
            </a:extLst>
          </p:cNvPr>
          <p:cNvSpPr/>
          <p:nvPr/>
        </p:nvSpPr>
        <p:spPr>
          <a:xfrm>
            <a:off x="3203848" y="4509120"/>
            <a:ext cx="1703686" cy="1008109"/>
          </a:xfrm>
          <a:prstGeom prst="wedgeRoundRectCallout">
            <a:avLst>
              <a:gd name="adj1" fmla="val -57565"/>
              <a:gd name="adj2" fmla="val -5017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經費表散總合計須正確</a:t>
            </a:r>
          </a:p>
        </p:txBody>
      </p:sp>
    </p:spTree>
    <p:extLst>
      <p:ext uri="{BB962C8B-B14F-4D97-AF65-F5344CB8AC3E}">
        <p14:creationId xmlns:p14="http://schemas.microsoft.com/office/powerpoint/2010/main" val="904528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82" y="2600477"/>
            <a:ext cx="4942857" cy="1935714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8389"/>
          <a:stretch/>
        </p:blipFill>
        <p:spPr>
          <a:xfrm>
            <a:off x="247530" y="2600477"/>
            <a:ext cx="3821791" cy="3604763"/>
          </a:xfrm>
          <a:prstGeom prst="rect">
            <a:avLst/>
          </a:prstGeom>
        </p:spPr>
      </p:pic>
      <p:sp>
        <p:nvSpPr>
          <p:cNvPr id="24" name="圓角矩形 23"/>
          <p:cNvSpPr/>
          <p:nvPr/>
        </p:nvSpPr>
        <p:spPr>
          <a:xfrm>
            <a:off x="683568" y="1935539"/>
            <a:ext cx="2842054" cy="43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修正前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5076056" y="1922921"/>
            <a:ext cx="2842054" cy="43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修正後</a:t>
            </a:r>
          </a:p>
        </p:txBody>
      </p:sp>
      <p:sp>
        <p:nvSpPr>
          <p:cNvPr id="31" name="標題 8"/>
          <p:cNvSpPr>
            <a:spLocks noGrp="1"/>
          </p:cNvSpPr>
          <p:nvPr>
            <p:ph type="title"/>
          </p:nvPr>
        </p:nvSpPr>
        <p:spPr>
          <a:xfrm>
            <a:off x="539552" y="313391"/>
            <a:ext cx="8208912" cy="13275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肆、統塊式經費差異對照表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人事費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42323" y="3211976"/>
            <a:ext cx="673444" cy="13305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107,242</a:t>
            </a:r>
            <a:endParaRPr lang="zh-TW" altLang="en-US" sz="825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肘形接點 11"/>
          <p:cNvCxnSpPr/>
          <p:nvPr/>
        </p:nvCxnSpPr>
        <p:spPr>
          <a:xfrm flipV="1">
            <a:off x="3995936" y="3412289"/>
            <a:ext cx="3096344" cy="5539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弧形接點 18"/>
          <p:cNvCxnSpPr/>
          <p:nvPr/>
        </p:nvCxnSpPr>
        <p:spPr>
          <a:xfrm flipV="1">
            <a:off x="4069321" y="3877253"/>
            <a:ext cx="2950951" cy="90083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8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/>
          <p:cNvSpPr/>
          <p:nvPr/>
        </p:nvSpPr>
        <p:spPr>
          <a:xfrm>
            <a:off x="568277" y="1784494"/>
            <a:ext cx="2769411" cy="2734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修正前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5093539" y="1777423"/>
            <a:ext cx="2842054" cy="2734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修正後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76" y="2657976"/>
            <a:ext cx="2849615" cy="34799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23" y="2743023"/>
            <a:ext cx="4971428" cy="1314286"/>
          </a:xfrm>
          <a:prstGeom prst="rect">
            <a:avLst/>
          </a:prstGeom>
        </p:spPr>
      </p:pic>
      <p:cxnSp>
        <p:nvCxnSpPr>
          <p:cNvPr id="14" name="弧形接點 13"/>
          <p:cNvCxnSpPr/>
          <p:nvPr/>
        </p:nvCxnSpPr>
        <p:spPr>
          <a:xfrm flipV="1">
            <a:off x="3274956" y="3762536"/>
            <a:ext cx="3406645" cy="222125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標題 8"/>
          <p:cNvSpPr>
            <a:spLocks noGrp="1"/>
          </p:cNvSpPr>
          <p:nvPr>
            <p:ph type="title"/>
          </p:nvPr>
        </p:nvSpPr>
        <p:spPr>
          <a:xfrm>
            <a:off x="287543" y="779687"/>
            <a:ext cx="8474113" cy="879465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伍、統塊式經費差異對照表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業務費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內容版面配置區 7"/>
          <p:cNvPicPr>
            <a:picLocks noChangeAspect="1"/>
          </p:cNvPicPr>
          <p:nvPr/>
        </p:nvPicPr>
        <p:blipFill rotWithShape="1">
          <a:blip r:embed="rId4"/>
          <a:srcRect t="89288" r="28389"/>
          <a:stretch/>
        </p:blipFill>
        <p:spPr>
          <a:xfrm>
            <a:off x="537481" y="6121827"/>
            <a:ext cx="2852564" cy="2882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33613" y="6110884"/>
            <a:ext cx="362436" cy="288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" dirty="0">
                <a:latin typeface="標楷體" panose="03000509000000000000" pitchFamily="65" charset="-120"/>
                <a:ea typeface="標楷體" panose="03000509000000000000" pitchFamily="65" charset="-120"/>
              </a:rPr>
              <a:t>624,346</a:t>
            </a:r>
            <a:endParaRPr lang="zh-TW" altLang="en-US" sz="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7"/>
          <p:cNvPicPr>
            <a:picLocks noChangeAspect="1"/>
          </p:cNvPicPr>
          <p:nvPr/>
        </p:nvPicPr>
        <p:blipFill rotWithShape="1">
          <a:blip r:embed="rId4"/>
          <a:srcRect r="28389" b="78947"/>
          <a:stretch/>
        </p:blipFill>
        <p:spPr>
          <a:xfrm>
            <a:off x="526646" y="2102651"/>
            <a:ext cx="2870141" cy="56643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365871" y="2709508"/>
            <a:ext cx="649792" cy="12911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latin typeface="標楷體" panose="03000509000000000000" pitchFamily="65" charset="-120"/>
                <a:ea typeface="標楷體" panose="03000509000000000000" pitchFamily="65" charset="-120"/>
              </a:rPr>
              <a:t>624,346</a:t>
            </a:r>
            <a:endParaRPr lang="zh-TW" altLang="en-US" sz="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2121549"/>
            <a:ext cx="4992857" cy="642857"/>
          </a:xfrm>
          <a:prstGeom prst="rect">
            <a:avLst/>
          </a:prstGeom>
        </p:spPr>
      </p:pic>
      <p:cxnSp>
        <p:nvCxnSpPr>
          <p:cNvPr id="11" name="弧形接點 10"/>
          <p:cNvCxnSpPr/>
          <p:nvPr/>
        </p:nvCxnSpPr>
        <p:spPr>
          <a:xfrm flipV="1">
            <a:off x="3274956" y="2810757"/>
            <a:ext cx="3305432" cy="34598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3321680" y="3276777"/>
            <a:ext cx="3364687" cy="826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9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76" y="3060758"/>
            <a:ext cx="4921429" cy="757143"/>
          </a:xfrm>
          <a:prstGeom prst="rect">
            <a:avLst/>
          </a:prstGeom>
        </p:spPr>
      </p:pic>
      <p:sp>
        <p:nvSpPr>
          <p:cNvPr id="24" name="圓角矩形 23"/>
          <p:cNvSpPr/>
          <p:nvPr/>
        </p:nvSpPr>
        <p:spPr>
          <a:xfrm>
            <a:off x="744968" y="1864648"/>
            <a:ext cx="2842054" cy="43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修正前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5155891" y="1881322"/>
            <a:ext cx="2842054" cy="43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修正後</a:t>
            </a:r>
          </a:p>
        </p:txBody>
      </p:sp>
      <p:sp>
        <p:nvSpPr>
          <p:cNvPr id="31" name="標題 8"/>
          <p:cNvSpPr>
            <a:spLocks noGrp="1"/>
          </p:cNvSpPr>
          <p:nvPr>
            <p:ph type="title"/>
          </p:nvPr>
        </p:nvSpPr>
        <p:spPr>
          <a:xfrm>
            <a:off x="98198" y="368567"/>
            <a:ext cx="8964487" cy="13275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陸、統塊式經費差異對照表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設備及投資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875" y="3134806"/>
            <a:ext cx="3821791" cy="2707429"/>
          </a:xfrm>
          <a:prstGeom prst="rect">
            <a:avLst/>
          </a:prstGeom>
        </p:spPr>
      </p:pic>
      <p:pic>
        <p:nvPicPr>
          <p:cNvPr id="11" name="內容版面配置區 7"/>
          <p:cNvPicPr>
            <a:picLocks noChangeAspect="1"/>
          </p:cNvPicPr>
          <p:nvPr/>
        </p:nvPicPr>
        <p:blipFill rotWithShape="1">
          <a:blip r:embed="rId4"/>
          <a:srcRect r="28389" b="78070"/>
          <a:stretch/>
        </p:blipFill>
        <p:spPr>
          <a:xfrm>
            <a:off x="270685" y="2361023"/>
            <a:ext cx="3830981" cy="790512"/>
          </a:xfrm>
          <a:prstGeom prst="rect">
            <a:avLst/>
          </a:prstGeom>
        </p:spPr>
      </p:pic>
      <p:cxnSp>
        <p:nvCxnSpPr>
          <p:cNvPr id="16" name="弧形接點 15"/>
          <p:cNvCxnSpPr/>
          <p:nvPr/>
        </p:nvCxnSpPr>
        <p:spPr>
          <a:xfrm flipV="1">
            <a:off x="4003589" y="3480998"/>
            <a:ext cx="3083027" cy="175786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537" y="2428715"/>
            <a:ext cx="4992857" cy="64285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292498" y="4490390"/>
            <a:ext cx="545606" cy="135479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900" b="1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20,000</a:t>
            </a:r>
            <a:endParaRPr lang="zh-TW" altLang="en-US" sz="900" b="1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91105" y="3754192"/>
            <a:ext cx="539969" cy="75041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150,000</a:t>
            </a:r>
            <a:endParaRPr lang="zh-TW" altLang="en-US" sz="8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84075" y="3151535"/>
            <a:ext cx="537809" cy="59662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30,000</a:t>
            </a:r>
            <a:endParaRPr lang="zh-TW" altLang="en-US" sz="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內容版面配置區 7"/>
          <p:cNvPicPr>
            <a:picLocks noChangeAspect="1"/>
          </p:cNvPicPr>
          <p:nvPr/>
        </p:nvPicPr>
        <p:blipFill rotWithShape="1">
          <a:blip r:embed="rId4"/>
          <a:srcRect t="89288" r="28389"/>
          <a:stretch/>
        </p:blipFill>
        <p:spPr>
          <a:xfrm>
            <a:off x="279875" y="5835479"/>
            <a:ext cx="3830981" cy="3861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291106" y="5852470"/>
            <a:ext cx="546998" cy="35216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200,000</a:t>
            </a:r>
            <a:endParaRPr lang="zh-TW" altLang="en-US" sz="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18133" y="3065839"/>
            <a:ext cx="661017" cy="73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25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200,000</a:t>
            </a:r>
            <a:endParaRPr lang="zh-TW" altLang="en-US" sz="825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肘形接點 11"/>
          <p:cNvCxnSpPr/>
          <p:nvPr/>
        </p:nvCxnSpPr>
        <p:spPr>
          <a:xfrm flipV="1">
            <a:off x="4012779" y="3098475"/>
            <a:ext cx="3060840" cy="4321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弧形接點 18"/>
          <p:cNvCxnSpPr/>
          <p:nvPr/>
        </p:nvCxnSpPr>
        <p:spPr>
          <a:xfrm flipV="1">
            <a:off x="4012779" y="3245465"/>
            <a:ext cx="3092182" cy="88393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1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書卷 (水平) 3"/>
          <p:cNvSpPr/>
          <p:nvPr/>
        </p:nvSpPr>
        <p:spPr>
          <a:xfrm>
            <a:off x="611560" y="836712"/>
            <a:ext cx="7797803" cy="482453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206205" y="2361364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0" b="1" dirty="0" smtClean="0">
                <a:latin typeface="標楷體" pitchFamily="65" charset="-120"/>
                <a:ea typeface="標楷體" pitchFamily="65" charset="-120"/>
              </a:rPr>
              <a:t>結  語</a:t>
            </a:r>
            <a:endParaRPr lang="zh-TW" altLang="en-US" sz="10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3564" y="260648"/>
            <a:ext cx="7456872" cy="1431032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dirty="0">
                <a:latin typeface="標楷體" pitchFamily="65" charset="-120"/>
                <a:ea typeface="標楷體" pitchFamily="65" charset="-120"/>
              </a:rPr>
              <a:t>貳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、適用範圍變更</a:t>
            </a:r>
            <a:endParaRPr lang="zh-TW" altLang="en-US" sz="5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59509"/>
            <a:ext cx="7760884" cy="403244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一、限補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捐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助及委辦事項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二、不含採購事項</a:t>
            </a:r>
            <a:endParaRPr lang="en-US" altLang="zh-TW" sz="3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9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8792" cy="1224136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壹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、善用補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捐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助款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2276872"/>
            <a:ext cx="5760640" cy="25243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十年樹木百年樹人，請善用教育經費，提升教育品質。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6125007" y="1865036"/>
            <a:ext cx="2480480" cy="2256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99" y="188640"/>
            <a:ext cx="7776864" cy="1584176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貳、服務公職理念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55576" y="2253729"/>
            <a:ext cx="208823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風平浪靜</a:t>
            </a:r>
            <a:endParaRPr lang="zh-TW" altLang="en-US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476815" y="2297775"/>
            <a:ext cx="208823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乘風破浪</a:t>
            </a:r>
            <a:endParaRPr lang="zh-TW" altLang="en-US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1493658" y="4138798"/>
            <a:ext cx="61206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4306484" y="4182064"/>
            <a:ext cx="61206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7119310" y="4182064"/>
            <a:ext cx="61206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47564" y="515719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無憂無慮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63888" y="515719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因勢利導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017401" y="4822476"/>
            <a:ext cx="2815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勵精圖治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呼風喚雨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撥雲見日</a:t>
            </a:r>
          </a:p>
        </p:txBody>
      </p:sp>
      <p:sp>
        <p:nvSpPr>
          <p:cNvPr id="16" name="橢圓 15"/>
          <p:cNvSpPr/>
          <p:nvPr/>
        </p:nvSpPr>
        <p:spPr>
          <a:xfrm>
            <a:off x="6321131" y="2321472"/>
            <a:ext cx="208823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興風作浪</a:t>
            </a:r>
          </a:p>
        </p:txBody>
      </p:sp>
    </p:spTree>
    <p:extLst>
      <p:ext uri="{BB962C8B-B14F-4D97-AF65-F5344CB8AC3E}">
        <p14:creationId xmlns:p14="http://schemas.microsoft.com/office/powerpoint/2010/main" val="19698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581779" cy="3528391"/>
          </a:xfrm>
        </p:spPr>
        <p:txBody>
          <a:bodyPr anchor="ctr">
            <a:noAutofit/>
          </a:bodyPr>
          <a:lstStyle/>
          <a:p>
            <a:pPr algn="l">
              <a:lnSpc>
                <a:spcPts val="15000"/>
              </a:lnSpc>
              <a:spcBef>
                <a:spcPts val="4200"/>
              </a:spcBef>
            </a:pPr>
            <a:r>
              <a:rPr lang="zh-TW" altLang="en-US" sz="10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報告結束</a:t>
            </a:r>
            <a:r>
              <a:rPr lang="zh-TW" altLang="en-US" sz="10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0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0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0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敬請賜正</a:t>
            </a:r>
            <a:endParaRPr lang="zh-TW" altLang="en-US" sz="5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52</a:t>
            </a:fld>
            <a:endParaRPr lang="zh-TW" altLang="en-US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683568" y="4620356"/>
            <a:ext cx="8064896" cy="7200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賜教電郵：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ychwang@mail.moe.gov.tw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77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書卷 (水平) 3"/>
          <p:cNvSpPr/>
          <p:nvPr/>
        </p:nvSpPr>
        <p:spPr>
          <a:xfrm>
            <a:off x="683567" y="980728"/>
            <a:ext cx="7725795" cy="43924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810160" y="2361364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0" b="1" dirty="0">
                <a:latin typeface="標楷體" pitchFamily="65" charset="-120"/>
                <a:ea typeface="標楷體" pitchFamily="65" charset="-120"/>
              </a:rPr>
              <a:t>介紹名詞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5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3564" y="476672"/>
            <a:ext cx="7456872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壹、釐清重要名詞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8479" y="2132856"/>
            <a:ext cx="7760884" cy="403244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一、協助：下級機關對上級機關言。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 marL="2779713" indent="-2689225">
              <a:buNone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二、補助：上級機關對下級機關或平行機關</a:t>
            </a: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間言。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 marL="2779713" indent="-2689225">
              <a:buNone/>
            </a:pP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三、捐助：政府機關對民間團體或個人言。</a:t>
            </a:r>
            <a:endParaRPr lang="en-US" altLang="zh-TW" sz="3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3628" y="548680"/>
            <a:ext cx="6624736" cy="1143000"/>
          </a:xfrm>
        </p:spPr>
        <p:txBody>
          <a:bodyPr>
            <a:noAutofit/>
          </a:bodyPr>
          <a:lstStyle/>
          <a:p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貳、定義名詞</a:t>
            </a:r>
            <a:endParaRPr lang="zh-TW" altLang="en-US" sz="5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4710"/>
            <a:ext cx="7704856" cy="3888432"/>
          </a:xfrm>
        </p:spPr>
        <p:txBody>
          <a:bodyPr>
            <a:noAutofit/>
          </a:bodyPr>
          <a:lstStyle/>
          <a:p>
            <a:pPr marL="806450" indent="-806450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一、執行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單位：係指受補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捐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助或受委託之法人、機關（構）、學校、國內外團體或自然人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806450" indent="-80645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二、委辦：指本部處理一般公務或特定工作所需，依行政程序法委託執行單位，辦理屬於本部法定職掌之相關業務。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0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4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5600" dirty="0">
                <a:latin typeface="標楷體" pitchFamily="65" charset="-120"/>
                <a:ea typeface="標楷體" pitchFamily="65" charset="-120"/>
              </a:rPr>
              <a:t>叁</a:t>
            </a:r>
            <a:r>
              <a:rPr lang="zh-TW" altLang="en-US" sz="5600" dirty="0" smtClean="0">
                <a:latin typeface="標楷體" pitchFamily="65" charset="-120"/>
                <a:ea typeface="標楷體" pitchFamily="65" charset="-120"/>
              </a:rPr>
              <a:t>、本結報作業要點屬性</a:t>
            </a:r>
            <a:endParaRPr lang="zh-TW" altLang="en-US" sz="5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1580" y="2204864"/>
            <a:ext cx="7776864" cy="328843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旨在規範報支程序。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marL="1169988" indent="-1084263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二、至報</a:t>
            </a:r>
            <a:r>
              <a:rPr lang="zh-TW" altLang="en-US" sz="4400" smtClean="0">
                <a:latin typeface="標楷體" pitchFamily="65" charset="-120"/>
                <a:ea typeface="標楷體" pitchFamily="65" charset="-120"/>
              </a:rPr>
              <a:t>支標準與條件係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援引行政院或行政院主計總處所</a:t>
            </a:r>
            <a:r>
              <a:rPr lang="zh-TW" altLang="en-US" sz="4400" smtClean="0">
                <a:latin typeface="標楷體" pitchFamily="65" charset="-120"/>
                <a:ea typeface="標楷體" pitchFamily="65" charset="-120"/>
              </a:rPr>
              <a:t>訂標準或函示。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72EA-A105-4BAC-8264-152CC19A70B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477</TotalTime>
  <Words>2726</Words>
  <Application>Microsoft Office PowerPoint</Application>
  <PresentationFormat>如螢幕大小 (4:3)</PresentationFormat>
  <Paragraphs>392</Paragraphs>
  <Slides>52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0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回顧</vt:lpstr>
      <vt:lpstr>鬆與綁教育部補(捐)助 及委辦經費核撥結報作業要點面面觀</vt:lpstr>
      <vt:lpstr>大   綱</vt:lpstr>
      <vt:lpstr>PowerPoint 簡報</vt:lpstr>
      <vt:lpstr>壹、本次修正經費核撥結報作業要點原則</vt:lpstr>
      <vt:lpstr>貳、適用範圍變更</vt:lpstr>
      <vt:lpstr>PowerPoint 簡報</vt:lpstr>
      <vt:lpstr>壹、釐清重要名詞</vt:lpstr>
      <vt:lpstr>貳、定義名詞</vt:lpstr>
      <vt:lpstr>叁、本結報作業要點屬性</vt:lpstr>
      <vt:lpstr>PowerPoint 簡報</vt:lpstr>
      <vt:lpstr>壹、減少重複規範項目</vt:lpstr>
      <vt:lpstr>貳、簡化行政流程項目</vt:lpstr>
      <vt:lpstr>叁、鬆綁經費編列基準</vt:lpstr>
      <vt:lpstr>肆、強化管理機制</vt:lpstr>
      <vt:lpstr>PowerPoint 簡報</vt:lpstr>
      <vt:lpstr>壹、非屬補(捐)助項目</vt:lpstr>
      <vt:lpstr>貳、經費撥付原則</vt:lpstr>
      <vt:lpstr>叁、計畫經費支用原則</vt:lpstr>
      <vt:lpstr>肆、計畫經費之變更</vt:lpstr>
      <vt:lpstr>伍、計畫產生收入及結餘款繳回</vt:lpstr>
      <vt:lpstr>陸、計畫結報期限</vt:lpstr>
      <vt:lpstr>PowerPoint 簡報</vt:lpstr>
      <vt:lpstr>壹、經費表注意事項(一)</vt:lpstr>
      <vt:lpstr>貳、經費表注意事項(二)</vt:lpstr>
      <vt:lpstr>叁、經費表注意事項(三)</vt:lpstr>
      <vt:lpstr>肆、經費表注意事項(四)</vt:lpstr>
      <vt:lpstr>伍、經費表注意事項(五)</vt:lpstr>
      <vt:lpstr>陸、經費表注意事項(六)</vt:lpstr>
      <vt:lpstr>柒、經費表注意事項(七)</vt:lpstr>
      <vt:lpstr>捌、經費表注意事項(八)</vt:lpstr>
      <vt:lpstr>玖、經費表注意事項(九)</vt:lpstr>
      <vt:lpstr>拾、經費表注意事項(十)</vt:lpstr>
      <vt:lpstr>拾壹、經費表注意事項(十一)</vt:lpstr>
      <vt:lpstr>拾貳、經費表注意事項(十二)</vt:lpstr>
      <vt:lpstr>拾叁、經費表注意事項(十三)</vt:lpstr>
      <vt:lpstr>拾肆、經費表注意事項(十四)</vt:lpstr>
      <vt:lpstr>拾伍、經費表注意事項(十五)</vt:lpstr>
      <vt:lpstr>拾陸、經費表注意事項(十六)</vt:lpstr>
      <vt:lpstr>拾柒、經費表注意事項(十七)</vt:lpstr>
      <vt:lpstr>拾捌、經費表注意事項(十八)</vt:lpstr>
      <vt:lpstr>拾玖、經費表注意事項(十九)</vt:lpstr>
      <vt:lpstr>PowerPoint 簡報</vt:lpstr>
      <vt:lpstr>壹、經費表注意事項案例(一)</vt:lpstr>
      <vt:lpstr>貳、經費表注意事項案例(二)</vt:lpstr>
      <vt:lpstr>叁、經費表注意事項案例(三)</vt:lpstr>
      <vt:lpstr>肆、統塊式經費差異對照表-人事費</vt:lpstr>
      <vt:lpstr>伍、統塊式經費差異對照表-業務費</vt:lpstr>
      <vt:lpstr>陸、統塊式經費差異對照表-設備及投資</vt:lpstr>
      <vt:lpstr>PowerPoint 簡報</vt:lpstr>
      <vt:lpstr>壹、善用補(捐)助款</vt:lpstr>
      <vt:lpstr>貳、服務公職理念</vt:lpstr>
      <vt:lpstr>報告結束    敬請賜正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修正教育部補(捐)助及委辦經費核撥結報作業要點(草案)重點</dc:title>
  <dc:creator>mano111</dc:creator>
  <cp:lastModifiedBy>nina</cp:lastModifiedBy>
  <cp:revision>92</cp:revision>
  <cp:lastPrinted>2018-12-12T01:45:16Z</cp:lastPrinted>
  <dcterms:created xsi:type="dcterms:W3CDTF">2018-04-02T14:38:42Z</dcterms:created>
  <dcterms:modified xsi:type="dcterms:W3CDTF">2019-03-08T02:39:31Z</dcterms:modified>
</cp:coreProperties>
</file>