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92312" r:id="rId1"/>
    <p:sldMasterId id="2147492339" r:id="rId2"/>
  </p:sldMasterIdLst>
  <p:notesMasterIdLst>
    <p:notesMasterId r:id="rId52"/>
  </p:notesMasterIdLst>
  <p:handoutMasterIdLst>
    <p:handoutMasterId r:id="rId53"/>
  </p:handoutMasterIdLst>
  <p:sldIdLst>
    <p:sldId id="493" r:id="rId3"/>
    <p:sldId id="494" r:id="rId4"/>
    <p:sldId id="601" r:id="rId5"/>
    <p:sldId id="593" r:id="rId6"/>
    <p:sldId id="594" r:id="rId7"/>
    <p:sldId id="595" r:id="rId8"/>
    <p:sldId id="602" r:id="rId9"/>
    <p:sldId id="530" r:id="rId10"/>
    <p:sldId id="548" r:id="rId11"/>
    <p:sldId id="570" r:id="rId12"/>
    <p:sldId id="550" r:id="rId13"/>
    <p:sldId id="569" r:id="rId14"/>
    <p:sldId id="539" r:id="rId15"/>
    <p:sldId id="579" r:id="rId16"/>
    <p:sldId id="547" r:id="rId17"/>
    <p:sldId id="571" r:id="rId18"/>
    <p:sldId id="560" r:id="rId19"/>
    <p:sldId id="572" r:id="rId20"/>
    <p:sldId id="553" r:id="rId21"/>
    <p:sldId id="552" r:id="rId22"/>
    <p:sldId id="554" r:id="rId23"/>
    <p:sldId id="573" r:id="rId24"/>
    <p:sldId id="580" r:id="rId25"/>
    <p:sldId id="531" r:id="rId26"/>
    <p:sldId id="574" r:id="rId27"/>
    <p:sldId id="557" r:id="rId28"/>
    <p:sldId id="576" r:id="rId29"/>
    <p:sldId id="556" r:id="rId30"/>
    <p:sldId id="577" r:id="rId31"/>
    <p:sldId id="603" r:id="rId32"/>
    <p:sldId id="586" r:id="rId33"/>
    <p:sldId id="587" r:id="rId34"/>
    <p:sldId id="588" r:id="rId35"/>
    <p:sldId id="589" r:id="rId36"/>
    <p:sldId id="604" r:id="rId37"/>
    <p:sldId id="581" r:id="rId38"/>
    <p:sldId id="606" r:id="rId39"/>
    <p:sldId id="599" r:id="rId40"/>
    <p:sldId id="584" r:id="rId41"/>
    <p:sldId id="583" r:id="rId42"/>
    <p:sldId id="590" r:id="rId43"/>
    <p:sldId id="591" r:id="rId44"/>
    <p:sldId id="600" r:id="rId45"/>
    <p:sldId id="607" r:id="rId46"/>
    <p:sldId id="608" r:id="rId47"/>
    <p:sldId id="605" r:id="rId48"/>
    <p:sldId id="609" r:id="rId49"/>
    <p:sldId id="610" r:id="rId50"/>
    <p:sldId id="498" r:id="rId51"/>
  </p:sldIdLst>
  <p:sldSz cx="9144000" cy="6858000" type="screen4x3"/>
  <p:notesSz cx="6735763" cy="986948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99"/>
    <a:srgbClr val="D6E9FE"/>
    <a:srgbClr val="33CCFF"/>
    <a:srgbClr val="BADAFE"/>
    <a:srgbClr val="66FFFF"/>
    <a:srgbClr val="CCECFF"/>
    <a:srgbClr val="FF99F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7" autoAdjust="0"/>
    <p:restoredTop sz="91425" autoAdjust="0"/>
  </p:normalViewPr>
  <p:slideViewPr>
    <p:cSldViewPr>
      <p:cViewPr>
        <p:scale>
          <a:sx n="100" d="100"/>
          <a:sy n="100" d="100"/>
        </p:scale>
        <p:origin x="-1932"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1386"/>
    </p:cViewPr>
  </p:sorterViewPr>
  <p:notesViewPr>
    <p:cSldViewPr>
      <p:cViewPr varScale="1">
        <p:scale>
          <a:sx n="63" d="100"/>
          <a:sy n="63" d="100"/>
        </p:scale>
        <p:origin x="-3474" y="-120"/>
      </p:cViewPr>
      <p:guideLst>
        <p:guide orient="horz" pos="3091"/>
        <p:guide orient="horz" pos="3109"/>
        <p:guide pos="2103"/>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3.xml"/><Relationship Id="rId7" Type="http://schemas.openxmlformats.org/officeDocument/2006/relationships/slide" Target="slides/slide4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35.xml"/><Relationship Id="rId5" Type="http://schemas.openxmlformats.org/officeDocument/2006/relationships/slide" Target="slides/slide30.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51731-B771-4708-90E0-23C3906F6B6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E62D5B70-116F-45AC-AEF4-BC74A3550880}">
      <dgm:prSet phldrT="[文字]" custT="1"/>
      <dgm:spPr/>
      <dgm:t>
        <a:bodyPr/>
        <a:lstStyle/>
        <a:p>
          <a:r>
            <a:rPr lang="zh-TW" altLang="en-US" sz="2800" b="1" dirty="0" smtClean="0">
              <a:solidFill>
                <a:schemeClr val="tx1"/>
              </a:solidFill>
              <a:latin typeface="+mj-ea"/>
              <a:ea typeface="+mj-ea"/>
              <a:cs typeface="Meiryo UI" panose="020B0604030504040204" pitchFamily="34" charset="-128"/>
            </a:rPr>
            <a:t>貳、結報經費常見缺失與作業說明</a:t>
          </a:r>
          <a:endParaRPr lang="zh-TW" altLang="en-US" sz="2800" b="1" dirty="0">
            <a:solidFill>
              <a:schemeClr val="tx1"/>
            </a:solidFill>
          </a:endParaRPr>
        </a:p>
      </dgm:t>
    </dgm:pt>
    <dgm:pt modelId="{5722E56B-A3D0-4A11-9FA4-D65E8A95DAB2}" type="sibTrans" cxnId="{8453B987-1449-40C6-AAA1-39362515C92D}">
      <dgm:prSet/>
      <dgm:spPr/>
      <dgm:t>
        <a:bodyPr/>
        <a:lstStyle/>
        <a:p>
          <a:endParaRPr lang="zh-TW" altLang="en-US"/>
        </a:p>
      </dgm:t>
    </dgm:pt>
    <dgm:pt modelId="{A8B28685-BFF6-47F0-A051-A73B3188935A}" type="parTrans" cxnId="{8453B987-1449-40C6-AAA1-39362515C92D}">
      <dgm:prSet/>
      <dgm:spPr/>
      <dgm:t>
        <a:bodyPr/>
        <a:lstStyle/>
        <a:p>
          <a:endParaRPr lang="zh-TW" altLang="en-US"/>
        </a:p>
      </dgm:t>
    </dgm:pt>
    <dgm:pt modelId="{F61B2F51-5875-44C3-B226-0C3DD97F87D8}">
      <dgm:prSet phldrT="[文字]" custT="1"/>
      <dgm:spPr/>
      <dgm:t>
        <a:bodyPr/>
        <a:lstStyle/>
        <a:p>
          <a:r>
            <a:rPr lang="zh-TW" altLang="en-US" sz="2800" b="1" dirty="0" smtClean="0">
              <a:solidFill>
                <a:schemeClr val="tx1"/>
              </a:solidFill>
              <a:latin typeface="+mj-ea"/>
              <a:ea typeface="+mj-ea"/>
            </a:rPr>
            <a:t>肆、發揮內部稽核應有職能</a:t>
          </a:r>
          <a:endParaRPr lang="zh-TW" altLang="en-US" sz="2800" b="1" dirty="0">
            <a:solidFill>
              <a:schemeClr val="tx1"/>
            </a:solidFill>
            <a:latin typeface="+mj-ea"/>
            <a:ea typeface="+mj-ea"/>
          </a:endParaRPr>
        </a:p>
      </dgm:t>
    </dgm:pt>
    <dgm:pt modelId="{BAA9454C-3AE4-40B4-B49C-A60A1CCAACC3}" type="parTrans" cxnId="{08566E20-F079-47E8-BEB5-C93F24C05D97}">
      <dgm:prSet/>
      <dgm:spPr/>
      <dgm:t>
        <a:bodyPr/>
        <a:lstStyle/>
        <a:p>
          <a:endParaRPr lang="zh-TW" altLang="en-US"/>
        </a:p>
      </dgm:t>
    </dgm:pt>
    <dgm:pt modelId="{89743D0D-63EF-4389-82D7-0FB14245337E}" type="sibTrans" cxnId="{08566E20-F079-47E8-BEB5-C93F24C05D97}">
      <dgm:prSet/>
      <dgm:spPr/>
      <dgm:t>
        <a:bodyPr/>
        <a:lstStyle/>
        <a:p>
          <a:endParaRPr lang="zh-TW" altLang="en-US"/>
        </a:p>
      </dgm:t>
    </dgm:pt>
    <dgm:pt modelId="{82FA2161-C0B4-46B0-88AA-D70AB16D4439}">
      <dgm:prSet phldrT="[文字]" custT="1"/>
      <dgm:spPr/>
      <dgm:t>
        <a:bodyPr/>
        <a:lstStyle/>
        <a:p>
          <a:r>
            <a:rPr lang="zh-TW" altLang="en-US" sz="2800" b="1" dirty="0" smtClean="0">
              <a:solidFill>
                <a:schemeClr val="tx1"/>
              </a:solidFill>
              <a:latin typeface="+mj-ea"/>
              <a:ea typeface="+mj-ea"/>
              <a:cs typeface="Meiryo UI" panose="020B0604030504040204" pitchFamily="34" charset="-128"/>
            </a:rPr>
            <a:t>叁、結報經費疑問及宣導</a:t>
          </a:r>
          <a:endParaRPr lang="zh-TW" altLang="en-US" sz="2800" b="1" dirty="0">
            <a:solidFill>
              <a:schemeClr val="tx1"/>
            </a:solidFill>
            <a:latin typeface="+mj-ea"/>
            <a:ea typeface="+mj-ea"/>
            <a:cs typeface="Meiryo UI" panose="020B0604030504040204" pitchFamily="34" charset="-128"/>
          </a:endParaRPr>
        </a:p>
      </dgm:t>
    </dgm:pt>
    <dgm:pt modelId="{A7AA3B3F-C5DE-4DBE-B0C2-A589DDE2CADA}" type="parTrans" cxnId="{F45D4A6C-65AF-4BCE-ABCC-AA8E406C7BB8}">
      <dgm:prSet/>
      <dgm:spPr/>
      <dgm:t>
        <a:bodyPr/>
        <a:lstStyle/>
        <a:p>
          <a:endParaRPr lang="zh-TW" altLang="en-US"/>
        </a:p>
      </dgm:t>
    </dgm:pt>
    <dgm:pt modelId="{66C856FC-3B90-4EAF-BB5C-2850CF227935}" type="sibTrans" cxnId="{F45D4A6C-65AF-4BCE-ABCC-AA8E406C7BB8}">
      <dgm:prSet/>
      <dgm:spPr/>
      <dgm:t>
        <a:bodyPr/>
        <a:lstStyle/>
        <a:p>
          <a:endParaRPr lang="zh-TW" altLang="en-US"/>
        </a:p>
      </dgm:t>
    </dgm:pt>
    <dgm:pt modelId="{E120A524-DD09-403F-85A8-36024E88E756}">
      <dgm:prSet phldrT="[文字]" custT="1"/>
      <dgm:spPr/>
      <dgm:t>
        <a:bodyPr/>
        <a:lstStyle/>
        <a:p>
          <a:r>
            <a:rPr lang="zh-TW" altLang="en-US" sz="2800" b="1" dirty="0" smtClean="0">
              <a:solidFill>
                <a:schemeClr val="tx1"/>
              </a:solidFill>
              <a:latin typeface="+mj-ea"/>
              <a:ea typeface="+mj-ea"/>
            </a:rPr>
            <a:t>壹、前言</a:t>
          </a:r>
          <a:endParaRPr lang="zh-TW" altLang="en-US" sz="2800" b="1" dirty="0">
            <a:solidFill>
              <a:schemeClr val="tx1"/>
            </a:solidFill>
            <a:latin typeface="+mj-ea"/>
            <a:ea typeface="+mj-ea"/>
          </a:endParaRPr>
        </a:p>
      </dgm:t>
    </dgm:pt>
    <dgm:pt modelId="{FA548B76-7459-4009-AD5C-31EFFBC8A525}" type="parTrans" cxnId="{EA43B2A9-978B-459F-B990-95F98BD34EAE}">
      <dgm:prSet/>
      <dgm:spPr/>
      <dgm:t>
        <a:bodyPr/>
        <a:lstStyle/>
        <a:p>
          <a:endParaRPr lang="zh-TW" altLang="en-US"/>
        </a:p>
      </dgm:t>
    </dgm:pt>
    <dgm:pt modelId="{CFC4F8D9-F8B1-48CF-BE5C-F56675F331AB}" type="sibTrans" cxnId="{EA43B2A9-978B-459F-B990-95F98BD34EAE}">
      <dgm:prSet/>
      <dgm:spPr/>
      <dgm:t>
        <a:bodyPr/>
        <a:lstStyle/>
        <a:p>
          <a:endParaRPr lang="zh-TW" altLang="en-US"/>
        </a:p>
      </dgm:t>
    </dgm:pt>
    <dgm:pt modelId="{05D78F34-DABC-4354-9D9F-0F2A9A795C91}">
      <dgm:prSet phldrT="[文字]" custT="1"/>
      <dgm:spPr/>
      <dgm:t>
        <a:bodyPr/>
        <a:lstStyle/>
        <a:p>
          <a:r>
            <a:rPr lang="zh-TW" altLang="en-US" sz="2800" b="1" dirty="0" smtClean="0">
              <a:solidFill>
                <a:schemeClr val="tx1"/>
              </a:solidFill>
              <a:latin typeface="+mj-ea"/>
              <a:ea typeface="+mj-ea"/>
            </a:rPr>
            <a:t>伍、結語</a:t>
          </a:r>
          <a:endParaRPr lang="zh-TW" altLang="en-US" sz="2800" b="1" dirty="0">
            <a:solidFill>
              <a:schemeClr val="tx1"/>
            </a:solidFill>
            <a:latin typeface="+mj-ea"/>
            <a:ea typeface="+mj-ea"/>
          </a:endParaRPr>
        </a:p>
      </dgm:t>
    </dgm:pt>
    <dgm:pt modelId="{CC282FA4-007F-4ACA-987E-82236F02F24C}" type="parTrans" cxnId="{301F2FDA-0304-4D1C-A3AC-CE5D908603F1}">
      <dgm:prSet/>
      <dgm:spPr/>
      <dgm:t>
        <a:bodyPr/>
        <a:lstStyle/>
        <a:p>
          <a:endParaRPr lang="zh-TW" altLang="en-US"/>
        </a:p>
      </dgm:t>
    </dgm:pt>
    <dgm:pt modelId="{D57514F6-7F57-40E7-9B90-E0AF25E2CBF3}" type="sibTrans" cxnId="{301F2FDA-0304-4D1C-A3AC-CE5D908603F1}">
      <dgm:prSet/>
      <dgm:spPr/>
      <dgm:t>
        <a:bodyPr/>
        <a:lstStyle/>
        <a:p>
          <a:endParaRPr lang="zh-TW" altLang="en-US"/>
        </a:p>
      </dgm:t>
    </dgm:pt>
    <dgm:pt modelId="{88806351-0460-4BAE-B7B4-957A848B1E2B}" type="pres">
      <dgm:prSet presAssocID="{CA551731-B771-4708-90E0-23C3906F6B6B}" presName="Name0" presStyleCnt="0">
        <dgm:presLayoutVars>
          <dgm:chMax val="7"/>
          <dgm:chPref val="7"/>
          <dgm:dir/>
        </dgm:presLayoutVars>
      </dgm:prSet>
      <dgm:spPr/>
      <dgm:t>
        <a:bodyPr/>
        <a:lstStyle/>
        <a:p>
          <a:endParaRPr lang="zh-TW" altLang="en-US"/>
        </a:p>
      </dgm:t>
    </dgm:pt>
    <dgm:pt modelId="{92C7BCFA-FCB8-4987-81C4-F314A70FC067}" type="pres">
      <dgm:prSet presAssocID="{CA551731-B771-4708-90E0-23C3906F6B6B}" presName="Name1" presStyleCnt="0"/>
      <dgm:spPr/>
      <dgm:t>
        <a:bodyPr/>
        <a:lstStyle/>
        <a:p>
          <a:endParaRPr lang="zh-TW" altLang="en-US"/>
        </a:p>
      </dgm:t>
    </dgm:pt>
    <dgm:pt modelId="{E9995A73-7B8C-42D2-B727-7B726BF77332}" type="pres">
      <dgm:prSet presAssocID="{CA551731-B771-4708-90E0-23C3906F6B6B}" presName="cycle" presStyleCnt="0"/>
      <dgm:spPr/>
      <dgm:t>
        <a:bodyPr/>
        <a:lstStyle/>
        <a:p>
          <a:endParaRPr lang="zh-TW" altLang="en-US"/>
        </a:p>
      </dgm:t>
    </dgm:pt>
    <dgm:pt modelId="{187175E7-03BC-499E-877C-EDDE369B6C38}" type="pres">
      <dgm:prSet presAssocID="{CA551731-B771-4708-90E0-23C3906F6B6B}" presName="srcNode" presStyleLbl="node1" presStyleIdx="0" presStyleCnt="5"/>
      <dgm:spPr/>
      <dgm:t>
        <a:bodyPr/>
        <a:lstStyle/>
        <a:p>
          <a:endParaRPr lang="zh-TW" altLang="en-US"/>
        </a:p>
      </dgm:t>
    </dgm:pt>
    <dgm:pt modelId="{EF0C17E2-9153-4A76-A9EB-35B40191339C}" type="pres">
      <dgm:prSet presAssocID="{CA551731-B771-4708-90E0-23C3906F6B6B}" presName="conn" presStyleLbl="parChTrans1D2" presStyleIdx="0" presStyleCnt="1"/>
      <dgm:spPr/>
      <dgm:t>
        <a:bodyPr/>
        <a:lstStyle/>
        <a:p>
          <a:endParaRPr lang="zh-TW" altLang="en-US"/>
        </a:p>
      </dgm:t>
    </dgm:pt>
    <dgm:pt modelId="{0FC306EF-E0FA-416A-A2A2-F05F7F9F52F0}" type="pres">
      <dgm:prSet presAssocID="{CA551731-B771-4708-90E0-23C3906F6B6B}" presName="extraNode" presStyleLbl="node1" presStyleIdx="0" presStyleCnt="5"/>
      <dgm:spPr/>
      <dgm:t>
        <a:bodyPr/>
        <a:lstStyle/>
        <a:p>
          <a:endParaRPr lang="zh-TW" altLang="en-US"/>
        </a:p>
      </dgm:t>
    </dgm:pt>
    <dgm:pt modelId="{2AA8CFA7-0433-4C94-A2CF-C945DCDDD97D}" type="pres">
      <dgm:prSet presAssocID="{CA551731-B771-4708-90E0-23C3906F6B6B}" presName="dstNode" presStyleLbl="node1" presStyleIdx="0" presStyleCnt="5"/>
      <dgm:spPr/>
      <dgm:t>
        <a:bodyPr/>
        <a:lstStyle/>
        <a:p>
          <a:endParaRPr lang="zh-TW" altLang="en-US"/>
        </a:p>
      </dgm:t>
    </dgm:pt>
    <dgm:pt modelId="{0F1C895B-235D-4455-A57F-0B91EC163328}" type="pres">
      <dgm:prSet presAssocID="{E120A524-DD09-403F-85A8-36024E88E756}" presName="text_1" presStyleLbl="node1" presStyleIdx="0" presStyleCnt="5">
        <dgm:presLayoutVars>
          <dgm:bulletEnabled val="1"/>
        </dgm:presLayoutVars>
      </dgm:prSet>
      <dgm:spPr/>
      <dgm:t>
        <a:bodyPr/>
        <a:lstStyle/>
        <a:p>
          <a:endParaRPr lang="zh-TW" altLang="en-US"/>
        </a:p>
      </dgm:t>
    </dgm:pt>
    <dgm:pt modelId="{7BD94865-9CD2-403F-B08B-EC8E5F5566A0}" type="pres">
      <dgm:prSet presAssocID="{E120A524-DD09-403F-85A8-36024E88E756}" presName="accent_1" presStyleCnt="0"/>
      <dgm:spPr/>
    </dgm:pt>
    <dgm:pt modelId="{63C8CA91-7A5C-429B-9AC9-8FC12CA2C956}" type="pres">
      <dgm:prSet presAssocID="{E120A524-DD09-403F-85A8-36024E88E756}" presName="accentRepeatNode" presStyleLbl="solidFgAcc1" presStyleIdx="0" presStyleCnt="5"/>
      <dgm:spPr/>
    </dgm:pt>
    <dgm:pt modelId="{DA39A9A9-9264-4C30-A546-B093F0FF97AC}" type="pres">
      <dgm:prSet presAssocID="{E62D5B70-116F-45AC-AEF4-BC74A3550880}" presName="text_2" presStyleLbl="node1" presStyleIdx="1" presStyleCnt="5">
        <dgm:presLayoutVars>
          <dgm:bulletEnabled val="1"/>
        </dgm:presLayoutVars>
      </dgm:prSet>
      <dgm:spPr/>
      <dgm:t>
        <a:bodyPr/>
        <a:lstStyle/>
        <a:p>
          <a:endParaRPr lang="zh-TW" altLang="en-US"/>
        </a:p>
      </dgm:t>
    </dgm:pt>
    <dgm:pt modelId="{1C5DF670-F973-4A71-91E7-B3D685204977}" type="pres">
      <dgm:prSet presAssocID="{E62D5B70-116F-45AC-AEF4-BC74A3550880}" presName="accent_2" presStyleCnt="0"/>
      <dgm:spPr/>
    </dgm:pt>
    <dgm:pt modelId="{ADC66C71-8ED7-4751-9E1E-62B5FF726E7D}" type="pres">
      <dgm:prSet presAssocID="{E62D5B70-116F-45AC-AEF4-BC74A3550880}" presName="accentRepeatNode" presStyleLbl="solidFgAcc1" presStyleIdx="1" presStyleCnt="5" custScaleX="80321" custScaleY="78154"/>
      <dgm:spPr/>
      <dgm:t>
        <a:bodyPr/>
        <a:lstStyle/>
        <a:p>
          <a:endParaRPr lang="zh-TW" altLang="en-US"/>
        </a:p>
      </dgm:t>
    </dgm:pt>
    <dgm:pt modelId="{CF0E1DA8-CD65-4940-8DBC-584C6180CA75}" type="pres">
      <dgm:prSet presAssocID="{82FA2161-C0B4-46B0-88AA-D70AB16D4439}" presName="text_3" presStyleLbl="node1" presStyleIdx="2" presStyleCnt="5">
        <dgm:presLayoutVars>
          <dgm:bulletEnabled val="1"/>
        </dgm:presLayoutVars>
      </dgm:prSet>
      <dgm:spPr/>
      <dgm:t>
        <a:bodyPr/>
        <a:lstStyle/>
        <a:p>
          <a:endParaRPr lang="zh-TW" altLang="en-US"/>
        </a:p>
      </dgm:t>
    </dgm:pt>
    <dgm:pt modelId="{5AB71681-63C4-4324-BD98-0574C4CBBDEB}" type="pres">
      <dgm:prSet presAssocID="{82FA2161-C0B4-46B0-88AA-D70AB16D4439}" presName="accent_3" presStyleCnt="0"/>
      <dgm:spPr/>
    </dgm:pt>
    <dgm:pt modelId="{3C703E33-7A2B-4CCC-8395-BC3718527DAC}" type="pres">
      <dgm:prSet presAssocID="{82FA2161-C0B4-46B0-88AA-D70AB16D4439}" presName="accentRepeatNode" presStyleLbl="solidFgAcc1" presStyleIdx="2" presStyleCnt="5"/>
      <dgm:spPr/>
    </dgm:pt>
    <dgm:pt modelId="{3BC0DE1A-A770-4EE0-A1D7-B9B75E5F2B80}" type="pres">
      <dgm:prSet presAssocID="{F61B2F51-5875-44C3-B226-0C3DD97F87D8}" presName="text_4" presStyleLbl="node1" presStyleIdx="3" presStyleCnt="5">
        <dgm:presLayoutVars>
          <dgm:bulletEnabled val="1"/>
        </dgm:presLayoutVars>
      </dgm:prSet>
      <dgm:spPr/>
      <dgm:t>
        <a:bodyPr/>
        <a:lstStyle/>
        <a:p>
          <a:endParaRPr lang="zh-TW" altLang="en-US"/>
        </a:p>
      </dgm:t>
    </dgm:pt>
    <dgm:pt modelId="{3C8A31CC-C063-48DB-9BF6-55BC4AC7100B}" type="pres">
      <dgm:prSet presAssocID="{F61B2F51-5875-44C3-B226-0C3DD97F87D8}" presName="accent_4" presStyleCnt="0"/>
      <dgm:spPr/>
    </dgm:pt>
    <dgm:pt modelId="{38B771E3-5901-4FBA-8001-65879A956222}" type="pres">
      <dgm:prSet presAssocID="{F61B2F51-5875-44C3-B226-0C3DD97F87D8}" presName="accentRepeatNode" presStyleLbl="solidFgAcc1" presStyleIdx="3" presStyleCnt="5"/>
      <dgm:spPr/>
    </dgm:pt>
    <dgm:pt modelId="{9DE655D9-5091-4FC5-89EF-CB3204A0F1EA}" type="pres">
      <dgm:prSet presAssocID="{05D78F34-DABC-4354-9D9F-0F2A9A795C91}" presName="text_5" presStyleLbl="node1" presStyleIdx="4" presStyleCnt="5">
        <dgm:presLayoutVars>
          <dgm:bulletEnabled val="1"/>
        </dgm:presLayoutVars>
      </dgm:prSet>
      <dgm:spPr/>
      <dgm:t>
        <a:bodyPr/>
        <a:lstStyle/>
        <a:p>
          <a:endParaRPr lang="zh-TW" altLang="en-US"/>
        </a:p>
      </dgm:t>
    </dgm:pt>
    <dgm:pt modelId="{2D308B60-5880-41C7-9424-904F36A7DA64}" type="pres">
      <dgm:prSet presAssocID="{05D78F34-DABC-4354-9D9F-0F2A9A795C91}" presName="accent_5" presStyleCnt="0"/>
      <dgm:spPr/>
    </dgm:pt>
    <dgm:pt modelId="{1B4F5B33-498F-41DF-920B-839B7D2AFD31}" type="pres">
      <dgm:prSet presAssocID="{05D78F34-DABC-4354-9D9F-0F2A9A795C91}" presName="accentRepeatNode" presStyleLbl="solidFgAcc1" presStyleIdx="4" presStyleCnt="5"/>
      <dgm:spPr/>
    </dgm:pt>
  </dgm:ptLst>
  <dgm:cxnLst>
    <dgm:cxn modelId="{87BFEF6C-119D-4F6C-8E46-86BFE87BEBEE}" type="presOf" srcId="{CA551731-B771-4708-90E0-23C3906F6B6B}" destId="{88806351-0460-4BAE-B7B4-957A848B1E2B}" srcOrd="0" destOrd="0" presId="urn:microsoft.com/office/officeart/2008/layout/VerticalCurvedList"/>
    <dgm:cxn modelId="{08566E20-F079-47E8-BEB5-C93F24C05D97}" srcId="{CA551731-B771-4708-90E0-23C3906F6B6B}" destId="{F61B2F51-5875-44C3-B226-0C3DD97F87D8}" srcOrd="3" destOrd="0" parTransId="{BAA9454C-3AE4-40B4-B49C-A60A1CCAACC3}" sibTransId="{89743D0D-63EF-4389-82D7-0FB14245337E}"/>
    <dgm:cxn modelId="{4F1C2DC1-6CDD-4A47-B2FE-660DA7BF71AC}" type="presOf" srcId="{CFC4F8D9-F8B1-48CF-BE5C-F56675F331AB}" destId="{EF0C17E2-9153-4A76-A9EB-35B40191339C}" srcOrd="0" destOrd="0" presId="urn:microsoft.com/office/officeart/2008/layout/VerticalCurvedList"/>
    <dgm:cxn modelId="{F45D4A6C-65AF-4BCE-ABCC-AA8E406C7BB8}" srcId="{CA551731-B771-4708-90E0-23C3906F6B6B}" destId="{82FA2161-C0B4-46B0-88AA-D70AB16D4439}" srcOrd="2" destOrd="0" parTransId="{A7AA3B3F-C5DE-4DBE-B0C2-A589DDE2CADA}" sibTransId="{66C856FC-3B90-4EAF-BB5C-2850CF227935}"/>
    <dgm:cxn modelId="{EA43B2A9-978B-459F-B990-95F98BD34EAE}" srcId="{CA551731-B771-4708-90E0-23C3906F6B6B}" destId="{E120A524-DD09-403F-85A8-36024E88E756}" srcOrd="0" destOrd="0" parTransId="{FA548B76-7459-4009-AD5C-31EFFBC8A525}" sibTransId="{CFC4F8D9-F8B1-48CF-BE5C-F56675F331AB}"/>
    <dgm:cxn modelId="{915D67C8-DFF7-4A33-80D4-9D32A3394814}" type="presOf" srcId="{E120A524-DD09-403F-85A8-36024E88E756}" destId="{0F1C895B-235D-4455-A57F-0B91EC163328}" srcOrd="0" destOrd="0" presId="urn:microsoft.com/office/officeart/2008/layout/VerticalCurvedList"/>
    <dgm:cxn modelId="{6B53E3E7-BFC7-48B9-8904-E6CC76A7F57B}" type="presOf" srcId="{F61B2F51-5875-44C3-B226-0C3DD97F87D8}" destId="{3BC0DE1A-A770-4EE0-A1D7-B9B75E5F2B80}" srcOrd="0" destOrd="0" presId="urn:microsoft.com/office/officeart/2008/layout/VerticalCurvedList"/>
    <dgm:cxn modelId="{8453B987-1449-40C6-AAA1-39362515C92D}" srcId="{CA551731-B771-4708-90E0-23C3906F6B6B}" destId="{E62D5B70-116F-45AC-AEF4-BC74A3550880}" srcOrd="1" destOrd="0" parTransId="{A8B28685-BFF6-47F0-A051-A73B3188935A}" sibTransId="{5722E56B-A3D0-4A11-9FA4-D65E8A95DAB2}"/>
    <dgm:cxn modelId="{0E3BCA39-D26D-421F-82DB-CB0DEA7D91C0}" type="presOf" srcId="{05D78F34-DABC-4354-9D9F-0F2A9A795C91}" destId="{9DE655D9-5091-4FC5-89EF-CB3204A0F1EA}" srcOrd="0" destOrd="0" presId="urn:microsoft.com/office/officeart/2008/layout/VerticalCurvedList"/>
    <dgm:cxn modelId="{301F2FDA-0304-4D1C-A3AC-CE5D908603F1}" srcId="{CA551731-B771-4708-90E0-23C3906F6B6B}" destId="{05D78F34-DABC-4354-9D9F-0F2A9A795C91}" srcOrd="4" destOrd="0" parTransId="{CC282FA4-007F-4ACA-987E-82236F02F24C}" sibTransId="{D57514F6-7F57-40E7-9B90-E0AF25E2CBF3}"/>
    <dgm:cxn modelId="{85486D2D-3855-4453-8FD9-47089F5ACAEF}" type="presOf" srcId="{82FA2161-C0B4-46B0-88AA-D70AB16D4439}" destId="{CF0E1DA8-CD65-4940-8DBC-584C6180CA75}" srcOrd="0" destOrd="0" presId="urn:microsoft.com/office/officeart/2008/layout/VerticalCurvedList"/>
    <dgm:cxn modelId="{93841CB9-5CC0-4A80-B88E-72B773347371}" type="presOf" srcId="{E62D5B70-116F-45AC-AEF4-BC74A3550880}" destId="{DA39A9A9-9264-4C30-A546-B093F0FF97AC}" srcOrd="0" destOrd="0" presId="urn:microsoft.com/office/officeart/2008/layout/VerticalCurvedList"/>
    <dgm:cxn modelId="{927F804B-AA13-418E-91A7-B52D2504E1A3}" type="presParOf" srcId="{88806351-0460-4BAE-B7B4-957A848B1E2B}" destId="{92C7BCFA-FCB8-4987-81C4-F314A70FC067}" srcOrd="0" destOrd="0" presId="urn:microsoft.com/office/officeart/2008/layout/VerticalCurvedList"/>
    <dgm:cxn modelId="{B1497C76-B3CD-499E-BD7B-017B80DE60DD}" type="presParOf" srcId="{92C7BCFA-FCB8-4987-81C4-F314A70FC067}" destId="{E9995A73-7B8C-42D2-B727-7B726BF77332}" srcOrd="0" destOrd="0" presId="urn:microsoft.com/office/officeart/2008/layout/VerticalCurvedList"/>
    <dgm:cxn modelId="{AD197951-7ACB-45FF-A72D-43FE50594D63}" type="presParOf" srcId="{E9995A73-7B8C-42D2-B727-7B726BF77332}" destId="{187175E7-03BC-499E-877C-EDDE369B6C38}" srcOrd="0" destOrd="0" presId="urn:microsoft.com/office/officeart/2008/layout/VerticalCurvedList"/>
    <dgm:cxn modelId="{30B6B59E-D20B-4B0E-B9CD-04F51A78A9B0}" type="presParOf" srcId="{E9995A73-7B8C-42D2-B727-7B726BF77332}" destId="{EF0C17E2-9153-4A76-A9EB-35B40191339C}" srcOrd="1" destOrd="0" presId="urn:microsoft.com/office/officeart/2008/layout/VerticalCurvedList"/>
    <dgm:cxn modelId="{BD5E0A23-6835-4838-A6F7-C69AA15F4B19}" type="presParOf" srcId="{E9995A73-7B8C-42D2-B727-7B726BF77332}" destId="{0FC306EF-E0FA-416A-A2A2-F05F7F9F52F0}" srcOrd="2" destOrd="0" presId="urn:microsoft.com/office/officeart/2008/layout/VerticalCurvedList"/>
    <dgm:cxn modelId="{DFCAEA38-5A54-4070-B080-35143EDD3E48}" type="presParOf" srcId="{E9995A73-7B8C-42D2-B727-7B726BF77332}" destId="{2AA8CFA7-0433-4C94-A2CF-C945DCDDD97D}" srcOrd="3" destOrd="0" presId="urn:microsoft.com/office/officeart/2008/layout/VerticalCurvedList"/>
    <dgm:cxn modelId="{1A0A5F90-7DF1-4AB4-8441-8372AFBCD675}" type="presParOf" srcId="{92C7BCFA-FCB8-4987-81C4-F314A70FC067}" destId="{0F1C895B-235D-4455-A57F-0B91EC163328}" srcOrd="1" destOrd="0" presId="urn:microsoft.com/office/officeart/2008/layout/VerticalCurvedList"/>
    <dgm:cxn modelId="{D11A195D-9761-4D60-B0B3-E7AA1D523514}" type="presParOf" srcId="{92C7BCFA-FCB8-4987-81C4-F314A70FC067}" destId="{7BD94865-9CD2-403F-B08B-EC8E5F5566A0}" srcOrd="2" destOrd="0" presId="urn:microsoft.com/office/officeart/2008/layout/VerticalCurvedList"/>
    <dgm:cxn modelId="{99F0D868-C004-46A4-B9BE-F04DEADFC990}" type="presParOf" srcId="{7BD94865-9CD2-403F-B08B-EC8E5F5566A0}" destId="{63C8CA91-7A5C-429B-9AC9-8FC12CA2C956}" srcOrd="0" destOrd="0" presId="urn:microsoft.com/office/officeart/2008/layout/VerticalCurvedList"/>
    <dgm:cxn modelId="{51EB0D4D-6A77-4EED-A389-11C8854A4A38}" type="presParOf" srcId="{92C7BCFA-FCB8-4987-81C4-F314A70FC067}" destId="{DA39A9A9-9264-4C30-A546-B093F0FF97AC}" srcOrd="3" destOrd="0" presId="urn:microsoft.com/office/officeart/2008/layout/VerticalCurvedList"/>
    <dgm:cxn modelId="{68B70AA1-31D5-4209-8651-D5D9F52E0E44}" type="presParOf" srcId="{92C7BCFA-FCB8-4987-81C4-F314A70FC067}" destId="{1C5DF670-F973-4A71-91E7-B3D685204977}" srcOrd="4" destOrd="0" presId="urn:microsoft.com/office/officeart/2008/layout/VerticalCurvedList"/>
    <dgm:cxn modelId="{A2D6B794-DE5A-4920-82BF-B7703344D5DB}" type="presParOf" srcId="{1C5DF670-F973-4A71-91E7-B3D685204977}" destId="{ADC66C71-8ED7-4751-9E1E-62B5FF726E7D}" srcOrd="0" destOrd="0" presId="urn:microsoft.com/office/officeart/2008/layout/VerticalCurvedList"/>
    <dgm:cxn modelId="{341C1ECC-BDB8-4F04-B1CD-1D59A7EED7E6}" type="presParOf" srcId="{92C7BCFA-FCB8-4987-81C4-F314A70FC067}" destId="{CF0E1DA8-CD65-4940-8DBC-584C6180CA75}" srcOrd="5" destOrd="0" presId="urn:microsoft.com/office/officeart/2008/layout/VerticalCurvedList"/>
    <dgm:cxn modelId="{F255D018-460B-4354-BF86-8DCD397A8034}" type="presParOf" srcId="{92C7BCFA-FCB8-4987-81C4-F314A70FC067}" destId="{5AB71681-63C4-4324-BD98-0574C4CBBDEB}" srcOrd="6" destOrd="0" presId="urn:microsoft.com/office/officeart/2008/layout/VerticalCurvedList"/>
    <dgm:cxn modelId="{FF081561-494E-4E71-A26D-2CDDB4398426}" type="presParOf" srcId="{5AB71681-63C4-4324-BD98-0574C4CBBDEB}" destId="{3C703E33-7A2B-4CCC-8395-BC3718527DAC}" srcOrd="0" destOrd="0" presId="urn:microsoft.com/office/officeart/2008/layout/VerticalCurvedList"/>
    <dgm:cxn modelId="{E80EB402-8FCC-403D-BEDC-3A2D6E958461}" type="presParOf" srcId="{92C7BCFA-FCB8-4987-81C4-F314A70FC067}" destId="{3BC0DE1A-A770-4EE0-A1D7-B9B75E5F2B80}" srcOrd="7" destOrd="0" presId="urn:microsoft.com/office/officeart/2008/layout/VerticalCurvedList"/>
    <dgm:cxn modelId="{7352ADCF-6962-49DC-806C-F57581655246}" type="presParOf" srcId="{92C7BCFA-FCB8-4987-81C4-F314A70FC067}" destId="{3C8A31CC-C063-48DB-9BF6-55BC4AC7100B}" srcOrd="8" destOrd="0" presId="urn:microsoft.com/office/officeart/2008/layout/VerticalCurvedList"/>
    <dgm:cxn modelId="{99CFEE89-4A72-4719-81D5-B49DE8B6E0F1}" type="presParOf" srcId="{3C8A31CC-C063-48DB-9BF6-55BC4AC7100B}" destId="{38B771E3-5901-4FBA-8001-65879A956222}" srcOrd="0" destOrd="0" presId="urn:microsoft.com/office/officeart/2008/layout/VerticalCurvedList"/>
    <dgm:cxn modelId="{F4880FDF-8C19-4557-B7AA-0169E2D2E87F}" type="presParOf" srcId="{92C7BCFA-FCB8-4987-81C4-F314A70FC067}" destId="{9DE655D9-5091-4FC5-89EF-CB3204A0F1EA}" srcOrd="9" destOrd="0" presId="urn:microsoft.com/office/officeart/2008/layout/VerticalCurvedList"/>
    <dgm:cxn modelId="{47289A0D-CA43-48FE-95F6-8C091D3CC249}" type="presParOf" srcId="{92C7BCFA-FCB8-4987-81C4-F314A70FC067}" destId="{2D308B60-5880-41C7-9424-904F36A7DA64}" srcOrd="10" destOrd="0" presId="urn:microsoft.com/office/officeart/2008/layout/VerticalCurvedList"/>
    <dgm:cxn modelId="{2BEF5C76-8FBC-4C92-B99B-5AD3C915EA97}" type="presParOf" srcId="{2D308B60-5880-41C7-9424-904F36A7DA64}" destId="{1B4F5B33-498F-41DF-920B-839B7D2AFD3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20243-5F7B-4927-BE06-E5F6CAA391E7}" type="doc">
      <dgm:prSet loTypeId="urn:microsoft.com/office/officeart/2005/8/layout/hProcess6" loCatId="process" qsTypeId="urn:microsoft.com/office/officeart/2005/8/quickstyle/3d2" qsCatId="3D" csTypeId="urn:microsoft.com/office/officeart/2005/8/colors/colorful1" csCatId="colorful" phldr="1"/>
      <dgm:spPr/>
      <dgm:t>
        <a:bodyPr/>
        <a:lstStyle/>
        <a:p>
          <a:endParaRPr lang="zh-TW" altLang="en-US"/>
        </a:p>
      </dgm:t>
    </dgm:pt>
    <dgm:pt modelId="{812950C0-198B-4E3D-8A39-882585E192EA}">
      <dgm:prSet phldrT="[文字]"/>
      <dgm:spPr/>
      <dgm:t>
        <a:bodyPr/>
        <a:lstStyle/>
        <a:p>
          <a:r>
            <a:rPr lang="zh-TW" altLang="en-US" b="1" dirty="0" smtClean="0">
              <a:latin typeface="標楷體" panose="03000509000000000000" pitchFamily="65" charset="-120"/>
              <a:ea typeface="標楷體" panose="03000509000000000000" pitchFamily="65" charset="-120"/>
            </a:rPr>
            <a:t>受查單位</a:t>
          </a:r>
          <a:endParaRPr lang="zh-TW" altLang="en-US" b="1" dirty="0">
            <a:latin typeface="標楷體" panose="03000509000000000000" pitchFamily="65" charset="-120"/>
            <a:ea typeface="標楷體" panose="03000509000000000000" pitchFamily="65" charset="-120"/>
          </a:endParaRPr>
        </a:p>
      </dgm:t>
    </dgm:pt>
    <dgm:pt modelId="{15B8240F-22AF-4348-A7F9-A5EF03EC7679}" type="parTrans" cxnId="{B624BDE4-7453-4319-B460-AAD54924D4AF}">
      <dgm:prSet/>
      <dgm:spPr/>
      <dgm:t>
        <a:bodyPr/>
        <a:lstStyle/>
        <a:p>
          <a:endParaRPr lang="zh-TW" altLang="en-US">
            <a:latin typeface="標楷體" panose="03000509000000000000" pitchFamily="65" charset="-120"/>
            <a:ea typeface="標楷體" panose="03000509000000000000" pitchFamily="65" charset="-120"/>
          </a:endParaRPr>
        </a:p>
      </dgm:t>
    </dgm:pt>
    <dgm:pt modelId="{9711FA72-B6A5-4F02-861F-F278F3612BAF}" type="sibTrans" cxnId="{B624BDE4-7453-4319-B460-AAD54924D4AF}">
      <dgm:prSet/>
      <dgm:spPr/>
      <dgm:t>
        <a:bodyPr/>
        <a:lstStyle/>
        <a:p>
          <a:endParaRPr lang="zh-TW" altLang="en-US">
            <a:latin typeface="標楷體" panose="03000509000000000000" pitchFamily="65" charset="-120"/>
            <a:ea typeface="標楷體" panose="03000509000000000000" pitchFamily="65" charset="-120"/>
          </a:endParaRPr>
        </a:p>
      </dgm:t>
    </dgm:pt>
    <dgm:pt modelId="{32837F07-FDF4-48D7-9084-5A06335118F3}">
      <dgm:prSet phldrT="[文字]"/>
      <dgm:spPr/>
      <dgm:t>
        <a:bodyPr/>
        <a:lstStyle/>
        <a:p>
          <a:r>
            <a:rPr lang="zh-TW" altLang="en-US" dirty="0" smtClean="0">
              <a:latin typeface="標楷體" panose="03000509000000000000" pitchFamily="65" charset="-120"/>
              <a:ea typeface="標楷體" panose="03000509000000000000" pitchFamily="65" charset="-120"/>
            </a:rPr>
            <a:t>檢查內部控制建議書</a:t>
          </a:r>
          <a:endParaRPr lang="zh-TW" altLang="en-US" dirty="0">
            <a:latin typeface="標楷體" panose="03000509000000000000" pitchFamily="65" charset="-120"/>
            <a:ea typeface="標楷體" panose="03000509000000000000" pitchFamily="65" charset="-120"/>
          </a:endParaRPr>
        </a:p>
      </dgm:t>
    </dgm:pt>
    <dgm:pt modelId="{D667653B-AD01-4398-9F26-DDF232D41DB4}" type="parTrans" cxnId="{AFDC436B-8E81-4740-B50B-AF83DB3B0A6A}">
      <dgm:prSet/>
      <dgm:spPr/>
      <dgm:t>
        <a:bodyPr/>
        <a:lstStyle/>
        <a:p>
          <a:endParaRPr lang="zh-TW" altLang="en-US">
            <a:latin typeface="標楷體" panose="03000509000000000000" pitchFamily="65" charset="-120"/>
            <a:ea typeface="標楷體" panose="03000509000000000000" pitchFamily="65" charset="-120"/>
          </a:endParaRPr>
        </a:p>
      </dgm:t>
    </dgm:pt>
    <dgm:pt modelId="{62FE367F-6BDD-4A8F-A4DE-F88C44BE7E69}" type="sibTrans" cxnId="{AFDC436B-8E81-4740-B50B-AF83DB3B0A6A}">
      <dgm:prSet/>
      <dgm:spPr/>
      <dgm:t>
        <a:bodyPr/>
        <a:lstStyle/>
        <a:p>
          <a:endParaRPr lang="zh-TW" altLang="en-US">
            <a:latin typeface="標楷體" panose="03000509000000000000" pitchFamily="65" charset="-120"/>
            <a:ea typeface="標楷體" panose="03000509000000000000" pitchFamily="65" charset="-120"/>
          </a:endParaRPr>
        </a:p>
      </dgm:t>
    </dgm:pt>
    <dgm:pt modelId="{13DE09BB-33FA-4292-B5AF-9A60A79D90A6}">
      <dgm:prSet phldrT="[文字]"/>
      <dgm:spPr/>
      <dgm:t>
        <a:bodyPr/>
        <a:lstStyle/>
        <a:p>
          <a:r>
            <a:rPr lang="zh-TW" altLang="en-US" b="1" dirty="0" smtClean="0">
              <a:latin typeface="標楷體" panose="03000509000000000000" pitchFamily="65" charset="-120"/>
              <a:ea typeface="標楷體" panose="03000509000000000000" pitchFamily="65" charset="-120"/>
            </a:rPr>
            <a:t>稽核單位</a:t>
          </a:r>
          <a:endParaRPr lang="zh-TW" altLang="en-US" b="1" dirty="0">
            <a:latin typeface="標楷體" panose="03000509000000000000" pitchFamily="65" charset="-120"/>
            <a:ea typeface="標楷體" panose="03000509000000000000" pitchFamily="65" charset="-120"/>
          </a:endParaRPr>
        </a:p>
      </dgm:t>
    </dgm:pt>
    <dgm:pt modelId="{BCF30085-E5E3-4668-AD02-F728E28533F2}" type="parTrans" cxnId="{AE925343-C09E-49FC-8CE2-3D2EE81B5526}">
      <dgm:prSet/>
      <dgm:spPr/>
      <dgm:t>
        <a:bodyPr/>
        <a:lstStyle/>
        <a:p>
          <a:endParaRPr lang="zh-TW" altLang="en-US">
            <a:latin typeface="標楷體" panose="03000509000000000000" pitchFamily="65" charset="-120"/>
            <a:ea typeface="標楷體" panose="03000509000000000000" pitchFamily="65" charset="-120"/>
          </a:endParaRPr>
        </a:p>
      </dgm:t>
    </dgm:pt>
    <dgm:pt modelId="{7EA116BD-0BDA-4B5C-B4CC-3581B33D342D}" type="sibTrans" cxnId="{AE925343-C09E-49FC-8CE2-3D2EE81B5526}">
      <dgm:prSet/>
      <dgm:spPr/>
      <dgm:t>
        <a:bodyPr/>
        <a:lstStyle/>
        <a:p>
          <a:endParaRPr lang="zh-TW" altLang="en-US">
            <a:latin typeface="標楷體" panose="03000509000000000000" pitchFamily="65" charset="-120"/>
            <a:ea typeface="標楷體" panose="03000509000000000000" pitchFamily="65" charset="-120"/>
          </a:endParaRPr>
        </a:p>
      </dgm:t>
    </dgm:pt>
    <dgm:pt modelId="{98C66949-2997-4221-8551-FDBBC96B4156}">
      <dgm:prSet phldrT="[文字]"/>
      <dgm:spPr/>
      <dgm:t>
        <a:bodyPr/>
        <a:lstStyle/>
        <a:p>
          <a:r>
            <a:rPr lang="zh-TW" altLang="en-US" dirty="0" smtClean="0">
              <a:latin typeface="標楷體" panose="03000509000000000000" pitchFamily="65" charset="-120"/>
              <a:ea typeface="標楷體" panose="03000509000000000000" pitchFamily="65" charset="-120"/>
            </a:rPr>
            <a:t>繕寫稽核報告</a:t>
          </a:r>
          <a:endParaRPr lang="zh-TW" altLang="en-US" dirty="0">
            <a:latin typeface="標楷體" panose="03000509000000000000" pitchFamily="65" charset="-120"/>
            <a:ea typeface="標楷體" panose="03000509000000000000" pitchFamily="65" charset="-120"/>
          </a:endParaRPr>
        </a:p>
      </dgm:t>
    </dgm:pt>
    <dgm:pt modelId="{E0A98707-A29D-48C9-BB6B-72D5F14546C9}" type="parTrans" cxnId="{207C540F-49C9-437A-B29F-EB6690996ABA}">
      <dgm:prSet/>
      <dgm:spPr/>
      <dgm:t>
        <a:bodyPr/>
        <a:lstStyle/>
        <a:p>
          <a:endParaRPr lang="zh-TW" altLang="en-US">
            <a:latin typeface="標楷體" panose="03000509000000000000" pitchFamily="65" charset="-120"/>
            <a:ea typeface="標楷體" panose="03000509000000000000" pitchFamily="65" charset="-120"/>
          </a:endParaRPr>
        </a:p>
      </dgm:t>
    </dgm:pt>
    <dgm:pt modelId="{74E0CB8E-B4B4-4904-9FE0-0EBF061D0FD5}" type="sibTrans" cxnId="{207C540F-49C9-437A-B29F-EB6690996ABA}">
      <dgm:prSet/>
      <dgm:spPr/>
      <dgm:t>
        <a:bodyPr/>
        <a:lstStyle/>
        <a:p>
          <a:endParaRPr lang="zh-TW" altLang="en-US">
            <a:latin typeface="標楷體" panose="03000509000000000000" pitchFamily="65" charset="-120"/>
            <a:ea typeface="標楷體" panose="03000509000000000000" pitchFamily="65" charset="-120"/>
          </a:endParaRPr>
        </a:p>
      </dgm:t>
    </dgm:pt>
    <dgm:pt modelId="{041E69A6-BE32-4379-837B-4E02A4716961}">
      <dgm:prSet phldrT="[文字]"/>
      <dgm:spPr/>
      <dgm:t>
        <a:bodyPr/>
        <a:lstStyle/>
        <a:p>
          <a:r>
            <a:rPr lang="zh-TW" altLang="en-US" b="1" dirty="0" smtClean="0">
              <a:latin typeface="標楷體" panose="03000509000000000000" pitchFamily="65" charset="-120"/>
              <a:ea typeface="標楷體" panose="03000509000000000000" pitchFamily="65" charset="-120"/>
            </a:rPr>
            <a:t>機關首長</a:t>
          </a:r>
          <a:endParaRPr lang="zh-TW" altLang="en-US" b="1" dirty="0">
            <a:latin typeface="標楷體" panose="03000509000000000000" pitchFamily="65" charset="-120"/>
            <a:ea typeface="標楷體" panose="03000509000000000000" pitchFamily="65" charset="-120"/>
          </a:endParaRPr>
        </a:p>
      </dgm:t>
    </dgm:pt>
    <dgm:pt modelId="{D36ABBD6-357F-48BC-B679-ECC3D59D2249}" type="parTrans" cxnId="{3947CB9E-3683-4F4C-B643-C0A9D19C96CF}">
      <dgm:prSet/>
      <dgm:spPr/>
      <dgm:t>
        <a:bodyPr/>
        <a:lstStyle/>
        <a:p>
          <a:endParaRPr lang="zh-TW" altLang="en-US">
            <a:latin typeface="標楷體" panose="03000509000000000000" pitchFamily="65" charset="-120"/>
            <a:ea typeface="標楷體" panose="03000509000000000000" pitchFamily="65" charset="-120"/>
          </a:endParaRPr>
        </a:p>
      </dgm:t>
    </dgm:pt>
    <dgm:pt modelId="{79F7AF92-E3FD-4803-82AA-FEE2A4FF6F52}" type="sibTrans" cxnId="{3947CB9E-3683-4F4C-B643-C0A9D19C96CF}">
      <dgm:prSet/>
      <dgm:spPr/>
      <dgm:t>
        <a:bodyPr/>
        <a:lstStyle/>
        <a:p>
          <a:endParaRPr lang="zh-TW" altLang="en-US">
            <a:latin typeface="標楷體" panose="03000509000000000000" pitchFamily="65" charset="-120"/>
            <a:ea typeface="標楷體" panose="03000509000000000000" pitchFamily="65" charset="-120"/>
          </a:endParaRPr>
        </a:p>
      </dgm:t>
    </dgm:pt>
    <dgm:pt modelId="{85D65B2C-0460-4C01-B8CA-A5CC1507665C}">
      <dgm:prSet phldrT="[文字]"/>
      <dgm:spPr/>
      <dgm:t>
        <a:bodyPr/>
        <a:lstStyle/>
        <a:p>
          <a:r>
            <a:rPr lang="zh-TW" altLang="en-US" b="1" dirty="0" smtClean="0">
              <a:latin typeface="標楷體" panose="03000509000000000000" pitchFamily="65" charset="-120"/>
              <a:ea typeface="標楷體" panose="03000509000000000000" pitchFamily="65" charset="-120"/>
            </a:rPr>
            <a:t>稽核單位</a:t>
          </a:r>
          <a:endParaRPr lang="zh-TW" altLang="en-US" b="1" dirty="0">
            <a:latin typeface="標楷體" panose="03000509000000000000" pitchFamily="65" charset="-120"/>
            <a:ea typeface="標楷體" panose="03000509000000000000" pitchFamily="65" charset="-120"/>
          </a:endParaRPr>
        </a:p>
      </dgm:t>
    </dgm:pt>
    <dgm:pt modelId="{4A1F5E6B-2FD5-4645-B854-E4140D229051}" type="parTrans" cxnId="{4099E6C3-5FB6-4B80-9CA5-B7388A655B84}">
      <dgm:prSet/>
      <dgm:spPr/>
      <dgm:t>
        <a:bodyPr/>
        <a:lstStyle/>
        <a:p>
          <a:endParaRPr lang="zh-TW" altLang="en-US">
            <a:latin typeface="標楷體" panose="03000509000000000000" pitchFamily="65" charset="-120"/>
            <a:ea typeface="標楷體" panose="03000509000000000000" pitchFamily="65" charset="-120"/>
          </a:endParaRPr>
        </a:p>
      </dgm:t>
    </dgm:pt>
    <dgm:pt modelId="{A94ACB77-4BFF-4451-9293-0947199C675E}" type="sibTrans" cxnId="{4099E6C3-5FB6-4B80-9CA5-B7388A655B84}">
      <dgm:prSet/>
      <dgm:spPr/>
      <dgm:t>
        <a:bodyPr/>
        <a:lstStyle/>
        <a:p>
          <a:endParaRPr lang="zh-TW" altLang="en-US">
            <a:latin typeface="標楷體" panose="03000509000000000000" pitchFamily="65" charset="-120"/>
            <a:ea typeface="標楷體" panose="03000509000000000000" pitchFamily="65" charset="-120"/>
          </a:endParaRPr>
        </a:p>
      </dgm:t>
    </dgm:pt>
    <dgm:pt modelId="{DD706919-57D8-4999-B70D-3A38FEAEBEF0}">
      <dgm:prSet phldrT="[文字]"/>
      <dgm:spPr/>
      <dgm:t>
        <a:bodyPr/>
        <a:lstStyle/>
        <a:p>
          <a:pPr marL="174625" indent="-174625"/>
          <a:r>
            <a:rPr lang="zh-TW" altLang="en-US" b="0" dirty="0" smtClean="0">
              <a:latin typeface="標楷體" panose="03000509000000000000" pitchFamily="65" charset="-120"/>
              <a:ea typeface="標楷體" panose="03000509000000000000" pitchFamily="65" charset="-120"/>
            </a:rPr>
            <a:t>結案</a:t>
          </a:r>
          <a:endParaRPr lang="zh-TW" altLang="en-US" b="0" dirty="0">
            <a:latin typeface="標楷體" panose="03000509000000000000" pitchFamily="65" charset="-120"/>
            <a:ea typeface="標楷體" panose="03000509000000000000" pitchFamily="65" charset="-120"/>
          </a:endParaRPr>
        </a:p>
      </dgm:t>
    </dgm:pt>
    <dgm:pt modelId="{441BABE5-8374-4027-8388-DB6916C5CC2E}" type="parTrans" cxnId="{E6561F45-63CB-4ED7-9F8B-55793600E5B9}">
      <dgm:prSet/>
      <dgm:spPr/>
      <dgm:t>
        <a:bodyPr/>
        <a:lstStyle/>
        <a:p>
          <a:endParaRPr lang="zh-TW" altLang="en-US">
            <a:latin typeface="標楷體" panose="03000509000000000000" pitchFamily="65" charset="-120"/>
            <a:ea typeface="標楷體" panose="03000509000000000000" pitchFamily="65" charset="-120"/>
          </a:endParaRPr>
        </a:p>
      </dgm:t>
    </dgm:pt>
    <dgm:pt modelId="{4698302A-E518-41D5-8AC0-76AA071B6672}" type="sibTrans" cxnId="{E6561F45-63CB-4ED7-9F8B-55793600E5B9}">
      <dgm:prSet/>
      <dgm:spPr/>
      <dgm:t>
        <a:bodyPr/>
        <a:lstStyle/>
        <a:p>
          <a:endParaRPr lang="zh-TW" altLang="en-US">
            <a:latin typeface="標楷體" panose="03000509000000000000" pitchFamily="65" charset="-120"/>
            <a:ea typeface="標楷體" panose="03000509000000000000" pitchFamily="65" charset="-120"/>
          </a:endParaRPr>
        </a:p>
      </dgm:t>
    </dgm:pt>
    <dgm:pt modelId="{8741DEF1-4B14-4768-8912-A1FE6CD46B8C}">
      <dgm:prSet phldrT="[文字]"/>
      <dgm:spPr/>
      <dgm:t>
        <a:bodyPr/>
        <a:lstStyle/>
        <a:p>
          <a:pPr marL="174625" indent="-174625"/>
          <a:r>
            <a:rPr lang="zh-TW" altLang="en-US" b="0" dirty="0" smtClean="0">
              <a:latin typeface="標楷體" panose="03000509000000000000" pitchFamily="65" charset="-120"/>
              <a:ea typeface="標楷體" panose="03000509000000000000" pitchFamily="65" charset="-120"/>
            </a:rPr>
            <a:t>追蹤未改善事項</a:t>
          </a:r>
          <a:endParaRPr lang="zh-TW" altLang="en-US" b="0" dirty="0">
            <a:latin typeface="標楷體" panose="03000509000000000000" pitchFamily="65" charset="-120"/>
            <a:ea typeface="標楷體" panose="03000509000000000000" pitchFamily="65" charset="-120"/>
          </a:endParaRPr>
        </a:p>
      </dgm:t>
    </dgm:pt>
    <dgm:pt modelId="{C5C36472-6DB5-45BE-852E-1123DB9CF5A3}" type="parTrans" cxnId="{BBA519CD-0243-4C63-BE10-F780DE2067AC}">
      <dgm:prSet/>
      <dgm:spPr/>
      <dgm:t>
        <a:bodyPr/>
        <a:lstStyle/>
        <a:p>
          <a:endParaRPr lang="zh-TW" altLang="en-US">
            <a:latin typeface="標楷體" panose="03000509000000000000" pitchFamily="65" charset="-120"/>
            <a:ea typeface="標楷體" panose="03000509000000000000" pitchFamily="65" charset="-120"/>
          </a:endParaRPr>
        </a:p>
      </dgm:t>
    </dgm:pt>
    <dgm:pt modelId="{83C1D267-2833-437A-A51A-6D1D2A8475D5}" type="sibTrans" cxnId="{BBA519CD-0243-4C63-BE10-F780DE2067AC}">
      <dgm:prSet/>
      <dgm:spPr/>
      <dgm:t>
        <a:bodyPr/>
        <a:lstStyle/>
        <a:p>
          <a:endParaRPr lang="zh-TW" altLang="en-US">
            <a:latin typeface="標楷體" panose="03000509000000000000" pitchFamily="65" charset="-120"/>
            <a:ea typeface="標楷體" panose="03000509000000000000" pitchFamily="65" charset="-120"/>
          </a:endParaRPr>
        </a:p>
      </dgm:t>
    </dgm:pt>
    <dgm:pt modelId="{78859BC9-983B-4971-8769-2352BAC954B7}">
      <dgm:prSet phldrT="[文字]"/>
      <dgm:spPr/>
      <dgm:t>
        <a:bodyPr/>
        <a:lstStyle/>
        <a:p>
          <a:r>
            <a:rPr lang="zh-TW" altLang="en-US" dirty="0" smtClean="0">
              <a:latin typeface="標楷體" panose="03000509000000000000" pitchFamily="65" charset="-120"/>
              <a:ea typeface="標楷體" panose="03000509000000000000" pitchFamily="65" charset="-120"/>
            </a:rPr>
            <a:t>核示稽核報告</a:t>
          </a:r>
          <a:endParaRPr lang="zh-TW" altLang="en-US" dirty="0">
            <a:latin typeface="標楷體" panose="03000509000000000000" pitchFamily="65" charset="-120"/>
            <a:ea typeface="標楷體" panose="03000509000000000000" pitchFamily="65" charset="-120"/>
          </a:endParaRPr>
        </a:p>
      </dgm:t>
    </dgm:pt>
    <dgm:pt modelId="{8C86889F-2053-4961-94BB-B3D65B927E86}" type="parTrans" cxnId="{4C891F7F-E418-472B-90D0-C71D708AC6B4}">
      <dgm:prSet/>
      <dgm:spPr/>
      <dgm:t>
        <a:bodyPr/>
        <a:lstStyle/>
        <a:p>
          <a:endParaRPr lang="zh-TW" altLang="en-US">
            <a:latin typeface="標楷體" panose="03000509000000000000" pitchFamily="65" charset="-120"/>
            <a:ea typeface="標楷體" panose="03000509000000000000" pitchFamily="65" charset="-120"/>
          </a:endParaRPr>
        </a:p>
      </dgm:t>
    </dgm:pt>
    <dgm:pt modelId="{CA915298-7B06-418A-AFC3-1442FE0E68E3}" type="sibTrans" cxnId="{4C891F7F-E418-472B-90D0-C71D708AC6B4}">
      <dgm:prSet/>
      <dgm:spPr/>
      <dgm:t>
        <a:bodyPr/>
        <a:lstStyle/>
        <a:p>
          <a:endParaRPr lang="zh-TW" altLang="en-US">
            <a:latin typeface="標楷體" panose="03000509000000000000" pitchFamily="65" charset="-120"/>
            <a:ea typeface="標楷體" panose="03000509000000000000" pitchFamily="65" charset="-120"/>
          </a:endParaRPr>
        </a:p>
      </dgm:t>
    </dgm:pt>
    <dgm:pt modelId="{867FFE8A-A3EF-4F33-BA0A-AAAA760C6738}" type="pres">
      <dgm:prSet presAssocID="{53020243-5F7B-4927-BE06-E5F6CAA391E7}" presName="theList" presStyleCnt="0">
        <dgm:presLayoutVars>
          <dgm:dir/>
          <dgm:animLvl val="lvl"/>
          <dgm:resizeHandles val="exact"/>
        </dgm:presLayoutVars>
      </dgm:prSet>
      <dgm:spPr/>
      <dgm:t>
        <a:bodyPr/>
        <a:lstStyle/>
        <a:p>
          <a:endParaRPr lang="zh-TW" altLang="en-US"/>
        </a:p>
      </dgm:t>
    </dgm:pt>
    <dgm:pt modelId="{15567144-5CE8-458C-AC81-1FFCCB048258}" type="pres">
      <dgm:prSet presAssocID="{812950C0-198B-4E3D-8A39-882585E192EA}" presName="compNode" presStyleCnt="0"/>
      <dgm:spPr/>
      <dgm:t>
        <a:bodyPr/>
        <a:lstStyle/>
        <a:p>
          <a:endParaRPr lang="zh-TW" altLang="en-US"/>
        </a:p>
      </dgm:t>
    </dgm:pt>
    <dgm:pt modelId="{070DF09A-0917-4C63-9A3F-60BAECC475BB}" type="pres">
      <dgm:prSet presAssocID="{812950C0-198B-4E3D-8A39-882585E192EA}" presName="noGeometry" presStyleCnt="0"/>
      <dgm:spPr/>
      <dgm:t>
        <a:bodyPr/>
        <a:lstStyle/>
        <a:p>
          <a:endParaRPr lang="zh-TW" altLang="en-US"/>
        </a:p>
      </dgm:t>
    </dgm:pt>
    <dgm:pt modelId="{A2FBEE0F-085E-4E6D-9E3D-46A85E5F5B5E}" type="pres">
      <dgm:prSet presAssocID="{812950C0-198B-4E3D-8A39-882585E192EA}" presName="childTextVisible" presStyleLbl="bgAccFollowNode1" presStyleIdx="0" presStyleCnt="4">
        <dgm:presLayoutVars>
          <dgm:bulletEnabled val="1"/>
        </dgm:presLayoutVars>
      </dgm:prSet>
      <dgm:spPr/>
      <dgm:t>
        <a:bodyPr/>
        <a:lstStyle/>
        <a:p>
          <a:endParaRPr lang="zh-TW" altLang="en-US"/>
        </a:p>
      </dgm:t>
    </dgm:pt>
    <dgm:pt modelId="{B768DAE6-CB35-4C7C-A82B-4AD61E7F362E}" type="pres">
      <dgm:prSet presAssocID="{812950C0-198B-4E3D-8A39-882585E192EA}" presName="childTextHidden" presStyleLbl="bgAccFollowNode1" presStyleIdx="0" presStyleCnt="4"/>
      <dgm:spPr/>
      <dgm:t>
        <a:bodyPr/>
        <a:lstStyle/>
        <a:p>
          <a:endParaRPr lang="zh-TW" altLang="en-US"/>
        </a:p>
      </dgm:t>
    </dgm:pt>
    <dgm:pt modelId="{E5CB0204-CEDE-40AF-B557-B79F52F5FBAA}" type="pres">
      <dgm:prSet presAssocID="{812950C0-198B-4E3D-8A39-882585E192EA}" presName="parentText" presStyleLbl="node1" presStyleIdx="0" presStyleCnt="4">
        <dgm:presLayoutVars>
          <dgm:chMax val="1"/>
          <dgm:bulletEnabled val="1"/>
        </dgm:presLayoutVars>
      </dgm:prSet>
      <dgm:spPr/>
      <dgm:t>
        <a:bodyPr/>
        <a:lstStyle/>
        <a:p>
          <a:endParaRPr lang="zh-TW" altLang="en-US"/>
        </a:p>
      </dgm:t>
    </dgm:pt>
    <dgm:pt modelId="{6C707048-FE47-41CB-B008-72E551EDAF69}" type="pres">
      <dgm:prSet presAssocID="{812950C0-198B-4E3D-8A39-882585E192EA}" presName="aSpace" presStyleCnt="0"/>
      <dgm:spPr/>
      <dgm:t>
        <a:bodyPr/>
        <a:lstStyle/>
        <a:p>
          <a:endParaRPr lang="zh-TW" altLang="en-US"/>
        </a:p>
      </dgm:t>
    </dgm:pt>
    <dgm:pt modelId="{9404494C-4CE5-4934-A786-7B4CCE707D62}" type="pres">
      <dgm:prSet presAssocID="{13DE09BB-33FA-4292-B5AF-9A60A79D90A6}" presName="compNode" presStyleCnt="0"/>
      <dgm:spPr/>
      <dgm:t>
        <a:bodyPr/>
        <a:lstStyle/>
        <a:p>
          <a:endParaRPr lang="zh-TW" altLang="en-US"/>
        </a:p>
      </dgm:t>
    </dgm:pt>
    <dgm:pt modelId="{801AF78C-F4B7-4F82-B65D-FE3AE53AB4FA}" type="pres">
      <dgm:prSet presAssocID="{13DE09BB-33FA-4292-B5AF-9A60A79D90A6}" presName="noGeometry" presStyleCnt="0"/>
      <dgm:spPr/>
      <dgm:t>
        <a:bodyPr/>
        <a:lstStyle/>
        <a:p>
          <a:endParaRPr lang="zh-TW" altLang="en-US"/>
        </a:p>
      </dgm:t>
    </dgm:pt>
    <dgm:pt modelId="{96AFE396-4E2F-44A8-994A-F2C52DB905B7}" type="pres">
      <dgm:prSet presAssocID="{13DE09BB-33FA-4292-B5AF-9A60A79D90A6}" presName="childTextVisible" presStyleLbl="bgAccFollowNode1" presStyleIdx="1" presStyleCnt="4" custLinFactNeighborX="-1495" custLinFactNeighborY="-3501">
        <dgm:presLayoutVars>
          <dgm:bulletEnabled val="1"/>
        </dgm:presLayoutVars>
      </dgm:prSet>
      <dgm:spPr/>
      <dgm:t>
        <a:bodyPr/>
        <a:lstStyle/>
        <a:p>
          <a:endParaRPr lang="zh-TW" altLang="en-US"/>
        </a:p>
      </dgm:t>
    </dgm:pt>
    <dgm:pt modelId="{388F83C3-0589-4DA2-9F25-8538ADD9134B}" type="pres">
      <dgm:prSet presAssocID="{13DE09BB-33FA-4292-B5AF-9A60A79D90A6}" presName="childTextHidden" presStyleLbl="bgAccFollowNode1" presStyleIdx="1" presStyleCnt="4"/>
      <dgm:spPr/>
      <dgm:t>
        <a:bodyPr/>
        <a:lstStyle/>
        <a:p>
          <a:endParaRPr lang="zh-TW" altLang="en-US"/>
        </a:p>
      </dgm:t>
    </dgm:pt>
    <dgm:pt modelId="{91E7E1D1-039F-4C11-91F9-036947716642}" type="pres">
      <dgm:prSet presAssocID="{13DE09BB-33FA-4292-B5AF-9A60A79D90A6}" presName="parentText" presStyleLbl="node1" presStyleIdx="1" presStyleCnt="4">
        <dgm:presLayoutVars>
          <dgm:chMax val="1"/>
          <dgm:bulletEnabled val="1"/>
        </dgm:presLayoutVars>
      </dgm:prSet>
      <dgm:spPr/>
      <dgm:t>
        <a:bodyPr/>
        <a:lstStyle/>
        <a:p>
          <a:endParaRPr lang="zh-TW" altLang="en-US"/>
        </a:p>
      </dgm:t>
    </dgm:pt>
    <dgm:pt modelId="{92D6681E-8713-4268-BB9E-207BBC960CAB}" type="pres">
      <dgm:prSet presAssocID="{13DE09BB-33FA-4292-B5AF-9A60A79D90A6}" presName="aSpace" presStyleCnt="0"/>
      <dgm:spPr/>
      <dgm:t>
        <a:bodyPr/>
        <a:lstStyle/>
        <a:p>
          <a:endParaRPr lang="zh-TW" altLang="en-US"/>
        </a:p>
      </dgm:t>
    </dgm:pt>
    <dgm:pt modelId="{92B79DEE-875C-41D6-8944-E5BC83BA3CA3}" type="pres">
      <dgm:prSet presAssocID="{041E69A6-BE32-4379-837B-4E02A4716961}" presName="compNode" presStyleCnt="0"/>
      <dgm:spPr/>
      <dgm:t>
        <a:bodyPr/>
        <a:lstStyle/>
        <a:p>
          <a:endParaRPr lang="zh-TW" altLang="en-US"/>
        </a:p>
      </dgm:t>
    </dgm:pt>
    <dgm:pt modelId="{9B4343D2-985A-45C7-B138-F06CF87110DF}" type="pres">
      <dgm:prSet presAssocID="{041E69A6-BE32-4379-837B-4E02A4716961}" presName="noGeometry" presStyleCnt="0"/>
      <dgm:spPr/>
      <dgm:t>
        <a:bodyPr/>
        <a:lstStyle/>
        <a:p>
          <a:endParaRPr lang="zh-TW" altLang="en-US"/>
        </a:p>
      </dgm:t>
    </dgm:pt>
    <dgm:pt modelId="{DCED5190-8805-4845-8FBA-87DA4E2A0EDB}" type="pres">
      <dgm:prSet presAssocID="{041E69A6-BE32-4379-837B-4E02A4716961}" presName="childTextVisible" presStyleLbl="bgAccFollowNode1" presStyleIdx="2" presStyleCnt="4">
        <dgm:presLayoutVars>
          <dgm:bulletEnabled val="1"/>
        </dgm:presLayoutVars>
      </dgm:prSet>
      <dgm:spPr/>
      <dgm:t>
        <a:bodyPr/>
        <a:lstStyle/>
        <a:p>
          <a:endParaRPr lang="zh-TW" altLang="en-US"/>
        </a:p>
      </dgm:t>
    </dgm:pt>
    <dgm:pt modelId="{01F5E3C4-661F-4BAF-86A5-05EA39F7B797}" type="pres">
      <dgm:prSet presAssocID="{041E69A6-BE32-4379-837B-4E02A4716961}" presName="childTextHidden" presStyleLbl="bgAccFollowNode1" presStyleIdx="2" presStyleCnt="4"/>
      <dgm:spPr/>
      <dgm:t>
        <a:bodyPr/>
        <a:lstStyle/>
        <a:p>
          <a:endParaRPr lang="zh-TW" altLang="en-US"/>
        </a:p>
      </dgm:t>
    </dgm:pt>
    <dgm:pt modelId="{73E9E0C9-CA88-4861-8978-0A75AD457144}" type="pres">
      <dgm:prSet presAssocID="{041E69A6-BE32-4379-837B-4E02A4716961}" presName="parentText" presStyleLbl="node1" presStyleIdx="2" presStyleCnt="4">
        <dgm:presLayoutVars>
          <dgm:chMax val="1"/>
          <dgm:bulletEnabled val="1"/>
        </dgm:presLayoutVars>
      </dgm:prSet>
      <dgm:spPr/>
      <dgm:t>
        <a:bodyPr/>
        <a:lstStyle/>
        <a:p>
          <a:endParaRPr lang="zh-TW" altLang="en-US"/>
        </a:p>
      </dgm:t>
    </dgm:pt>
    <dgm:pt modelId="{33D3887C-35A8-4317-B444-A4B52F5BE099}" type="pres">
      <dgm:prSet presAssocID="{041E69A6-BE32-4379-837B-4E02A4716961}" presName="aSpace" presStyleCnt="0"/>
      <dgm:spPr/>
      <dgm:t>
        <a:bodyPr/>
        <a:lstStyle/>
        <a:p>
          <a:endParaRPr lang="zh-TW" altLang="en-US"/>
        </a:p>
      </dgm:t>
    </dgm:pt>
    <dgm:pt modelId="{3D54AB91-0DE9-49F0-9F84-418E03D339D4}" type="pres">
      <dgm:prSet presAssocID="{85D65B2C-0460-4C01-B8CA-A5CC1507665C}" presName="compNode" presStyleCnt="0"/>
      <dgm:spPr/>
      <dgm:t>
        <a:bodyPr/>
        <a:lstStyle/>
        <a:p>
          <a:endParaRPr lang="zh-TW" altLang="en-US"/>
        </a:p>
      </dgm:t>
    </dgm:pt>
    <dgm:pt modelId="{F82C194F-A888-407C-96B5-13342D9621F4}" type="pres">
      <dgm:prSet presAssocID="{85D65B2C-0460-4C01-B8CA-A5CC1507665C}" presName="noGeometry" presStyleCnt="0"/>
      <dgm:spPr/>
      <dgm:t>
        <a:bodyPr/>
        <a:lstStyle/>
        <a:p>
          <a:endParaRPr lang="zh-TW" altLang="en-US"/>
        </a:p>
      </dgm:t>
    </dgm:pt>
    <dgm:pt modelId="{32A8E78D-6924-45C0-84FB-73DFDC4FE45B}" type="pres">
      <dgm:prSet presAssocID="{85D65B2C-0460-4C01-B8CA-A5CC1507665C}" presName="childTextVisible" presStyleLbl="bgAccFollowNode1" presStyleIdx="3" presStyleCnt="4" custScaleY="110008">
        <dgm:presLayoutVars>
          <dgm:bulletEnabled val="1"/>
        </dgm:presLayoutVars>
      </dgm:prSet>
      <dgm:spPr/>
      <dgm:t>
        <a:bodyPr/>
        <a:lstStyle/>
        <a:p>
          <a:endParaRPr lang="zh-TW" altLang="en-US"/>
        </a:p>
      </dgm:t>
    </dgm:pt>
    <dgm:pt modelId="{9A869E79-FAE9-45EF-818F-1AA6E05CC791}" type="pres">
      <dgm:prSet presAssocID="{85D65B2C-0460-4C01-B8CA-A5CC1507665C}" presName="childTextHidden" presStyleLbl="bgAccFollowNode1" presStyleIdx="3" presStyleCnt="4"/>
      <dgm:spPr/>
      <dgm:t>
        <a:bodyPr/>
        <a:lstStyle/>
        <a:p>
          <a:endParaRPr lang="zh-TW" altLang="en-US"/>
        </a:p>
      </dgm:t>
    </dgm:pt>
    <dgm:pt modelId="{013C0AFE-2FF5-4E52-8C71-06FD41E14910}" type="pres">
      <dgm:prSet presAssocID="{85D65B2C-0460-4C01-B8CA-A5CC1507665C}" presName="parentText" presStyleLbl="node1" presStyleIdx="3" presStyleCnt="4">
        <dgm:presLayoutVars>
          <dgm:chMax val="1"/>
          <dgm:bulletEnabled val="1"/>
        </dgm:presLayoutVars>
      </dgm:prSet>
      <dgm:spPr/>
      <dgm:t>
        <a:bodyPr/>
        <a:lstStyle/>
        <a:p>
          <a:endParaRPr lang="zh-TW" altLang="en-US"/>
        </a:p>
      </dgm:t>
    </dgm:pt>
  </dgm:ptLst>
  <dgm:cxnLst>
    <dgm:cxn modelId="{CBAB18E0-79FE-44DC-9240-589014F609B6}" type="presOf" srcId="{85D65B2C-0460-4C01-B8CA-A5CC1507665C}" destId="{013C0AFE-2FF5-4E52-8C71-06FD41E14910}" srcOrd="0" destOrd="0" presId="urn:microsoft.com/office/officeart/2005/8/layout/hProcess6"/>
    <dgm:cxn modelId="{8567A606-6C9A-449A-8045-3E796A1036F3}" type="presOf" srcId="{812950C0-198B-4E3D-8A39-882585E192EA}" destId="{E5CB0204-CEDE-40AF-B557-B79F52F5FBAA}" srcOrd="0" destOrd="0" presId="urn:microsoft.com/office/officeart/2005/8/layout/hProcess6"/>
    <dgm:cxn modelId="{1A70E0F2-4CFE-4C20-AD89-512529930AF0}" type="presOf" srcId="{98C66949-2997-4221-8551-FDBBC96B4156}" destId="{388F83C3-0589-4DA2-9F25-8538ADD9134B}" srcOrd="1" destOrd="0" presId="urn:microsoft.com/office/officeart/2005/8/layout/hProcess6"/>
    <dgm:cxn modelId="{AE925343-C09E-49FC-8CE2-3D2EE81B5526}" srcId="{53020243-5F7B-4927-BE06-E5F6CAA391E7}" destId="{13DE09BB-33FA-4292-B5AF-9A60A79D90A6}" srcOrd="1" destOrd="0" parTransId="{BCF30085-E5E3-4668-AD02-F728E28533F2}" sibTransId="{7EA116BD-0BDA-4B5C-B4CC-3581B33D342D}"/>
    <dgm:cxn modelId="{3947CB9E-3683-4F4C-B643-C0A9D19C96CF}" srcId="{53020243-5F7B-4927-BE06-E5F6CAA391E7}" destId="{041E69A6-BE32-4379-837B-4E02A4716961}" srcOrd="2" destOrd="0" parTransId="{D36ABBD6-357F-48BC-B679-ECC3D59D2249}" sibTransId="{79F7AF92-E3FD-4803-82AA-FEE2A4FF6F52}"/>
    <dgm:cxn modelId="{B9E51703-4DE6-4C28-8044-6546D8B304AE}" type="presOf" srcId="{32837F07-FDF4-48D7-9084-5A06335118F3}" destId="{B768DAE6-CB35-4C7C-A82B-4AD61E7F362E}" srcOrd="1" destOrd="0" presId="urn:microsoft.com/office/officeart/2005/8/layout/hProcess6"/>
    <dgm:cxn modelId="{207C540F-49C9-437A-B29F-EB6690996ABA}" srcId="{13DE09BB-33FA-4292-B5AF-9A60A79D90A6}" destId="{98C66949-2997-4221-8551-FDBBC96B4156}" srcOrd="0" destOrd="0" parTransId="{E0A98707-A29D-48C9-BB6B-72D5F14546C9}" sibTransId="{74E0CB8E-B4B4-4904-9FE0-0EBF061D0FD5}"/>
    <dgm:cxn modelId="{00AB675E-F641-40E6-8DFF-431E07D250F5}" type="presOf" srcId="{041E69A6-BE32-4379-837B-4E02A4716961}" destId="{73E9E0C9-CA88-4861-8978-0A75AD457144}" srcOrd="0" destOrd="0" presId="urn:microsoft.com/office/officeart/2005/8/layout/hProcess6"/>
    <dgm:cxn modelId="{8FAADD3A-7117-4467-9600-018F5B1E4B13}" type="presOf" srcId="{78859BC9-983B-4971-8769-2352BAC954B7}" destId="{DCED5190-8805-4845-8FBA-87DA4E2A0EDB}" srcOrd="0" destOrd="0" presId="urn:microsoft.com/office/officeart/2005/8/layout/hProcess6"/>
    <dgm:cxn modelId="{BBA519CD-0243-4C63-BE10-F780DE2067AC}" srcId="{85D65B2C-0460-4C01-B8CA-A5CC1507665C}" destId="{8741DEF1-4B14-4768-8912-A1FE6CD46B8C}" srcOrd="1" destOrd="0" parTransId="{C5C36472-6DB5-45BE-852E-1123DB9CF5A3}" sibTransId="{83C1D267-2833-437A-A51A-6D1D2A8475D5}"/>
    <dgm:cxn modelId="{53057C77-4DA1-4F2A-B7D8-727BEEDC1A9A}" type="presOf" srcId="{13DE09BB-33FA-4292-B5AF-9A60A79D90A6}" destId="{91E7E1D1-039F-4C11-91F9-036947716642}" srcOrd="0" destOrd="0" presId="urn:microsoft.com/office/officeart/2005/8/layout/hProcess6"/>
    <dgm:cxn modelId="{E6561F45-63CB-4ED7-9F8B-55793600E5B9}" srcId="{85D65B2C-0460-4C01-B8CA-A5CC1507665C}" destId="{DD706919-57D8-4999-B70D-3A38FEAEBEF0}" srcOrd="0" destOrd="0" parTransId="{441BABE5-8374-4027-8388-DB6916C5CC2E}" sibTransId="{4698302A-E518-41D5-8AC0-76AA071B6672}"/>
    <dgm:cxn modelId="{5C3D618E-9E2A-4DDA-BA59-1BA0434A74FB}" type="presOf" srcId="{8741DEF1-4B14-4768-8912-A1FE6CD46B8C}" destId="{32A8E78D-6924-45C0-84FB-73DFDC4FE45B}" srcOrd="0" destOrd="1" presId="urn:microsoft.com/office/officeart/2005/8/layout/hProcess6"/>
    <dgm:cxn modelId="{4099E6C3-5FB6-4B80-9CA5-B7388A655B84}" srcId="{53020243-5F7B-4927-BE06-E5F6CAA391E7}" destId="{85D65B2C-0460-4C01-B8CA-A5CC1507665C}" srcOrd="3" destOrd="0" parTransId="{4A1F5E6B-2FD5-4645-B854-E4140D229051}" sibTransId="{A94ACB77-4BFF-4451-9293-0947199C675E}"/>
    <dgm:cxn modelId="{B624BDE4-7453-4319-B460-AAD54924D4AF}" srcId="{53020243-5F7B-4927-BE06-E5F6CAA391E7}" destId="{812950C0-198B-4E3D-8A39-882585E192EA}" srcOrd="0" destOrd="0" parTransId="{15B8240F-22AF-4348-A7F9-A5EF03EC7679}" sibTransId="{9711FA72-B6A5-4F02-861F-F278F3612BAF}"/>
    <dgm:cxn modelId="{4C891F7F-E418-472B-90D0-C71D708AC6B4}" srcId="{041E69A6-BE32-4379-837B-4E02A4716961}" destId="{78859BC9-983B-4971-8769-2352BAC954B7}" srcOrd="0" destOrd="0" parTransId="{8C86889F-2053-4961-94BB-B3D65B927E86}" sibTransId="{CA915298-7B06-418A-AFC3-1442FE0E68E3}"/>
    <dgm:cxn modelId="{FF926212-D8F6-467E-89F9-45E8E8DBB231}" type="presOf" srcId="{8741DEF1-4B14-4768-8912-A1FE6CD46B8C}" destId="{9A869E79-FAE9-45EF-818F-1AA6E05CC791}" srcOrd="1" destOrd="1" presId="urn:microsoft.com/office/officeart/2005/8/layout/hProcess6"/>
    <dgm:cxn modelId="{AFDC436B-8E81-4740-B50B-AF83DB3B0A6A}" srcId="{812950C0-198B-4E3D-8A39-882585E192EA}" destId="{32837F07-FDF4-48D7-9084-5A06335118F3}" srcOrd="0" destOrd="0" parTransId="{D667653B-AD01-4398-9F26-DDF232D41DB4}" sibTransId="{62FE367F-6BDD-4A8F-A4DE-F88C44BE7E69}"/>
    <dgm:cxn modelId="{21B7FD2C-FDB5-46AA-B6E7-5A8C37917651}" type="presOf" srcId="{98C66949-2997-4221-8551-FDBBC96B4156}" destId="{96AFE396-4E2F-44A8-994A-F2C52DB905B7}" srcOrd="0" destOrd="0" presId="urn:microsoft.com/office/officeart/2005/8/layout/hProcess6"/>
    <dgm:cxn modelId="{0AA9628B-AE42-4C79-A7EE-0CC179E5D9CB}" type="presOf" srcId="{DD706919-57D8-4999-B70D-3A38FEAEBEF0}" destId="{9A869E79-FAE9-45EF-818F-1AA6E05CC791}" srcOrd="1" destOrd="0" presId="urn:microsoft.com/office/officeart/2005/8/layout/hProcess6"/>
    <dgm:cxn modelId="{7AC2512A-AF81-456A-B972-27B56A45DCB9}" type="presOf" srcId="{53020243-5F7B-4927-BE06-E5F6CAA391E7}" destId="{867FFE8A-A3EF-4F33-BA0A-AAAA760C6738}" srcOrd="0" destOrd="0" presId="urn:microsoft.com/office/officeart/2005/8/layout/hProcess6"/>
    <dgm:cxn modelId="{C029C877-A2F7-4AFB-8F16-16CD759EFAC8}" type="presOf" srcId="{78859BC9-983B-4971-8769-2352BAC954B7}" destId="{01F5E3C4-661F-4BAF-86A5-05EA39F7B797}" srcOrd="1" destOrd="0" presId="urn:microsoft.com/office/officeart/2005/8/layout/hProcess6"/>
    <dgm:cxn modelId="{0AF65108-B144-4D4F-93F5-549674FAE5FB}" type="presOf" srcId="{32837F07-FDF4-48D7-9084-5A06335118F3}" destId="{A2FBEE0F-085E-4E6D-9E3D-46A85E5F5B5E}" srcOrd="0" destOrd="0" presId="urn:microsoft.com/office/officeart/2005/8/layout/hProcess6"/>
    <dgm:cxn modelId="{52DDFCED-DFE9-4025-BD3F-52FAE7B25BF2}" type="presOf" srcId="{DD706919-57D8-4999-B70D-3A38FEAEBEF0}" destId="{32A8E78D-6924-45C0-84FB-73DFDC4FE45B}" srcOrd="0" destOrd="0" presId="urn:microsoft.com/office/officeart/2005/8/layout/hProcess6"/>
    <dgm:cxn modelId="{8B1EFE1C-326F-48A5-9862-16768AD732E0}" type="presParOf" srcId="{867FFE8A-A3EF-4F33-BA0A-AAAA760C6738}" destId="{15567144-5CE8-458C-AC81-1FFCCB048258}" srcOrd="0" destOrd="0" presId="urn:microsoft.com/office/officeart/2005/8/layout/hProcess6"/>
    <dgm:cxn modelId="{84CF9288-76B8-42B4-8D24-58194D599967}" type="presParOf" srcId="{15567144-5CE8-458C-AC81-1FFCCB048258}" destId="{070DF09A-0917-4C63-9A3F-60BAECC475BB}" srcOrd="0" destOrd="0" presId="urn:microsoft.com/office/officeart/2005/8/layout/hProcess6"/>
    <dgm:cxn modelId="{C8B73B06-C64D-4319-91EF-BBA79A2F0FD5}" type="presParOf" srcId="{15567144-5CE8-458C-AC81-1FFCCB048258}" destId="{A2FBEE0F-085E-4E6D-9E3D-46A85E5F5B5E}" srcOrd="1" destOrd="0" presId="urn:microsoft.com/office/officeart/2005/8/layout/hProcess6"/>
    <dgm:cxn modelId="{540FFC5E-F23A-4DB8-A4E3-C881679889FB}" type="presParOf" srcId="{15567144-5CE8-458C-AC81-1FFCCB048258}" destId="{B768DAE6-CB35-4C7C-A82B-4AD61E7F362E}" srcOrd="2" destOrd="0" presId="urn:microsoft.com/office/officeart/2005/8/layout/hProcess6"/>
    <dgm:cxn modelId="{84AAEBF6-81DF-4ADB-A6A2-09AD090A9566}" type="presParOf" srcId="{15567144-5CE8-458C-AC81-1FFCCB048258}" destId="{E5CB0204-CEDE-40AF-B557-B79F52F5FBAA}" srcOrd="3" destOrd="0" presId="urn:microsoft.com/office/officeart/2005/8/layout/hProcess6"/>
    <dgm:cxn modelId="{27183C9D-7D2A-454B-ADB8-DC9536BB29CE}" type="presParOf" srcId="{867FFE8A-A3EF-4F33-BA0A-AAAA760C6738}" destId="{6C707048-FE47-41CB-B008-72E551EDAF69}" srcOrd="1" destOrd="0" presId="urn:microsoft.com/office/officeart/2005/8/layout/hProcess6"/>
    <dgm:cxn modelId="{E63EB0F3-878E-472B-8C34-B1EB581C9954}" type="presParOf" srcId="{867FFE8A-A3EF-4F33-BA0A-AAAA760C6738}" destId="{9404494C-4CE5-4934-A786-7B4CCE707D62}" srcOrd="2" destOrd="0" presId="urn:microsoft.com/office/officeart/2005/8/layout/hProcess6"/>
    <dgm:cxn modelId="{95F6CEDA-8674-4F59-A20C-799326A4857A}" type="presParOf" srcId="{9404494C-4CE5-4934-A786-7B4CCE707D62}" destId="{801AF78C-F4B7-4F82-B65D-FE3AE53AB4FA}" srcOrd="0" destOrd="0" presId="urn:microsoft.com/office/officeart/2005/8/layout/hProcess6"/>
    <dgm:cxn modelId="{3E5173CA-7A70-4E1F-9F90-68015D3BA76C}" type="presParOf" srcId="{9404494C-4CE5-4934-A786-7B4CCE707D62}" destId="{96AFE396-4E2F-44A8-994A-F2C52DB905B7}" srcOrd="1" destOrd="0" presId="urn:microsoft.com/office/officeart/2005/8/layout/hProcess6"/>
    <dgm:cxn modelId="{3EB37C12-43E6-4D1A-8AF6-E7A13F89C342}" type="presParOf" srcId="{9404494C-4CE5-4934-A786-7B4CCE707D62}" destId="{388F83C3-0589-4DA2-9F25-8538ADD9134B}" srcOrd="2" destOrd="0" presId="urn:microsoft.com/office/officeart/2005/8/layout/hProcess6"/>
    <dgm:cxn modelId="{D1CFEE47-BFB7-4843-A3F6-653EC412E243}" type="presParOf" srcId="{9404494C-4CE5-4934-A786-7B4CCE707D62}" destId="{91E7E1D1-039F-4C11-91F9-036947716642}" srcOrd="3" destOrd="0" presId="urn:microsoft.com/office/officeart/2005/8/layout/hProcess6"/>
    <dgm:cxn modelId="{67972163-3501-469D-A7C5-4C86036C133C}" type="presParOf" srcId="{867FFE8A-A3EF-4F33-BA0A-AAAA760C6738}" destId="{92D6681E-8713-4268-BB9E-207BBC960CAB}" srcOrd="3" destOrd="0" presId="urn:microsoft.com/office/officeart/2005/8/layout/hProcess6"/>
    <dgm:cxn modelId="{C5F096F9-B89E-4CB1-817A-D9F02D87F894}" type="presParOf" srcId="{867FFE8A-A3EF-4F33-BA0A-AAAA760C6738}" destId="{92B79DEE-875C-41D6-8944-E5BC83BA3CA3}" srcOrd="4" destOrd="0" presId="urn:microsoft.com/office/officeart/2005/8/layout/hProcess6"/>
    <dgm:cxn modelId="{C242D2BB-0B5A-464C-BC99-3C7CD612C89E}" type="presParOf" srcId="{92B79DEE-875C-41D6-8944-E5BC83BA3CA3}" destId="{9B4343D2-985A-45C7-B138-F06CF87110DF}" srcOrd="0" destOrd="0" presId="urn:microsoft.com/office/officeart/2005/8/layout/hProcess6"/>
    <dgm:cxn modelId="{EDC741D8-F758-45E7-A6DF-74493C15D8CB}" type="presParOf" srcId="{92B79DEE-875C-41D6-8944-E5BC83BA3CA3}" destId="{DCED5190-8805-4845-8FBA-87DA4E2A0EDB}" srcOrd="1" destOrd="0" presId="urn:microsoft.com/office/officeart/2005/8/layout/hProcess6"/>
    <dgm:cxn modelId="{BB7A3262-8EC4-4B87-8C7C-CCA8473BD3EA}" type="presParOf" srcId="{92B79DEE-875C-41D6-8944-E5BC83BA3CA3}" destId="{01F5E3C4-661F-4BAF-86A5-05EA39F7B797}" srcOrd="2" destOrd="0" presId="urn:microsoft.com/office/officeart/2005/8/layout/hProcess6"/>
    <dgm:cxn modelId="{5AED03C8-DE06-4891-9DCF-FDC9DE0BEFDE}" type="presParOf" srcId="{92B79DEE-875C-41D6-8944-E5BC83BA3CA3}" destId="{73E9E0C9-CA88-4861-8978-0A75AD457144}" srcOrd="3" destOrd="0" presId="urn:microsoft.com/office/officeart/2005/8/layout/hProcess6"/>
    <dgm:cxn modelId="{72B54B3A-B4AB-43CF-9C4B-2F17E1D04FF7}" type="presParOf" srcId="{867FFE8A-A3EF-4F33-BA0A-AAAA760C6738}" destId="{33D3887C-35A8-4317-B444-A4B52F5BE099}" srcOrd="5" destOrd="0" presId="urn:microsoft.com/office/officeart/2005/8/layout/hProcess6"/>
    <dgm:cxn modelId="{8FBEFBA9-76B6-4802-AC5B-9D228F316C09}" type="presParOf" srcId="{867FFE8A-A3EF-4F33-BA0A-AAAA760C6738}" destId="{3D54AB91-0DE9-49F0-9F84-418E03D339D4}" srcOrd="6" destOrd="0" presId="urn:microsoft.com/office/officeart/2005/8/layout/hProcess6"/>
    <dgm:cxn modelId="{E3BB1AE7-B971-48F5-9E0F-F63495A69689}" type="presParOf" srcId="{3D54AB91-0DE9-49F0-9F84-418E03D339D4}" destId="{F82C194F-A888-407C-96B5-13342D9621F4}" srcOrd="0" destOrd="0" presId="urn:microsoft.com/office/officeart/2005/8/layout/hProcess6"/>
    <dgm:cxn modelId="{9B3CC11C-3AAF-439F-8D7E-AA6B3574B008}" type="presParOf" srcId="{3D54AB91-0DE9-49F0-9F84-418E03D339D4}" destId="{32A8E78D-6924-45C0-84FB-73DFDC4FE45B}" srcOrd="1" destOrd="0" presId="urn:microsoft.com/office/officeart/2005/8/layout/hProcess6"/>
    <dgm:cxn modelId="{B47EC698-6E45-410E-BE4F-279D110EF95A}" type="presParOf" srcId="{3D54AB91-0DE9-49F0-9F84-418E03D339D4}" destId="{9A869E79-FAE9-45EF-818F-1AA6E05CC791}" srcOrd="2" destOrd="0" presId="urn:microsoft.com/office/officeart/2005/8/layout/hProcess6"/>
    <dgm:cxn modelId="{64C5645F-812E-43D0-891A-F4BBB92A34EB}" type="presParOf" srcId="{3D54AB91-0DE9-49F0-9F84-418E03D339D4}" destId="{013C0AFE-2FF5-4E52-8C71-06FD41E14910}"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143B3-0029-4B8C-86AF-3B02FC805A8F}" type="doc">
      <dgm:prSet loTypeId="urn:microsoft.com/office/officeart/2005/8/layout/process1" loCatId="process" qsTypeId="urn:microsoft.com/office/officeart/2005/8/quickstyle/3d2" qsCatId="3D" csTypeId="urn:microsoft.com/office/officeart/2005/8/colors/colorful4" csCatId="colorful" phldr="1"/>
      <dgm:spPr/>
    </dgm:pt>
    <dgm:pt modelId="{C08E4B87-E43D-4E21-8D11-1EE582762076}">
      <dgm:prSet phldrT="[文字]" custT="1"/>
      <dgm:spPr/>
      <dgm:t>
        <a:bodyPr/>
        <a:lstStyle/>
        <a:p>
          <a:pPr>
            <a:spcAft>
              <a:spcPts val="0"/>
            </a:spcAft>
          </a:pPr>
          <a:r>
            <a:rPr lang="zh-TW" altLang="en-US" sz="2600" b="1" dirty="0" smtClean="0">
              <a:latin typeface="+mj-ea"/>
              <a:ea typeface="+mj-ea"/>
            </a:rPr>
            <a:t>進行</a:t>
          </a:r>
          <a:endParaRPr lang="en-US" altLang="zh-TW" sz="2600" b="1" dirty="0" smtClean="0">
            <a:latin typeface="+mj-ea"/>
            <a:ea typeface="+mj-ea"/>
          </a:endParaRPr>
        </a:p>
        <a:p>
          <a:pPr>
            <a:spcAft>
              <a:spcPts val="0"/>
            </a:spcAft>
          </a:pPr>
          <a:r>
            <a:rPr lang="zh-TW" altLang="en-US" sz="2600" b="1" dirty="0" smtClean="0">
              <a:latin typeface="+mj-ea"/>
              <a:ea typeface="+mj-ea"/>
            </a:rPr>
            <a:t>稽核工作</a:t>
          </a:r>
          <a:endParaRPr lang="zh-TW" altLang="en-US" sz="2600" b="1" dirty="0">
            <a:latin typeface="+mj-ea"/>
            <a:ea typeface="+mj-ea"/>
          </a:endParaRPr>
        </a:p>
      </dgm:t>
    </dgm:pt>
    <dgm:pt modelId="{7B37776B-C67F-4CE7-B710-74FF8B4984AD}" type="parTrans" cxnId="{8C230583-4585-43DB-991D-FC42615A89DF}">
      <dgm:prSet/>
      <dgm:spPr/>
      <dgm:t>
        <a:bodyPr/>
        <a:lstStyle/>
        <a:p>
          <a:endParaRPr lang="zh-TW" altLang="en-US"/>
        </a:p>
      </dgm:t>
    </dgm:pt>
    <dgm:pt modelId="{DEFEE5C2-47E4-4F7E-9FA0-162AD24E7D90}" type="sibTrans" cxnId="{8C230583-4585-43DB-991D-FC42615A89DF}">
      <dgm:prSet/>
      <dgm:spPr/>
      <dgm:t>
        <a:bodyPr/>
        <a:lstStyle/>
        <a:p>
          <a:endParaRPr lang="zh-TW" altLang="en-US"/>
        </a:p>
      </dgm:t>
    </dgm:pt>
    <dgm:pt modelId="{7C843B71-B64C-420F-A35B-93F146B6842C}">
      <dgm:prSet phldrT="[文字]" custT="1"/>
      <dgm:spPr/>
      <dgm:t>
        <a:bodyPr/>
        <a:lstStyle/>
        <a:p>
          <a:pPr>
            <a:spcAft>
              <a:spcPts val="0"/>
            </a:spcAft>
          </a:pPr>
          <a:r>
            <a:rPr lang="zh-TW" altLang="en-US" sz="2600" b="1" smtClean="0">
              <a:latin typeface="+mj-ea"/>
              <a:ea typeface="+mj-ea"/>
            </a:rPr>
            <a:t>撰寫</a:t>
          </a:r>
          <a:endParaRPr lang="en-US" altLang="zh-TW" sz="2600" b="1" smtClean="0">
            <a:latin typeface="+mj-ea"/>
            <a:ea typeface="+mj-ea"/>
          </a:endParaRPr>
        </a:p>
        <a:p>
          <a:pPr>
            <a:spcAft>
              <a:spcPts val="0"/>
            </a:spcAft>
          </a:pPr>
          <a:r>
            <a:rPr lang="zh-TW" altLang="en-US" sz="2600" b="1" smtClean="0">
              <a:latin typeface="+mj-ea"/>
              <a:ea typeface="+mj-ea"/>
            </a:rPr>
            <a:t>工作底稿</a:t>
          </a:r>
          <a:endParaRPr lang="zh-TW" altLang="en-US" sz="2600" b="1" dirty="0">
            <a:latin typeface="+mj-ea"/>
            <a:ea typeface="+mj-ea"/>
          </a:endParaRPr>
        </a:p>
      </dgm:t>
    </dgm:pt>
    <dgm:pt modelId="{AA3565DC-73BD-4333-99EB-51433C399029}" type="parTrans" cxnId="{BF8FBFE9-2C41-47C6-830A-505AF80E7E18}">
      <dgm:prSet/>
      <dgm:spPr/>
      <dgm:t>
        <a:bodyPr/>
        <a:lstStyle/>
        <a:p>
          <a:endParaRPr lang="zh-TW" altLang="en-US"/>
        </a:p>
      </dgm:t>
    </dgm:pt>
    <dgm:pt modelId="{AC2B5DBB-0278-4997-B3B0-EF2545ED71F0}" type="sibTrans" cxnId="{BF8FBFE9-2C41-47C6-830A-505AF80E7E18}">
      <dgm:prSet/>
      <dgm:spPr/>
      <dgm:t>
        <a:bodyPr/>
        <a:lstStyle/>
        <a:p>
          <a:endParaRPr lang="zh-TW" altLang="en-US"/>
        </a:p>
      </dgm:t>
    </dgm:pt>
    <dgm:pt modelId="{E839D7DD-17C3-4970-8751-C5D12747C9DE}">
      <dgm:prSet phldrT="[文字]" custT="1"/>
      <dgm:spPr/>
      <dgm:t>
        <a:bodyPr/>
        <a:lstStyle/>
        <a:p>
          <a:pPr>
            <a:spcAft>
              <a:spcPts val="0"/>
            </a:spcAft>
          </a:pPr>
          <a:r>
            <a:rPr lang="zh-TW" altLang="en-US" sz="2600" b="1" smtClean="0">
              <a:latin typeface="+mj-ea"/>
              <a:ea typeface="+mj-ea"/>
            </a:rPr>
            <a:t>研擬</a:t>
          </a:r>
          <a:endParaRPr lang="en-US" altLang="zh-TW" sz="2600" b="1" smtClean="0">
            <a:latin typeface="+mj-ea"/>
            <a:ea typeface="+mj-ea"/>
          </a:endParaRPr>
        </a:p>
        <a:p>
          <a:pPr>
            <a:spcAft>
              <a:spcPts val="0"/>
            </a:spcAft>
          </a:pPr>
          <a:r>
            <a:rPr lang="zh-TW" altLang="en-US" sz="2600" b="1" smtClean="0">
              <a:latin typeface="+mj-ea"/>
              <a:ea typeface="+mj-ea"/>
            </a:rPr>
            <a:t>稽核意見</a:t>
          </a:r>
          <a:endParaRPr lang="zh-TW" altLang="en-US" sz="2600" b="1" dirty="0">
            <a:latin typeface="+mj-ea"/>
            <a:ea typeface="+mj-ea"/>
          </a:endParaRPr>
        </a:p>
      </dgm:t>
    </dgm:pt>
    <dgm:pt modelId="{9A1BA47D-8FE9-4974-AABE-7A75DD51BD66}" type="parTrans" cxnId="{CB64AEA6-AA1C-48F5-A953-7C65999EDBFA}">
      <dgm:prSet/>
      <dgm:spPr/>
      <dgm:t>
        <a:bodyPr/>
        <a:lstStyle/>
        <a:p>
          <a:endParaRPr lang="zh-TW" altLang="en-US"/>
        </a:p>
      </dgm:t>
    </dgm:pt>
    <dgm:pt modelId="{64496026-819F-4E1F-8FAD-5CE611714753}" type="sibTrans" cxnId="{CB64AEA6-AA1C-48F5-A953-7C65999EDBFA}">
      <dgm:prSet/>
      <dgm:spPr/>
      <dgm:t>
        <a:bodyPr/>
        <a:lstStyle/>
        <a:p>
          <a:endParaRPr lang="zh-TW" altLang="en-US"/>
        </a:p>
      </dgm:t>
    </dgm:pt>
    <dgm:pt modelId="{4E9502FA-DF9A-45BF-9625-D3E8D80114FB}" type="pres">
      <dgm:prSet presAssocID="{D41143B3-0029-4B8C-86AF-3B02FC805A8F}" presName="Name0" presStyleCnt="0">
        <dgm:presLayoutVars>
          <dgm:dir/>
          <dgm:resizeHandles val="exact"/>
        </dgm:presLayoutVars>
      </dgm:prSet>
      <dgm:spPr/>
    </dgm:pt>
    <dgm:pt modelId="{C8177AAE-54C3-498E-9D5B-99FF79142738}" type="pres">
      <dgm:prSet presAssocID="{C08E4B87-E43D-4E21-8D11-1EE582762076}" presName="node" presStyleLbl="node1" presStyleIdx="0" presStyleCnt="3">
        <dgm:presLayoutVars>
          <dgm:bulletEnabled val="1"/>
        </dgm:presLayoutVars>
      </dgm:prSet>
      <dgm:spPr/>
      <dgm:t>
        <a:bodyPr/>
        <a:lstStyle/>
        <a:p>
          <a:endParaRPr lang="zh-TW" altLang="en-US"/>
        </a:p>
      </dgm:t>
    </dgm:pt>
    <dgm:pt modelId="{FB14C4F6-993E-40B0-AEC4-AE3C4AB76AC6}" type="pres">
      <dgm:prSet presAssocID="{DEFEE5C2-47E4-4F7E-9FA0-162AD24E7D90}" presName="sibTrans" presStyleLbl="sibTrans2D1" presStyleIdx="0" presStyleCnt="2"/>
      <dgm:spPr/>
      <dgm:t>
        <a:bodyPr/>
        <a:lstStyle/>
        <a:p>
          <a:endParaRPr lang="zh-TW" altLang="en-US"/>
        </a:p>
      </dgm:t>
    </dgm:pt>
    <dgm:pt modelId="{0C81AF49-E123-4573-8C6D-3559C30C5D99}" type="pres">
      <dgm:prSet presAssocID="{DEFEE5C2-47E4-4F7E-9FA0-162AD24E7D90}" presName="connectorText" presStyleLbl="sibTrans2D1" presStyleIdx="0" presStyleCnt="2"/>
      <dgm:spPr/>
      <dgm:t>
        <a:bodyPr/>
        <a:lstStyle/>
        <a:p>
          <a:endParaRPr lang="zh-TW" altLang="en-US"/>
        </a:p>
      </dgm:t>
    </dgm:pt>
    <dgm:pt modelId="{B03282BD-D2AD-4D52-B698-64A0BF4CA617}" type="pres">
      <dgm:prSet presAssocID="{7C843B71-B64C-420F-A35B-93F146B6842C}" presName="node" presStyleLbl="node1" presStyleIdx="1" presStyleCnt="3">
        <dgm:presLayoutVars>
          <dgm:bulletEnabled val="1"/>
        </dgm:presLayoutVars>
      </dgm:prSet>
      <dgm:spPr/>
      <dgm:t>
        <a:bodyPr/>
        <a:lstStyle/>
        <a:p>
          <a:endParaRPr lang="zh-TW" altLang="en-US"/>
        </a:p>
      </dgm:t>
    </dgm:pt>
    <dgm:pt modelId="{05296F47-C646-4ADF-8DDD-1BA55775C5AC}" type="pres">
      <dgm:prSet presAssocID="{AC2B5DBB-0278-4997-B3B0-EF2545ED71F0}" presName="sibTrans" presStyleLbl="sibTrans2D1" presStyleIdx="1" presStyleCnt="2"/>
      <dgm:spPr/>
      <dgm:t>
        <a:bodyPr/>
        <a:lstStyle/>
        <a:p>
          <a:endParaRPr lang="zh-TW" altLang="en-US"/>
        </a:p>
      </dgm:t>
    </dgm:pt>
    <dgm:pt modelId="{1964CCF2-269E-4F58-92F5-C98C52FCD848}" type="pres">
      <dgm:prSet presAssocID="{AC2B5DBB-0278-4997-B3B0-EF2545ED71F0}" presName="connectorText" presStyleLbl="sibTrans2D1" presStyleIdx="1" presStyleCnt="2"/>
      <dgm:spPr/>
      <dgm:t>
        <a:bodyPr/>
        <a:lstStyle/>
        <a:p>
          <a:endParaRPr lang="zh-TW" altLang="en-US"/>
        </a:p>
      </dgm:t>
    </dgm:pt>
    <dgm:pt modelId="{AB539EC1-C1F0-4301-919D-07438850F4F1}" type="pres">
      <dgm:prSet presAssocID="{E839D7DD-17C3-4970-8751-C5D12747C9DE}" presName="node" presStyleLbl="node1" presStyleIdx="2" presStyleCnt="3" custLinFactNeighborX="-549" custLinFactNeighborY="-6744">
        <dgm:presLayoutVars>
          <dgm:bulletEnabled val="1"/>
        </dgm:presLayoutVars>
      </dgm:prSet>
      <dgm:spPr/>
      <dgm:t>
        <a:bodyPr/>
        <a:lstStyle/>
        <a:p>
          <a:endParaRPr lang="zh-TW" altLang="en-US"/>
        </a:p>
      </dgm:t>
    </dgm:pt>
  </dgm:ptLst>
  <dgm:cxnLst>
    <dgm:cxn modelId="{A8F42335-0B5A-4770-94CE-29BDC4B5E340}" type="presOf" srcId="{DEFEE5C2-47E4-4F7E-9FA0-162AD24E7D90}" destId="{0C81AF49-E123-4573-8C6D-3559C30C5D99}" srcOrd="1" destOrd="0" presId="urn:microsoft.com/office/officeart/2005/8/layout/process1"/>
    <dgm:cxn modelId="{BF8FBFE9-2C41-47C6-830A-505AF80E7E18}" srcId="{D41143B3-0029-4B8C-86AF-3B02FC805A8F}" destId="{7C843B71-B64C-420F-A35B-93F146B6842C}" srcOrd="1" destOrd="0" parTransId="{AA3565DC-73BD-4333-99EB-51433C399029}" sibTransId="{AC2B5DBB-0278-4997-B3B0-EF2545ED71F0}"/>
    <dgm:cxn modelId="{375F6E46-B097-41D0-A9D2-B3CDAC6B0FE3}" type="presOf" srcId="{E839D7DD-17C3-4970-8751-C5D12747C9DE}" destId="{AB539EC1-C1F0-4301-919D-07438850F4F1}" srcOrd="0" destOrd="0" presId="urn:microsoft.com/office/officeart/2005/8/layout/process1"/>
    <dgm:cxn modelId="{15630219-F01F-42E8-BB61-79335DC18B9F}" type="presOf" srcId="{AC2B5DBB-0278-4997-B3B0-EF2545ED71F0}" destId="{05296F47-C646-4ADF-8DDD-1BA55775C5AC}" srcOrd="0" destOrd="0" presId="urn:microsoft.com/office/officeart/2005/8/layout/process1"/>
    <dgm:cxn modelId="{8C230583-4585-43DB-991D-FC42615A89DF}" srcId="{D41143B3-0029-4B8C-86AF-3B02FC805A8F}" destId="{C08E4B87-E43D-4E21-8D11-1EE582762076}" srcOrd="0" destOrd="0" parTransId="{7B37776B-C67F-4CE7-B710-74FF8B4984AD}" sibTransId="{DEFEE5C2-47E4-4F7E-9FA0-162AD24E7D90}"/>
    <dgm:cxn modelId="{E7CDD72A-454C-4B22-B7E6-D3EAE38B34FC}" type="presOf" srcId="{7C843B71-B64C-420F-A35B-93F146B6842C}" destId="{B03282BD-D2AD-4D52-B698-64A0BF4CA617}" srcOrd="0" destOrd="0" presId="urn:microsoft.com/office/officeart/2005/8/layout/process1"/>
    <dgm:cxn modelId="{8947EF21-686A-474D-88FB-864E444EEECB}" type="presOf" srcId="{C08E4B87-E43D-4E21-8D11-1EE582762076}" destId="{C8177AAE-54C3-498E-9D5B-99FF79142738}" srcOrd="0" destOrd="0" presId="urn:microsoft.com/office/officeart/2005/8/layout/process1"/>
    <dgm:cxn modelId="{B44572FD-BBDD-4059-88A4-5EBF62E221D8}" type="presOf" srcId="{DEFEE5C2-47E4-4F7E-9FA0-162AD24E7D90}" destId="{FB14C4F6-993E-40B0-AEC4-AE3C4AB76AC6}" srcOrd="0" destOrd="0" presId="urn:microsoft.com/office/officeart/2005/8/layout/process1"/>
    <dgm:cxn modelId="{D0C005A6-1285-43E3-BA0B-22BBD0BFEA36}" type="presOf" srcId="{AC2B5DBB-0278-4997-B3B0-EF2545ED71F0}" destId="{1964CCF2-269E-4F58-92F5-C98C52FCD848}" srcOrd="1" destOrd="0" presId="urn:microsoft.com/office/officeart/2005/8/layout/process1"/>
    <dgm:cxn modelId="{CB64AEA6-AA1C-48F5-A953-7C65999EDBFA}" srcId="{D41143B3-0029-4B8C-86AF-3B02FC805A8F}" destId="{E839D7DD-17C3-4970-8751-C5D12747C9DE}" srcOrd="2" destOrd="0" parTransId="{9A1BA47D-8FE9-4974-AABE-7A75DD51BD66}" sibTransId="{64496026-819F-4E1F-8FAD-5CE611714753}"/>
    <dgm:cxn modelId="{DE893228-8117-4AC1-9798-9048E700D21E}" type="presOf" srcId="{D41143B3-0029-4B8C-86AF-3B02FC805A8F}" destId="{4E9502FA-DF9A-45BF-9625-D3E8D80114FB}" srcOrd="0" destOrd="0" presId="urn:microsoft.com/office/officeart/2005/8/layout/process1"/>
    <dgm:cxn modelId="{9D9F028E-63E7-43A3-B1E1-CBE8CFC51595}" type="presParOf" srcId="{4E9502FA-DF9A-45BF-9625-D3E8D80114FB}" destId="{C8177AAE-54C3-498E-9D5B-99FF79142738}" srcOrd="0" destOrd="0" presId="urn:microsoft.com/office/officeart/2005/8/layout/process1"/>
    <dgm:cxn modelId="{DFD541FD-C0B0-4CF6-A56D-8E0630D0610F}" type="presParOf" srcId="{4E9502FA-DF9A-45BF-9625-D3E8D80114FB}" destId="{FB14C4F6-993E-40B0-AEC4-AE3C4AB76AC6}" srcOrd="1" destOrd="0" presId="urn:microsoft.com/office/officeart/2005/8/layout/process1"/>
    <dgm:cxn modelId="{4288B537-3F0F-4D02-BFA4-B0899D00BD32}" type="presParOf" srcId="{FB14C4F6-993E-40B0-AEC4-AE3C4AB76AC6}" destId="{0C81AF49-E123-4573-8C6D-3559C30C5D99}" srcOrd="0" destOrd="0" presId="urn:microsoft.com/office/officeart/2005/8/layout/process1"/>
    <dgm:cxn modelId="{6C25DE69-6503-43A7-9904-59F15F4174B4}" type="presParOf" srcId="{4E9502FA-DF9A-45BF-9625-D3E8D80114FB}" destId="{B03282BD-D2AD-4D52-B698-64A0BF4CA617}" srcOrd="2" destOrd="0" presId="urn:microsoft.com/office/officeart/2005/8/layout/process1"/>
    <dgm:cxn modelId="{1160F0F5-440F-46B7-AB6B-C48028811B24}" type="presParOf" srcId="{4E9502FA-DF9A-45BF-9625-D3E8D80114FB}" destId="{05296F47-C646-4ADF-8DDD-1BA55775C5AC}" srcOrd="3" destOrd="0" presId="urn:microsoft.com/office/officeart/2005/8/layout/process1"/>
    <dgm:cxn modelId="{D07C5982-46A2-435D-814E-0A30741F9ECF}" type="presParOf" srcId="{05296F47-C646-4ADF-8DDD-1BA55775C5AC}" destId="{1964CCF2-269E-4F58-92F5-C98C52FCD848}" srcOrd="0" destOrd="0" presId="urn:microsoft.com/office/officeart/2005/8/layout/process1"/>
    <dgm:cxn modelId="{D747655F-DFAE-4376-9BBA-989B7E6626BA}" type="presParOf" srcId="{4E9502FA-DF9A-45BF-9625-D3E8D80114FB}" destId="{AB539EC1-C1F0-4301-919D-07438850F4F1}"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69182-F6D2-4943-9BA0-66C6D5C9D40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1A19FDDA-378A-4768-925D-196100AC78E6}">
      <dgm:prSet phldrT="[文字]" custT="1"/>
      <dgm:spPr/>
      <dgm:t>
        <a:bodyPr/>
        <a:lstStyle/>
        <a:p>
          <a:pPr>
            <a:lnSpc>
              <a:spcPts val="3000"/>
            </a:lnSpc>
          </a:pPr>
          <a:r>
            <a:rPr lang="zh-TW" altLang="en-US" sz="3600" b="1" dirty="0" smtClean="0">
              <a:solidFill>
                <a:schemeClr val="tx1"/>
              </a:solidFill>
              <a:latin typeface="+mj-ea"/>
              <a:ea typeface="+mj-ea"/>
            </a:rPr>
            <a:t>就地</a:t>
          </a:r>
          <a:endParaRPr lang="en-US" altLang="zh-TW" sz="3600" b="1" dirty="0" smtClean="0">
            <a:solidFill>
              <a:schemeClr val="tx1"/>
            </a:solidFill>
            <a:latin typeface="+mj-ea"/>
            <a:ea typeface="+mj-ea"/>
          </a:endParaRPr>
        </a:p>
        <a:p>
          <a:pPr>
            <a:lnSpc>
              <a:spcPts val="3000"/>
            </a:lnSpc>
          </a:pPr>
          <a:r>
            <a:rPr lang="zh-TW" altLang="en-US" sz="3600" b="1" dirty="0" smtClean="0">
              <a:solidFill>
                <a:schemeClr val="tx1"/>
              </a:solidFill>
              <a:latin typeface="+mj-ea"/>
              <a:ea typeface="+mj-ea"/>
            </a:rPr>
            <a:t>查核</a:t>
          </a:r>
          <a:r>
            <a:rPr lang="zh-TW" altLang="en-US" sz="3600" b="1" dirty="0" smtClean="0">
              <a:solidFill>
                <a:srgbClr val="FF0000"/>
              </a:solidFill>
              <a:latin typeface="+mj-ea"/>
              <a:ea typeface="+mj-ea"/>
            </a:rPr>
            <a:t>前</a:t>
          </a:r>
          <a:endParaRPr lang="zh-TW" altLang="en-US" sz="3600" b="1" dirty="0">
            <a:solidFill>
              <a:srgbClr val="FF0000"/>
            </a:solidFill>
            <a:latin typeface="+mj-ea"/>
            <a:ea typeface="+mj-ea"/>
          </a:endParaRPr>
        </a:p>
      </dgm:t>
    </dgm:pt>
    <dgm:pt modelId="{E5B7BFAF-D11A-427B-A0C4-342BC377621F}" type="parTrans" cxnId="{7B852272-85CB-420C-9726-A2DB2ECB4850}">
      <dgm:prSet/>
      <dgm:spPr/>
      <dgm:t>
        <a:bodyPr/>
        <a:lstStyle/>
        <a:p>
          <a:endParaRPr lang="zh-TW" altLang="en-US"/>
        </a:p>
      </dgm:t>
    </dgm:pt>
    <dgm:pt modelId="{29939AAA-C21C-4544-8E1D-18D708B4B2E1}" type="sibTrans" cxnId="{7B852272-85CB-420C-9726-A2DB2ECB4850}">
      <dgm:prSet/>
      <dgm:spPr/>
      <dgm:t>
        <a:bodyPr/>
        <a:lstStyle/>
        <a:p>
          <a:endParaRPr lang="zh-TW" altLang="en-US"/>
        </a:p>
      </dgm:t>
    </dgm:pt>
    <dgm:pt modelId="{D580BF59-3745-4B4A-A962-64DB3FFFD96D}">
      <dgm:prSet phldrT="[文字]" custT="1"/>
      <dgm:spPr/>
      <dgm:t>
        <a:bodyPr/>
        <a:lstStyle/>
        <a:p>
          <a:pPr marL="358775" indent="-358775" algn="just">
            <a:lnSpc>
              <a:spcPts val="2600"/>
            </a:lnSpc>
          </a:pPr>
          <a:r>
            <a:rPr lang="zh-TW" altLang="en-US" sz="2400" b="0" dirty="0" smtClean="0">
              <a:solidFill>
                <a:schemeClr val="tx1"/>
              </a:solidFill>
              <a:latin typeface="+mj-ea"/>
              <a:ea typeface="+mj-ea"/>
            </a:rPr>
            <a:t>學研機構應配合年度稽核計畫或專案稽核計畫，</a:t>
          </a:r>
          <a:r>
            <a:rPr lang="zh-TW" altLang="en-US" sz="2400" b="0" dirty="0" smtClean="0">
              <a:solidFill>
                <a:srgbClr val="FF0000"/>
              </a:solidFill>
              <a:latin typeface="+mj-ea"/>
              <a:ea typeface="+mj-ea"/>
            </a:rPr>
            <a:t>按本部所列應稽核項目完成稽核本部抽查年度之補助計畫經費支用合規情形</a:t>
          </a:r>
          <a:r>
            <a:rPr lang="zh-TW" altLang="en-US" sz="2400" b="0" dirty="0" smtClean="0">
              <a:solidFill>
                <a:schemeClr val="tx1"/>
              </a:solidFill>
              <a:latin typeface="+mj-ea"/>
              <a:ea typeface="+mj-ea"/>
            </a:rPr>
            <a:t>。</a:t>
          </a:r>
          <a:endParaRPr lang="zh-TW" altLang="en-US" sz="2400" b="0" dirty="0">
            <a:solidFill>
              <a:schemeClr val="tx1"/>
            </a:solidFill>
            <a:latin typeface="+mj-ea"/>
            <a:ea typeface="+mj-ea"/>
          </a:endParaRPr>
        </a:p>
      </dgm:t>
    </dgm:pt>
    <dgm:pt modelId="{112EACF2-D520-480C-86BE-BA0C336FF0AE}" type="parTrans" cxnId="{7F423EEB-1EA9-4E85-8B5B-40FCFEF82424}">
      <dgm:prSet/>
      <dgm:spPr/>
      <dgm:t>
        <a:bodyPr/>
        <a:lstStyle/>
        <a:p>
          <a:endParaRPr lang="zh-TW" altLang="en-US"/>
        </a:p>
      </dgm:t>
    </dgm:pt>
    <dgm:pt modelId="{2B9390C7-59A4-4686-B19C-479E2E17806A}" type="sibTrans" cxnId="{7F423EEB-1EA9-4E85-8B5B-40FCFEF82424}">
      <dgm:prSet/>
      <dgm:spPr/>
      <dgm:t>
        <a:bodyPr/>
        <a:lstStyle/>
        <a:p>
          <a:endParaRPr lang="zh-TW" altLang="en-US"/>
        </a:p>
      </dgm:t>
    </dgm:pt>
    <dgm:pt modelId="{66A76D54-7DFD-4AF2-913D-5D559965AFC1}">
      <dgm:prSet phldrT="[文字]" custT="1"/>
      <dgm:spPr/>
      <dgm:t>
        <a:bodyPr/>
        <a:lstStyle/>
        <a:p>
          <a:pPr>
            <a:lnSpc>
              <a:spcPts val="3000"/>
            </a:lnSpc>
          </a:pPr>
          <a:r>
            <a:rPr lang="zh-TW" altLang="en-US" sz="3600" b="1" dirty="0" smtClean="0">
              <a:solidFill>
                <a:schemeClr val="tx1"/>
              </a:solidFill>
              <a:latin typeface="+mj-ea"/>
              <a:ea typeface="+mj-ea"/>
            </a:rPr>
            <a:t>就地</a:t>
          </a:r>
          <a:endParaRPr lang="en-US" altLang="zh-TW" sz="3600" b="1" dirty="0" smtClean="0">
            <a:solidFill>
              <a:schemeClr val="tx1"/>
            </a:solidFill>
            <a:latin typeface="+mj-ea"/>
            <a:ea typeface="+mj-ea"/>
          </a:endParaRPr>
        </a:p>
        <a:p>
          <a:pPr>
            <a:lnSpc>
              <a:spcPts val="3000"/>
            </a:lnSpc>
          </a:pPr>
          <a:r>
            <a:rPr lang="zh-TW" altLang="en-US" sz="3600" b="1" dirty="0" smtClean="0">
              <a:solidFill>
                <a:schemeClr val="tx1"/>
              </a:solidFill>
              <a:latin typeface="+mj-ea"/>
              <a:ea typeface="+mj-ea"/>
            </a:rPr>
            <a:t>查核</a:t>
          </a:r>
          <a:r>
            <a:rPr lang="zh-TW" altLang="en-US" sz="3600" b="1" dirty="0" smtClean="0">
              <a:solidFill>
                <a:srgbClr val="FF0000"/>
              </a:solidFill>
              <a:latin typeface="+mj-ea"/>
              <a:ea typeface="+mj-ea"/>
            </a:rPr>
            <a:t>時</a:t>
          </a:r>
          <a:endParaRPr lang="zh-TW" altLang="en-US" sz="3600" b="1" dirty="0">
            <a:solidFill>
              <a:srgbClr val="FF0000"/>
            </a:solidFill>
            <a:latin typeface="+mj-ea"/>
            <a:ea typeface="+mj-ea"/>
          </a:endParaRPr>
        </a:p>
      </dgm:t>
    </dgm:pt>
    <dgm:pt modelId="{222B3AAE-AD0F-499B-9AFD-07A4337C78D3}" type="parTrans" cxnId="{39DFC5F9-91DA-4472-A05D-0D348BEB015C}">
      <dgm:prSet/>
      <dgm:spPr/>
      <dgm:t>
        <a:bodyPr/>
        <a:lstStyle/>
        <a:p>
          <a:endParaRPr lang="zh-TW" altLang="en-US"/>
        </a:p>
      </dgm:t>
    </dgm:pt>
    <dgm:pt modelId="{161CE073-FC3F-497C-A2C2-C46B195A170E}" type="sibTrans" cxnId="{39DFC5F9-91DA-4472-A05D-0D348BEB015C}">
      <dgm:prSet/>
      <dgm:spPr/>
      <dgm:t>
        <a:bodyPr/>
        <a:lstStyle/>
        <a:p>
          <a:endParaRPr lang="zh-TW" altLang="en-US"/>
        </a:p>
      </dgm:t>
    </dgm:pt>
    <dgm:pt modelId="{66D77B28-CD08-4175-B755-F13C87B9E78E}">
      <dgm:prSet phldrT="[文字]" custT="1"/>
      <dgm:spPr/>
      <dgm:t>
        <a:bodyPr/>
        <a:lstStyle/>
        <a:p>
          <a:pPr marL="360000" indent="-360000" algn="just">
            <a:lnSpc>
              <a:spcPts val="2600"/>
            </a:lnSpc>
          </a:pPr>
          <a:r>
            <a:rPr lang="zh-TW" altLang="en-US" sz="2400" b="0" dirty="0" smtClean="0">
              <a:latin typeface="+mj-ea"/>
              <a:ea typeface="+mj-ea"/>
            </a:rPr>
            <a:t>本部</a:t>
          </a:r>
          <a:r>
            <a:rPr lang="zh-TW" altLang="zh-TW" sz="2400" b="0" dirty="0" smtClean="0">
              <a:latin typeface="+mj-ea"/>
              <a:ea typeface="+mj-ea"/>
            </a:rPr>
            <a:t>對</a:t>
          </a:r>
          <a:r>
            <a:rPr lang="zh-TW" altLang="zh-TW" sz="2400" b="0" dirty="0" smtClean="0">
              <a:solidFill>
                <a:srgbClr val="FF0000"/>
              </a:solidFill>
              <a:latin typeface="+mj-ea"/>
              <a:ea typeface="+mj-ea"/>
            </a:rPr>
            <a:t>已稽核之計畫進行複核</a:t>
          </a:r>
          <a:r>
            <a:rPr lang="zh-TW" altLang="zh-TW" sz="2400" b="0" dirty="0" smtClean="0">
              <a:latin typeface="+mj-ea"/>
              <a:ea typeface="+mj-ea"/>
            </a:rPr>
            <a:t>，並得另抽查其餘未稽核之計畫。</a:t>
          </a:r>
          <a:endParaRPr lang="zh-TW" altLang="en-US" sz="2400" b="0" dirty="0">
            <a:latin typeface="+mj-ea"/>
            <a:ea typeface="+mj-ea"/>
          </a:endParaRPr>
        </a:p>
      </dgm:t>
    </dgm:pt>
    <dgm:pt modelId="{46265340-4257-4D50-8A44-4B9EC3E2B4C3}" type="parTrans" cxnId="{2533A738-2456-47FE-9A6A-B66AC48B56B8}">
      <dgm:prSet/>
      <dgm:spPr/>
      <dgm:t>
        <a:bodyPr/>
        <a:lstStyle/>
        <a:p>
          <a:endParaRPr lang="zh-TW" altLang="en-US"/>
        </a:p>
      </dgm:t>
    </dgm:pt>
    <dgm:pt modelId="{A775C6C0-B5CC-435B-AE42-C0FBC08B8D45}" type="sibTrans" cxnId="{2533A738-2456-47FE-9A6A-B66AC48B56B8}">
      <dgm:prSet/>
      <dgm:spPr/>
      <dgm:t>
        <a:bodyPr/>
        <a:lstStyle/>
        <a:p>
          <a:endParaRPr lang="zh-TW" altLang="en-US"/>
        </a:p>
      </dgm:t>
    </dgm:pt>
    <dgm:pt modelId="{28D8D081-EF8D-414C-9CD9-608078B417BB}">
      <dgm:prSet phldrT="[文字]" custT="1"/>
      <dgm:spPr/>
      <dgm:t>
        <a:bodyPr/>
        <a:lstStyle/>
        <a:p>
          <a:pPr marL="360000" indent="-360000" algn="just">
            <a:lnSpc>
              <a:spcPts val="2600"/>
            </a:lnSpc>
          </a:pPr>
          <a:r>
            <a:rPr lang="zh-TW" altLang="en-US" sz="2400" b="0" dirty="0" smtClean="0">
              <a:solidFill>
                <a:srgbClr val="FF0000"/>
              </a:solidFill>
              <a:latin typeface="+mj-ea"/>
              <a:ea typeface="+mj-ea"/>
            </a:rPr>
            <a:t>學研機構先就稽核情形、稽核結果及追蹤改進情形進行簡報</a:t>
          </a:r>
          <a:r>
            <a:rPr lang="zh-TW" altLang="en-US" sz="2400" b="0" dirty="0" smtClean="0">
              <a:solidFill>
                <a:schemeClr val="tx1"/>
              </a:solidFill>
              <a:latin typeface="+mj-ea"/>
              <a:ea typeface="+mj-ea"/>
            </a:rPr>
            <a:t>，並</a:t>
          </a:r>
          <a:r>
            <a:rPr lang="zh-TW" altLang="en-US" sz="2400" b="0" dirty="0" smtClean="0">
              <a:solidFill>
                <a:srgbClr val="FF0000"/>
              </a:solidFill>
              <a:latin typeface="+mj-ea"/>
              <a:ea typeface="+mj-ea"/>
            </a:rPr>
            <a:t>備妥年度稽核計畫、稽核工作底稿及稽核報告等佐證資料</a:t>
          </a:r>
          <a:r>
            <a:rPr lang="zh-TW" altLang="en-US" sz="2400" b="0" dirty="0" smtClean="0">
              <a:solidFill>
                <a:schemeClr val="tx1"/>
              </a:solidFill>
              <a:latin typeface="+mj-ea"/>
              <a:ea typeface="+mj-ea"/>
            </a:rPr>
            <a:t>。</a:t>
          </a:r>
          <a:endParaRPr lang="zh-TW" altLang="en-US" sz="2400" b="0" dirty="0">
            <a:solidFill>
              <a:schemeClr val="tx1"/>
            </a:solidFill>
            <a:latin typeface="+mj-ea"/>
            <a:ea typeface="+mj-ea"/>
          </a:endParaRPr>
        </a:p>
      </dgm:t>
    </dgm:pt>
    <dgm:pt modelId="{8C5A8A23-3A9A-4980-AC81-C88648921886}" type="parTrans" cxnId="{6D59358D-582C-4E35-A076-A029EFD5EACF}">
      <dgm:prSet/>
      <dgm:spPr/>
      <dgm:t>
        <a:bodyPr/>
        <a:lstStyle/>
        <a:p>
          <a:endParaRPr lang="zh-TW" altLang="en-US"/>
        </a:p>
      </dgm:t>
    </dgm:pt>
    <dgm:pt modelId="{D8E994DD-B136-4A5F-A8B8-33A28E149F00}" type="sibTrans" cxnId="{6D59358D-582C-4E35-A076-A029EFD5EACF}">
      <dgm:prSet/>
      <dgm:spPr/>
      <dgm:t>
        <a:bodyPr/>
        <a:lstStyle/>
        <a:p>
          <a:endParaRPr lang="zh-TW" altLang="en-US"/>
        </a:p>
      </dgm:t>
    </dgm:pt>
    <dgm:pt modelId="{3257947B-C297-4685-91AD-D6E3A635AFFB}" type="pres">
      <dgm:prSet presAssocID="{EB669182-F6D2-4943-9BA0-66C6D5C9D40B}" presName="Name0" presStyleCnt="0">
        <dgm:presLayoutVars>
          <dgm:dir/>
          <dgm:animLvl val="lvl"/>
          <dgm:resizeHandles val="exact"/>
        </dgm:presLayoutVars>
      </dgm:prSet>
      <dgm:spPr/>
      <dgm:t>
        <a:bodyPr/>
        <a:lstStyle/>
        <a:p>
          <a:endParaRPr lang="zh-TW" altLang="en-US"/>
        </a:p>
      </dgm:t>
    </dgm:pt>
    <dgm:pt modelId="{B026F613-89DB-42C3-A6B8-B4505B2F2969}" type="pres">
      <dgm:prSet presAssocID="{1A19FDDA-378A-4768-925D-196100AC78E6}" presName="linNode" presStyleCnt="0"/>
      <dgm:spPr/>
    </dgm:pt>
    <dgm:pt modelId="{0F81C9B3-9744-4F32-8DB6-A44A5A69BA24}" type="pres">
      <dgm:prSet presAssocID="{1A19FDDA-378A-4768-925D-196100AC78E6}" presName="parentText" presStyleLbl="node1" presStyleIdx="0" presStyleCnt="2" custScaleX="108172" custScaleY="132882">
        <dgm:presLayoutVars>
          <dgm:chMax val="1"/>
          <dgm:bulletEnabled val="1"/>
        </dgm:presLayoutVars>
      </dgm:prSet>
      <dgm:spPr/>
      <dgm:t>
        <a:bodyPr/>
        <a:lstStyle/>
        <a:p>
          <a:endParaRPr lang="zh-TW" altLang="en-US"/>
        </a:p>
      </dgm:t>
    </dgm:pt>
    <dgm:pt modelId="{40751E46-9BD6-42AC-9E40-1EC876896485}" type="pres">
      <dgm:prSet presAssocID="{1A19FDDA-378A-4768-925D-196100AC78E6}" presName="descendantText" presStyleLbl="alignAccFollowNode1" presStyleIdx="0" presStyleCnt="2" custScaleX="177156" custScaleY="177156">
        <dgm:presLayoutVars>
          <dgm:bulletEnabled val="1"/>
        </dgm:presLayoutVars>
      </dgm:prSet>
      <dgm:spPr/>
      <dgm:t>
        <a:bodyPr/>
        <a:lstStyle/>
        <a:p>
          <a:endParaRPr lang="zh-TW" altLang="en-US"/>
        </a:p>
      </dgm:t>
    </dgm:pt>
    <dgm:pt modelId="{537877E4-62F7-4A43-866E-10ABF02CA7C5}" type="pres">
      <dgm:prSet presAssocID="{29939AAA-C21C-4544-8E1D-18D708B4B2E1}" presName="sp" presStyleCnt="0"/>
      <dgm:spPr/>
    </dgm:pt>
    <dgm:pt modelId="{F8545AA8-E475-49DB-8A6F-955026518991}" type="pres">
      <dgm:prSet presAssocID="{66A76D54-7DFD-4AF2-913D-5D559965AFC1}" presName="linNode" presStyleCnt="0"/>
      <dgm:spPr/>
    </dgm:pt>
    <dgm:pt modelId="{1DECBB39-E045-472B-953B-85196312040A}" type="pres">
      <dgm:prSet presAssocID="{66A76D54-7DFD-4AF2-913D-5D559965AFC1}" presName="parentText" presStyleLbl="node1" presStyleIdx="1" presStyleCnt="2" custScaleX="125234" custScaleY="141926">
        <dgm:presLayoutVars>
          <dgm:chMax val="1"/>
          <dgm:bulletEnabled val="1"/>
        </dgm:presLayoutVars>
      </dgm:prSet>
      <dgm:spPr/>
      <dgm:t>
        <a:bodyPr/>
        <a:lstStyle/>
        <a:p>
          <a:endParaRPr lang="zh-TW" altLang="en-US"/>
        </a:p>
      </dgm:t>
    </dgm:pt>
    <dgm:pt modelId="{0577E000-ED3A-4A49-A6C2-1E8D0FEA81C1}" type="pres">
      <dgm:prSet presAssocID="{66A76D54-7DFD-4AF2-913D-5D559965AFC1}" presName="descendantText" presStyleLbl="alignAccFollowNode1" presStyleIdx="1" presStyleCnt="2" custScaleX="205196" custScaleY="177156">
        <dgm:presLayoutVars>
          <dgm:bulletEnabled val="1"/>
        </dgm:presLayoutVars>
      </dgm:prSet>
      <dgm:spPr/>
      <dgm:t>
        <a:bodyPr/>
        <a:lstStyle/>
        <a:p>
          <a:endParaRPr lang="zh-TW" altLang="en-US"/>
        </a:p>
      </dgm:t>
    </dgm:pt>
  </dgm:ptLst>
  <dgm:cxnLst>
    <dgm:cxn modelId="{7F423EEB-1EA9-4E85-8B5B-40FCFEF82424}" srcId="{1A19FDDA-378A-4768-925D-196100AC78E6}" destId="{D580BF59-3745-4B4A-A962-64DB3FFFD96D}" srcOrd="0" destOrd="0" parTransId="{112EACF2-D520-480C-86BE-BA0C336FF0AE}" sibTransId="{2B9390C7-59A4-4686-B19C-479E2E17806A}"/>
    <dgm:cxn modelId="{9BE43307-7526-4464-BD2A-9959EDAE7A5B}" type="presOf" srcId="{28D8D081-EF8D-414C-9CD9-608078B417BB}" destId="{0577E000-ED3A-4A49-A6C2-1E8D0FEA81C1}" srcOrd="0" destOrd="0" presId="urn:microsoft.com/office/officeart/2005/8/layout/vList5"/>
    <dgm:cxn modelId="{468CF013-761C-4A19-91DF-AF7E784480E3}" type="presOf" srcId="{EB669182-F6D2-4943-9BA0-66C6D5C9D40B}" destId="{3257947B-C297-4685-91AD-D6E3A635AFFB}" srcOrd="0" destOrd="0" presId="urn:microsoft.com/office/officeart/2005/8/layout/vList5"/>
    <dgm:cxn modelId="{92EF39A9-862A-42E2-9069-9AFE8AD5128A}" type="presOf" srcId="{66D77B28-CD08-4175-B755-F13C87B9E78E}" destId="{0577E000-ED3A-4A49-A6C2-1E8D0FEA81C1}" srcOrd="0" destOrd="1" presId="urn:microsoft.com/office/officeart/2005/8/layout/vList5"/>
    <dgm:cxn modelId="{2533A738-2456-47FE-9A6A-B66AC48B56B8}" srcId="{66A76D54-7DFD-4AF2-913D-5D559965AFC1}" destId="{66D77B28-CD08-4175-B755-F13C87B9E78E}" srcOrd="1" destOrd="0" parTransId="{46265340-4257-4D50-8A44-4B9EC3E2B4C3}" sibTransId="{A775C6C0-B5CC-435B-AE42-C0FBC08B8D45}"/>
    <dgm:cxn modelId="{7B852272-85CB-420C-9726-A2DB2ECB4850}" srcId="{EB669182-F6D2-4943-9BA0-66C6D5C9D40B}" destId="{1A19FDDA-378A-4768-925D-196100AC78E6}" srcOrd="0" destOrd="0" parTransId="{E5B7BFAF-D11A-427B-A0C4-342BC377621F}" sibTransId="{29939AAA-C21C-4544-8E1D-18D708B4B2E1}"/>
    <dgm:cxn modelId="{CD58F5A8-624A-4D02-96AC-3AFCF13A1FC8}" type="presOf" srcId="{1A19FDDA-378A-4768-925D-196100AC78E6}" destId="{0F81C9B3-9744-4F32-8DB6-A44A5A69BA24}" srcOrd="0" destOrd="0" presId="urn:microsoft.com/office/officeart/2005/8/layout/vList5"/>
    <dgm:cxn modelId="{D13B4203-AE2B-44AC-B6BB-0ACE939B2262}" type="presOf" srcId="{D580BF59-3745-4B4A-A962-64DB3FFFD96D}" destId="{40751E46-9BD6-42AC-9E40-1EC876896485}" srcOrd="0" destOrd="0" presId="urn:microsoft.com/office/officeart/2005/8/layout/vList5"/>
    <dgm:cxn modelId="{39DFC5F9-91DA-4472-A05D-0D348BEB015C}" srcId="{EB669182-F6D2-4943-9BA0-66C6D5C9D40B}" destId="{66A76D54-7DFD-4AF2-913D-5D559965AFC1}" srcOrd="1" destOrd="0" parTransId="{222B3AAE-AD0F-499B-9AFD-07A4337C78D3}" sibTransId="{161CE073-FC3F-497C-A2C2-C46B195A170E}"/>
    <dgm:cxn modelId="{6D59358D-582C-4E35-A076-A029EFD5EACF}" srcId="{66A76D54-7DFD-4AF2-913D-5D559965AFC1}" destId="{28D8D081-EF8D-414C-9CD9-608078B417BB}" srcOrd="0" destOrd="0" parTransId="{8C5A8A23-3A9A-4980-AC81-C88648921886}" sibTransId="{D8E994DD-B136-4A5F-A8B8-33A28E149F00}"/>
    <dgm:cxn modelId="{0D3FA65A-8D46-414A-869F-673CCFCE8614}" type="presOf" srcId="{66A76D54-7DFD-4AF2-913D-5D559965AFC1}" destId="{1DECBB39-E045-472B-953B-85196312040A}" srcOrd="0" destOrd="0" presId="urn:microsoft.com/office/officeart/2005/8/layout/vList5"/>
    <dgm:cxn modelId="{8FF5962B-8F73-4028-A06E-A8A621276FBC}" type="presParOf" srcId="{3257947B-C297-4685-91AD-D6E3A635AFFB}" destId="{B026F613-89DB-42C3-A6B8-B4505B2F2969}" srcOrd="0" destOrd="0" presId="urn:microsoft.com/office/officeart/2005/8/layout/vList5"/>
    <dgm:cxn modelId="{2FE7D95A-3C1B-4DE5-B218-C9F75350F71F}" type="presParOf" srcId="{B026F613-89DB-42C3-A6B8-B4505B2F2969}" destId="{0F81C9B3-9744-4F32-8DB6-A44A5A69BA24}" srcOrd="0" destOrd="0" presId="urn:microsoft.com/office/officeart/2005/8/layout/vList5"/>
    <dgm:cxn modelId="{BF2943DB-BE1E-4CCA-A249-84FB16EA94B1}" type="presParOf" srcId="{B026F613-89DB-42C3-A6B8-B4505B2F2969}" destId="{40751E46-9BD6-42AC-9E40-1EC876896485}" srcOrd="1" destOrd="0" presId="urn:microsoft.com/office/officeart/2005/8/layout/vList5"/>
    <dgm:cxn modelId="{587A2CF5-CE55-4061-8DCB-851E0141FB4C}" type="presParOf" srcId="{3257947B-C297-4685-91AD-D6E3A635AFFB}" destId="{537877E4-62F7-4A43-866E-10ABF02CA7C5}" srcOrd="1" destOrd="0" presId="urn:microsoft.com/office/officeart/2005/8/layout/vList5"/>
    <dgm:cxn modelId="{C328C58F-24E6-4622-82C0-554F4E6BED48}" type="presParOf" srcId="{3257947B-C297-4685-91AD-D6E3A635AFFB}" destId="{F8545AA8-E475-49DB-8A6F-955026518991}" srcOrd="2" destOrd="0" presId="urn:microsoft.com/office/officeart/2005/8/layout/vList5"/>
    <dgm:cxn modelId="{97719993-4362-47F7-BFE5-B1A98F4DA6D7}" type="presParOf" srcId="{F8545AA8-E475-49DB-8A6F-955026518991}" destId="{1DECBB39-E045-472B-953B-85196312040A}" srcOrd="0" destOrd="0" presId="urn:microsoft.com/office/officeart/2005/8/layout/vList5"/>
    <dgm:cxn modelId="{CD2CF35F-AD4E-4F9F-9929-795C2E60B640}" type="presParOf" srcId="{F8545AA8-E475-49DB-8A6F-955026518991}" destId="{0577E000-ED3A-4A49-A6C2-1E8D0FEA81C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C17E2-9153-4A76-A9EB-35B40191339C}">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C895B-235D-4455-A57F-0B91EC163328}">
      <dsp:nvSpPr>
        <dsp:cNvPr id="0" name=""/>
        <dsp:cNvSpPr/>
      </dsp:nvSpPr>
      <dsp:spPr>
        <a:xfrm>
          <a:off x="384538" y="253918"/>
          <a:ext cx="6294978" cy="50816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solidFill>
                <a:schemeClr val="tx1"/>
              </a:solidFill>
              <a:latin typeface="+mj-ea"/>
              <a:ea typeface="+mj-ea"/>
            </a:rPr>
            <a:t>壹、前言</a:t>
          </a:r>
          <a:endParaRPr lang="zh-TW" altLang="en-US" sz="2800" b="1" kern="1200" dirty="0">
            <a:solidFill>
              <a:schemeClr val="tx1"/>
            </a:solidFill>
            <a:latin typeface="+mj-ea"/>
            <a:ea typeface="+mj-ea"/>
          </a:endParaRPr>
        </a:p>
      </dsp:txBody>
      <dsp:txXfrm>
        <a:off x="384538" y="253918"/>
        <a:ext cx="6294978" cy="508162"/>
      </dsp:txXfrm>
    </dsp:sp>
    <dsp:sp modelId="{63C8CA91-7A5C-429B-9AC9-8FC12CA2C956}">
      <dsp:nvSpPr>
        <dsp:cNvPr id="0" name=""/>
        <dsp:cNvSpPr/>
      </dsp:nvSpPr>
      <dsp:spPr>
        <a:xfrm>
          <a:off x="66936" y="190398"/>
          <a:ext cx="635203" cy="635203"/>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A9A9-9264-4C30-A546-B093F0FF97AC}">
      <dsp:nvSpPr>
        <dsp:cNvPr id="0" name=""/>
        <dsp:cNvSpPr/>
      </dsp:nvSpPr>
      <dsp:spPr>
        <a:xfrm>
          <a:off x="748672" y="1015918"/>
          <a:ext cx="5930843" cy="5081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solidFill>
                <a:schemeClr val="tx1"/>
              </a:solidFill>
              <a:latin typeface="+mj-ea"/>
              <a:ea typeface="+mj-ea"/>
              <a:cs typeface="Meiryo UI" panose="020B0604030504040204" pitchFamily="34" charset="-128"/>
            </a:rPr>
            <a:t>貳、結報經費常見缺失與作業說明</a:t>
          </a:r>
          <a:endParaRPr lang="zh-TW" altLang="en-US" sz="2800" b="1" kern="1200" dirty="0">
            <a:solidFill>
              <a:schemeClr val="tx1"/>
            </a:solidFill>
          </a:endParaRPr>
        </a:p>
      </dsp:txBody>
      <dsp:txXfrm>
        <a:off x="748672" y="1015918"/>
        <a:ext cx="5930843" cy="508162"/>
      </dsp:txXfrm>
    </dsp:sp>
    <dsp:sp modelId="{ADC66C71-8ED7-4751-9E1E-62B5FF726E7D}">
      <dsp:nvSpPr>
        <dsp:cNvPr id="0" name=""/>
        <dsp:cNvSpPr/>
      </dsp:nvSpPr>
      <dsp:spPr>
        <a:xfrm>
          <a:off x="493571" y="1021781"/>
          <a:ext cx="510201" cy="496436"/>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E1DA8-CD65-4940-8DBC-584C6180CA75}">
      <dsp:nvSpPr>
        <dsp:cNvPr id="0" name=""/>
        <dsp:cNvSpPr/>
      </dsp:nvSpPr>
      <dsp:spPr>
        <a:xfrm>
          <a:off x="860432" y="1777918"/>
          <a:ext cx="5819083" cy="50816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solidFill>
                <a:schemeClr val="tx1"/>
              </a:solidFill>
              <a:latin typeface="+mj-ea"/>
              <a:ea typeface="+mj-ea"/>
              <a:cs typeface="Meiryo UI" panose="020B0604030504040204" pitchFamily="34" charset="-128"/>
            </a:rPr>
            <a:t>叁、結報經費疑問及宣導</a:t>
          </a:r>
          <a:endParaRPr lang="zh-TW" altLang="en-US" sz="2800" b="1" kern="1200" dirty="0">
            <a:solidFill>
              <a:schemeClr val="tx1"/>
            </a:solidFill>
            <a:latin typeface="+mj-ea"/>
            <a:ea typeface="+mj-ea"/>
            <a:cs typeface="Meiryo UI" panose="020B0604030504040204" pitchFamily="34" charset="-128"/>
          </a:endParaRPr>
        </a:p>
      </dsp:txBody>
      <dsp:txXfrm>
        <a:off x="860432" y="1777918"/>
        <a:ext cx="5819083" cy="508162"/>
      </dsp:txXfrm>
    </dsp:sp>
    <dsp:sp modelId="{3C703E33-7A2B-4CCC-8395-BC3718527DAC}">
      <dsp:nvSpPr>
        <dsp:cNvPr id="0" name=""/>
        <dsp:cNvSpPr/>
      </dsp:nvSpPr>
      <dsp:spPr>
        <a:xfrm>
          <a:off x="542831" y="1714398"/>
          <a:ext cx="635203" cy="635203"/>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0DE1A-A770-4EE0-A1D7-B9B75E5F2B80}">
      <dsp:nvSpPr>
        <dsp:cNvPr id="0" name=""/>
        <dsp:cNvSpPr/>
      </dsp:nvSpPr>
      <dsp:spPr>
        <a:xfrm>
          <a:off x="748672" y="2539918"/>
          <a:ext cx="5930843" cy="50816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solidFill>
                <a:schemeClr val="tx1"/>
              </a:solidFill>
              <a:latin typeface="+mj-ea"/>
              <a:ea typeface="+mj-ea"/>
            </a:rPr>
            <a:t>肆、發揮內部稽核應有職能</a:t>
          </a:r>
          <a:endParaRPr lang="zh-TW" altLang="en-US" sz="2800" b="1" kern="1200" dirty="0">
            <a:solidFill>
              <a:schemeClr val="tx1"/>
            </a:solidFill>
            <a:latin typeface="+mj-ea"/>
            <a:ea typeface="+mj-ea"/>
          </a:endParaRPr>
        </a:p>
      </dsp:txBody>
      <dsp:txXfrm>
        <a:off x="748672" y="2539918"/>
        <a:ext cx="5930843" cy="508162"/>
      </dsp:txXfrm>
    </dsp:sp>
    <dsp:sp modelId="{38B771E3-5901-4FBA-8001-65879A956222}">
      <dsp:nvSpPr>
        <dsp:cNvPr id="0" name=""/>
        <dsp:cNvSpPr/>
      </dsp:nvSpPr>
      <dsp:spPr>
        <a:xfrm>
          <a:off x="431071" y="2476398"/>
          <a:ext cx="635203" cy="635203"/>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655D9-5091-4FC5-89EF-CB3204A0F1EA}">
      <dsp:nvSpPr>
        <dsp:cNvPr id="0" name=""/>
        <dsp:cNvSpPr/>
      </dsp:nvSpPr>
      <dsp:spPr>
        <a:xfrm>
          <a:off x="384538" y="3301918"/>
          <a:ext cx="6294978" cy="50816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solidFill>
                <a:schemeClr val="tx1"/>
              </a:solidFill>
              <a:latin typeface="+mj-ea"/>
              <a:ea typeface="+mj-ea"/>
            </a:rPr>
            <a:t>伍、結語</a:t>
          </a:r>
          <a:endParaRPr lang="zh-TW" altLang="en-US" sz="2800" b="1" kern="1200" dirty="0">
            <a:solidFill>
              <a:schemeClr val="tx1"/>
            </a:solidFill>
            <a:latin typeface="+mj-ea"/>
            <a:ea typeface="+mj-ea"/>
          </a:endParaRPr>
        </a:p>
      </dsp:txBody>
      <dsp:txXfrm>
        <a:off x="384538" y="3301918"/>
        <a:ext cx="6294978" cy="508162"/>
      </dsp:txXfrm>
    </dsp:sp>
    <dsp:sp modelId="{1B4F5B33-498F-41DF-920B-839B7D2AFD31}">
      <dsp:nvSpPr>
        <dsp:cNvPr id="0" name=""/>
        <dsp:cNvSpPr/>
      </dsp:nvSpPr>
      <dsp:spPr>
        <a:xfrm>
          <a:off x="66936" y="3238398"/>
          <a:ext cx="635203" cy="635203"/>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BEE0F-085E-4E6D-9E3D-46A85E5F5B5E}">
      <dsp:nvSpPr>
        <dsp:cNvPr id="0" name=""/>
        <dsp:cNvSpPr/>
      </dsp:nvSpPr>
      <dsp:spPr>
        <a:xfrm>
          <a:off x="367196" y="166649"/>
          <a:ext cx="1453673" cy="1270693"/>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標楷體" panose="03000509000000000000" pitchFamily="65" charset="-120"/>
              <a:ea typeface="標楷體" panose="03000509000000000000" pitchFamily="65" charset="-120"/>
            </a:rPr>
            <a:t>檢查內部控制建議書</a:t>
          </a:r>
          <a:endParaRPr lang="zh-TW" altLang="en-US" sz="1200" kern="1200" dirty="0">
            <a:latin typeface="標楷體" panose="03000509000000000000" pitchFamily="65" charset="-120"/>
            <a:ea typeface="標楷體" panose="03000509000000000000" pitchFamily="65" charset="-120"/>
          </a:endParaRPr>
        </a:p>
      </dsp:txBody>
      <dsp:txXfrm>
        <a:off x="730614" y="357253"/>
        <a:ext cx="708666" cy="889485"/>
      </dsp:txXfrm>
    </dsp:sp>
    <dsp:sp modelId="{E5CB0204-CEDE-40AF-B557-B79F52F5FBAA}">
      <dsp:nvSpPr>
        <dsp:cNvPr id="0" name=""/>
        <dsp:cNvSpPr/>
      </dsp:nvSpPr>
      <dsp:spPr>
        <a:xfrm>
          <a:off x="3777" y="438578"/>
          <a:ext cx="726836" cy="726836"/>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標楷體" panose="03000509000000000000" pitchFamily="65" charset="-120"/>
              <a:ea typeface="標楷體" panose="03000509000000000000" pitchFamily="65" charset="-120"/>
            </a:rPr>
            <a:t>受查單位</a:t>
          </a:r>
          <a:endParaRPr lang="zh-TW" altLang="en-US" sz="1600" b="1" kern="1200" dirty="0">
            <a:latin typeface="標楷體" panose="03000509000000000000" pitchFamily="65" charset="-120"/>
            <a:ea typeface="標楷體" panose="03000509000000000000" pitchFamily="65" charset="-120"/>
          </a:endParaRPr>
        </a:p>
      </dsp:txBody>
      <dsp:txXfrm>
        <a:off x="110220" y="545021"/>
        <a:ext cx="513950" cy="513950"/>
      </dsp:txXfrm>
    </dsp:sp>
    <dsp:sp modelId="{96AFE396-4E2F-44A8-994A-F2C52DB905B7}">
      <dsp:nvSpPr>
        <dsp:cNvPr id="0" name=""/>
        <dsp:cNvSpPr/>
      </dsp:nvSpPr>
      <dsp:spPr>
        <a:xfrm>
          <a:off x="2253410" y="122162"/>
          <a:ext cx="1453673" cy="1270693"/>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標楷體" panose="03000509000000000000" pitchFamily="65" charset="-120"/>
              <a:ea typeface="標楷體" panose="03000509000000000000" pitchFamily="65" charset="-120"/>
            </a:rPr>
            <a:t>繕寫稽核報告</a:t>
          </a:r>
          <a:endParaRPr lang="zh-TW" altLang="en-US" sz="1200" kern="1200" dirty="0">
            <a:latin typeface="標楷體" panose="03000509000000000000" pitchFamily="65" charset="-120"/>
            <a:ea typeface="標楷體" panose="03000509000000000000" pitchFamily="65" charset="-120"/>
          </a:endParaRPr>
        </a:p>
      </dsp:txBody>
      <dsp:txXfrm>
        <a:off x="2616828" y="312766"/>
        <a:ext cx="708666" cy="889485"/>
      </dsp:txXfrm>
    </dsp:sp>
    <dsp:sp modelId="{91E7E1D1-039F-4C11-91F9-036947716642}">
      <dsp:nvSpPr>
        <dsp:cNvPr id="0" name=""/>
        <dsp:cNvSpPr/>
      </dsp:nvSpPr>
      <dsp:spPr>
        <a:xfrm>
          <a:off x="1911724" y="438578"/>
          <a:ext cx="726836" cy="726836"/>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標楷體" panose="03000509000000000000" pitchFamily="65" charset="-120"/>
              <a:ea typeface="標楷體" panose="03000509000000000000" pitchFamily="65" charset="-120"/>
            </a:rPr>
            <a:t>稽核單位</a:t>
          </a:r>
          <a:endParaRPr lang="zh-TW" altLang="en-US" sz="1600" b="1" kern="1200" dirty="0">
            <a:latin typeface="標楷體" panose="03000509000000000000" pitchFamily="65" charset="-120"/>
            <a:ea typeface="標楷體" panose="03000509000000000000" pitchFamily="65" charset="-120"/>
          </a:endParaRPr>
        </a:p>
      </dsp:txBody>
      <dsp:txXfrm>
        <a:off x="2018167" y="545021"/>
        <a:ext cx="513950" cy="513950"/>
      </dsp:txXfrm>
    </dsp:sp>
    <dsp:sp modelId="{DCED5190-8805-4845-8FBA-87DA4E2A0EDB}">
      <dsp:nvSpPr>
        <dsp:cNvPr id="0" name=""/>
        <dsp:cNvSpPr/>
      </dsp:nvSpPr>
      <dsp:spPr>
        <a:xfrm>
          <a:off x="4183089" y="166649"/>
          <a:ext cx="1453673" cy="1270693"/>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標楷體" panose="03000509000000000000" pitchFamily="65" charset="-120"/>
              <a:ea typeface="標楷體" panose="03000509000000000000" pitchFamily="65" charset="-120"/>
            </a:rPr>
            <a:t>核示稽核報告</a:t>
          </a:r>
          <a:endParaRPr lang="zh-TW" altLang="en-US" sz="1200" kern="1200" dirty="0">
            <a:latin typeface="標楷體" panose="03000509000000000000" pitchFamily="65" charset="-120"/>
            <a:ea typeface="標楷體" panose="03000509000000000000" pitchFamily="65" charset="-120"/>
          </a:endParaRPr>
        </a:p>
      </dsp:txBody>
      <dsp:txXfrm>
        <a:off x="4546507" y="357253"/>
        <a:ext cx="708666" cy="889485"/>
      </dsp:txXfrm>
    </dsp:sp>
    <dsp:sp modelId="{73E9E0C9-CA88-4861-8978-0A75AD457144}">
      <dsp:nvSpPr>
        <dsp:cNvPr id="0" name=""/>
        <dsp:cNvSpPr/>
      </dsp:nvSpPr>
      <dsp:spPr>
        <a:xfrm>
          <a:off x="3819670" y="438578"/>
          <a:ext cx="726836" cy="726836"/>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標楷體" panose="03000509000000000000" pitchFamily="65" charset="-120"/>
              <a:ea typeface="標楷體" panose="03000509000000000000" pitchFamily="65" charset="-120"/>
            </a:rPr>
            <a:t>機關首長</a:t>
          </a:r>
          <a:endParaRPr lang="zh-TW" altLang="en-US" sz="1600" b="1" kern="1200" dirty="0">
            <a:latin typeface="標楷體" panose="03000509000000000000" pitchFamily="65" charset="-120"/>
            <a:ea typeface="標楷體" panose="03000509000000000000" pitchFamily="65" charset="-120"/>
          </a:endParaRPr>
        </a:p>
      </dsp:txBody>
      <dsp:txXfrm>
        <a:off x="3926113" y="545021"/>
        <a:ext cx="513950" cy="513950"/>
      </dsp:txXfrm>
    </dsp:sp>
    <dsp:sp modelId="{32A8E78D-6924-45C0-84FB-73DFDC4FE45B}">
      <dsp:nvSpPr>
        <dsp:cNvPr id="0" name=""/>
        <dsp:cNvSpPr/>
      </dsp:nvSpPr>
      <dsp:spPr>
        <a:xfrm>
          <a:off x="6091035" y="103064"/>
          <a:ext cx="1453673" cy="1397864"/>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74625" lvl="1" indent="-174625" algn="l" defTabSz="533400">
            <a:lnSpc>
              <a:spcPct val="90000"/>
            </a:lnSpc>
            <a:spcBef>
              <a:spcPct val="0"/>
            </a:spcBef>
            <a:spcAft>
              <a:spcPct val="15000"/>
            </a:spcAft>
            <a:buChar char="••"/>
          </a:pPr>
          <a:r>
            <a:rPr lang="zh-TW" altLang="en-US" sz="1200" b="0" kern="1200" dirty="0" smtClean="0">
              <a:latin typeface="標楷體" panose="03000509000000000000" pitchFamily="65" charset="-120"/>
              <a:ea typeface="標楷體" panose="03000509000000000000" pitchFamily="65" charset="-120"/>
            </a:rPr>
            <a:t>結案</a:t>
          </a:r>
          <a:endParaRPr lang="zh-TW" altLang="en-US" sz="1200" b="0" kern="1200" dirty="0">
            <a:latin typeface="標楷體" panose="03000509000000000000" pitchFamily="65" charset="-120"/>
            <a:ea typeface="標楷體" panose="03000509000000000000" pitchFamily="65" charset="-120"/>
          </a:endParaRPr>
        </a:p>
        <a:p>
          <a:pPr marL="174625" lvl="1" indent="-174625" algn="l" defTabSz="533400">
            <a:lnSpc>
              <a:spcPct val="90000"/>
            </a:lnSpc>
            <a:spcBef>
              <a:spcPct val="0"/>
            </a:spcBef>
            <a:spcAft>
              <a:spcPct val="15000"/>
            </a:spcAft>
            <a:buChar char="••"/>
          </a:pPr>
          <a:r>
            <a:rPr lang="zh-TW" altLang="en-US" sz="1200" b="0" kern="1200" dirty="0" smtClean="0">
              <a:latin typeface="標楷體" panose="03000509000000000000" pitchFamily="65" charset="-120"/>
              <a:ea typeface="標楷體" panose="03000509000000000000" pitchFamily="65" charset="-120"/>
            </a:rPr>
            <a:t>追蹤未改善事項</a:t>
          </a:r>
          <a:endParaRPr lang="zh-TW" altLang="en-US" sz="1200" b="0" kern="1200" dirty="0">
            <a:latin typeface="標楷體" panose="03000509000000000000" pitchFamily="65" charset="-120"/>
            <a:ea typeface="標楷體" panose="03000509000000000000" pitchFamily="65" charset="-120"/>
          </a:endParaRPr>
        </a:p>
      </dsp:txBody>
      <dsp:txXfrm>
        <a:off x="6454453" y="312744"/>
        <a:ext cx="708666" cy="978504"/>
      </dsp:txXfrm>
    </dsp:sp>
    <dsp:sp modelId="{013C0AFE-2FF5-4E52-8C71-06FD41E14910}">
      <dsp:nvSpPr>
        <dsp:cNvPr id="0" name=""/>
        <dsp:cNvSpPr/>
      </dsp:nvSpPr>
      <dsp:spPr>
        <a:xfrm>
          <a:off x="5727617" y="438578"/>
          <a:ext cx="726836" cy="726836"/>
        </a:xfrm>
        <a:prstGeom prst="ellipse">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標楷體" panose="03000509000000000000" pitchFamily="65" charset="-120"/>
              <a:ea typeface="標楷體" panose="03000509000000000000" pitchFamily="65" charset="-120"/>
            </a:rPr>
            <a:t>稽核單位</a:t>
          </a:r>
          <a:endParaRPr lang="zh-TW" altLang="en-US" sz="1600" b="1" kern="1200" dirty="0">
            <a:latin typeface="標楷體" panose="03000509000000000000" pitchFamily="65" charset="-120"/>
            <a:ea typeface="標楷體" panose="03000509000000000000" pitchFamily="65" charset="-120"/>
          </a:endParaRPr>
        </a:p>
      </dsp:txBody>
      <dsp:txXfrm>
        <a:off x="5834060" y="545021"/>
        <a:ext cx="513950" cy="513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77AAE-54C3-498E-9D5B-99FF79142738}">
      <dsp:nvSpPr>
        <dsp:cNvPr id="0" name=""/>
        <dsp:cNvSpPr/>
      </dsp:nvSpPr>
      <dsp:spPr>
        <a:xfrm>
          <a:off x="9623" y="0"/>
          <a:ext cx="1848489" cy="850068"/>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zh-TW" altLang="en-US" sz="2600" b="1" kern="1200" dirty="0" smtClean="0">
              <a:latin typeface="+mj-ea"/>
              <a:ea typeface="+mj-ea"/>
            </a:rPr>
            <a:t>進行</a:t>
          </a:r>
          <a:endParaRPr lang="en-US" altLang="zh-TW" sz="2600" b="1" kern="1200" dirty="0" smtClean="0">
            <a:latin typeface="+mj-ea"/>
            <a:ea typeface="+mj-ea"/>
          </a:endParaRPr>
        </a:p>
        <a:p>
          <a:pPr lvl="0" algn="ctr" defTabSz="1155700">
            <a:lnSpc>
              <a:spcPct val="90000"/>
            </a:lnSpc>
            <a:spcBef>
              <a:spcPct val="0"/>
            </a:spcBef>
            <a:spcAft>
              <a:spcPts val="0"/>
            </a:spcAft>
          </a:pPr>
          <a:r>
            <a:rPr lang="zh-TW" altLang="en-US" sz="2600" b="1" kern="1200" dirty="0" smtClean="0">
              <a:latin typeface="+mj-ea"/>
              <a:ea typeface="+mj-ea"/>
            </a:rPr>
            <a:t>稽核工作</a:t>
          </a:r>
          <a:endParaRPr lang="zh-TW" altLang="en-US" sz="2600" b="1" kern="1200" dirty="0">
            <a:latin typeface="+mj-ea"/>
            <a:ea typeface="+mj-ea"/>
          </a:endParaRPr>
        </a:p>
      </dsp:txBody>
      <dsp:txXfrm>
        <a:off x="34521" y="24898"/>
        <a:ext cx="1798693" cy="800272"/>
      </dsp:txXfrm>
    </dsp:sp>
    <dsp:sp modelId="{FB14C4F6-993E-40B0-AEC4-AE3C4AB76AC6}">
      <dsp:nvSpPr>
        <dsp:cNvPr id="0" name=""/>
        <dsp:cNvSpPr/>
      </dsp:nvSpPr>
      <dsp:spPr>
        <a:xfrm>
          <a:off x="2042962" y="195821"/>
          <a:ext cx="391879" cy="458425"/>
        </a:xfrm>
        <a:prstGeom prst="rightArrow">
          <a:avLst>
            <a:gd name="adj1" fmla="val 60000"/>
            <a:gd name="adj2" fmla="val 50000"/>
          </a:avLst>
        </a:prstGeom>
        <a:solidFill>
          <a:schemeClr val="accent4">
            <a:hueOff val="0"/>
            <a:satOff val="0"/>
            <a:lumOff val="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2042962" y="287506"/>
        <a:ext cx="274315" cy="275055"/>
      </dsp:txXfrm>
    </dsp:sp>
    <dsp:sp modelId="{B03282BD-D2AD-4D52-B698-64A0BF4CA617}">
      <dsp:nvSpPr>
        <dsp:cNvPr id="0" name=""/>
        <dsp:cNvSpPr/>
      </dsp:nvSpPr>
      <dsp:spPr>
        <a:xfrm>
          <a:off x="2597509" y="0"/>
          <a:ext cx="1848489" cy="850068"/>
        </a:xfrm>
        <a:prstGeom prst="roundRect">
          <a:avLst>
            <a:gd name="adj" fmla="val 10000"/>
          </a:avLst>
        </a:prstGeom>
        <a:gradFill rotWithShape="0">
          <a:gsLst>
            <a:gs pos="0">
              <a:schemeClr val="accent4">
                <a:hueOff val="-887145"/>
                <a:satOff val="-29867"/>
                <a:lumOff val="-7255"/>
                <a:alphaOff val="0"/>
                <a:shade val="63000"/>
              </a:schemeClr>
            </a:gs>
            <a:gs pos="30000">
              <a:schemeClr val="accent4">
                <a:hueOff val="-887145"/>
                <a:satOff val="-29867"/>
                <a:lumOff val="-7255"/>
                <a:alphaOff val="0"/>
                <a:shade val="90000"/>
                <a:satMod val="110000"/>
              </a:schemeClr>
            </a:gs>
            <a:gs pos="45000">
              <a:schemeClr val="accent4">
                <a:hueOff val="-887145"/>
                <a:satOff val="-29867"/>
                <a:lumOff val="-7255"/>
                <a:alphaOff val="0"/>
                <a:shade val="100000"/>
                <a:satMod val="118000"/>
              </a:schemeClr>
            </a:gs>
            <a:gs pos="55000">
              <a:schemeClr val="accent4">
                <a:hueOff val="-887145"/>
                <a:satOff val="-29867"/>
                <a:lumOff val="-7255"/>
                <a:alphaOff val="0"/>
                <a:shade val="100000"/>
                <a:satMod val="118000"/>
              </a:schemeClr>
            </a:gs>
            <a:gs pos="73000">
              <a:schemeClr val="accent4">
                <a:hueOff val="-887145"/>
                <a:satOff val="-29867"/>
                <a:lumOff val="-7255"/>
                <a:alphaOff val="0"/>
                <a:shade val="90000"/>
                <a:satMod val="110000"/>
              </a:schemeClr>
            </a:gs>
            <a:gs pos="100000">
              <a:schemeClr val="accent4">
                <a:hueOff val="-887145"/>
                <a:satOff val="-29867"/>
                <a:lumOff val="-7255"/>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zh-TW" altLang="en-US" sz="2600" b="1" kern="1200" smtClean="0">
              <a:latin typeface="+mj-ea"/>
              <a:ea typeface="+mj-ea"/>
            </a:rPr>
            <a:t>撰寫</a:t>
          </a:r>
          <a:endParaRPr lang="en-US" altLang="zh-TW" sz="2600" b="1" kern="1200" smtClean="0">
            <a:latin typeface="+mj-ea"/>
            <a:ea typeface="+mj-ea"/>
          </a:endParaRPr>
        </a:p>
        <a:p>
          <a:pPr lvl="0" algn="ctr" defTabSz="1155700">
            <a:lnSpc>
              <a:spcPct val="90000"/>
            </a:lnSpc>
            <a:spcBef>
              <a:spcPct val="0"/>
            </a:spcBef>
            <a:spcAft>
              <a:spcPts val="0"/>
            </a:spcAft>
          </a:pPr>
          <a:r>
            <a:rPr lang="zh-TW" altLang="en-US" sz="2600" b="1" kern="1200" smtClean="0">
              <a:latin typeface="+mj-ea"/>
              <a:ea typeface="+mj-ea"/>
            </a:rPr>
            <a:t>工作底稿</a:t>
          </a:r>
          <a:endParaRPr lang="zh-TW" altLang="en-US" sz="2600" b="1" kern="1200" dirty="0">
            <a:latin typeface="+mj-ea"/>
            <a:ea typeface="+mj-ea"/>
          </a:endParaRPr>
        </a:p>
      </dsp:txBody>
      <dsp:txXfrm>
        <a:off x="2622407" y="24898"/>
        <a:ext cx="1798693" cy="800272"/>
      </dsp:txXfrm>
    </dsp:sp>
    <dsp:sp modelId="{05296F47-C646-4ADF-8DDD-1BA55775C5AC}">
      <dsp:nvSpPr>
        <dsp:cNvPr id="0" name=""/>
        <dsp:cNvSpPr/>
      </dsp:nvSpPr>
      <dsp:spPr>
        <a:xfrm>
          <a:off x="4629832" y="195821"/>
          <a:ext cx="389728" cy="458425"/>
        </a:xfrm>
        <a:prstGeom prst="rightArrow">
          <a:avLst>
            <a:gd name="adj1" fmla="val 60000"/>
            <a:gd name="adj2" fmla="val 50000"/>
          </a:avLst>
        </a:prstGeom>
        <a:solidFill>
          <a:schemeClr val="accent4">
            <a:hueOff val="-1774290"/>
            <a:satOff val="-59734"/>
            <a:lumOff val="-14510"/>
            <a:alphaOff val="0"/>
          </a:schemeClr>
        </a:solidFill>
        <a:ln>
          <a:noFill/>
        </a:ln>
        <a:effectLst>
          <a:outerShdw blurRad="50800" dist="430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629832" y="287506"/>
        <a:ext cx="272810" cy="275055"/>
      </dsp:txXfrm>
    </dsp:sp>
    <dsp:sp modelId="{AB539EC1-C1F0-4301-919D-07438850F4F1}">
      <dsp:nvSpPr>
        <dsp:cNvPr id="0" name=""/>
        <dsp:cNvSpPr/>
      </dsp:nvSpPr>
      <dsp:spPr>
        <a:xfrm>
          <a:off x="5181335" y="0"/>
          <a:ext cx="1848489" cy="850068"/>
        </a:xfrm>
        <a:prstGeom prst="roundRect">
          <a:avLst>
            <a:gd name="adj" fmla="val 10000"/>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zh-TW" altLang="en-US" sz="2600" b="1" kern="1200" smtClean="0">
              <a:latin typeface="+mj-ea"/>
              <a:ea typeface="+mj-ea"/>
            </a:rPr>
            <a:t>研擬</a:t>
          </a:r>
          <a:endParaRPr lang="en-US" altLang="zh-TW" sz="2600" b="1" kern="1200" smtClean="0">
            <a:latin typeface="+mj-ea"/>
            <a:ea typeface="+mj-ea"/>
          </a:endParaRPr>
        </a:p>
        <a:p>
          <a:pPr lvl="0" algn="ctr" defTabSz="1155700">
            <a:lnSpc>
              <a:spcPct val="90000"/>
            </a:lnSpc>
            <a:spcBef>
              <a:spcPct val="0"/>
            </a:spcBef>
            <a:spcAft>
              <a:spcPts val="0"/>
            </a:spcAft>
          </a:pPr>
          <a:r>
            <a:rPr lang="zh-TW" altLang="en-US" sz="2600" b="1" kern="1200" smtClean="0">
              <a:latin typeface="+mj-ea"/>
              <a:ea typeface="+mj-ea"/>
            </a:rPr>
            <a:t>稽核意見</a:t>
          </a:r>
          <a:endParaRPr lang="zh-TW" altLang="en-US" sz="2600" b="1" kern="1200" dirty="0">
            <a:latin typeface="+mj-ea"/>
            <a:ea typeface="+mj-ea"/>
          </a:endParaRPr>
        </a:p>
      </dsp:txBody>
      <dsp:txXfrm>
        <a:off x="5206233" y="24898"/>
        <a:ext cx="1798693" cy="800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1E46-9BD6-42AC-9E40-1EC876896485}">
      <dsp:nvSpPr>
        <dsp:cNvPr id="0" name=""/>
        <dsp:cNvSpPr/>
      </dsp:nvSpPr>
      <dsp:spPr>
        <a:xfrm rot="5400000">
          <a:off x="3642807" y="-1735733"/>
          <a:ext cx="2069375" cy="554386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58775" lvl="1" indent="-358775" algn="just" defTabSz="1066800">
            <a:lnSpc>
              <a:spcPts val="2600"/>
            </a:lnSpc>
            <a:spcBef>
              <a:spcPct val="0"/>
            </a:spcBef>
            <a:spcAft>
              <a:spcPct val="15000"/>
            </a:spcAft>
            <a:buChar char="••"/>
          </a:pPr>
          <a:r>
            <a:rPr lang="zh-TW" altLang="en-US" sz="2400" b="0" kern="1200" dirty="0" smtClean="0">
              <a:solidFill>
                <a:schemeClr val="tx1"/>
              </a:solidFill>
              <a:latin typeface="+mj-ea"/>
              <a:ea typeface="+mj-ea"/>
            </a:rPr>
            <a:t>學研機構應配合年度稽核計畫或專案稽核計畫，</a:t>
          </a:r>
          <a:r>
            <a:rPr lang="zh-TW" altLang="en-US" sz="2400" b="0" kern="1200" dirty="0" smtClean="0">
              <a:solidFill>
                <a:srgbClr val="FF0000"/>
              </a:solidFill>
              <a:latin typeface="+mj-ea"/>
              <a:ea typeface="+mj-ea"/>
            </a:rPr>
            <a:t>按本部所列應稽核項目完成稽核本部抽查年度之補助計畫經費支用合規情形</a:t>
          </a:r>
          <a:r>
            <a:rPr lang="zh-TW" altLang="en-US" sz="2400" b="0" kern="1200" dirty="0" smtClean="0">
              <a:solidFill>
                <a:schemeClr val="tx1"/>
              </a:solidFill>
              <a:latin typeface="+mj-ea"/>
              <a:ea typeface="+mj-ea"/>
            </a:rPr>
            <a:t>。</a:t>
          </a:r>
          <a:endParaRPr lang="zh-TW" altLang="en-US" sz="2400" b="0" kern="1200" dirty="0">
            <a:solidFill>
              <a:schemeClr val="tx1"/>
            </a:solidFill>
            <a:latin typeface="+mj-ea"/>
            <a:ea typeface="+mj-ea"/>
          </a:endParaRPr>
        </a:p>
      </dsp:txBody>
      <dsp:txXfrm rot="-5400000">
        <a:off x="1905565" y="102528"/>
        <a:ext cx="5442841" cy="1867337"/>
      </dsp:txXfrm>
    </dsp:sp>
    <dsp:sp modelId="{0F81C9B3-9744-4F32-8DB6-A44A5A69BA24}">
      <dsp:nvSpPr>
        <dsp:cNvPr id="0" name=""/>
        <dsp:cNvSpPr/>
      </dsp:nvSpPr>
      <dsp:spPr>
        <a:xfrm>
          <a:off x="1447" y="66067"/>
          <a:ext cx="1904117" cy="194025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ts val="3000"/>
            </a:lnSpc>
            <a:spcBef>
              <a:spcPct val="0"/>
            </a:spcBef>
            <a:spcAft>
              <a:spcPct val="35000"/>
            </a:spcAft>
          </a:pPr>
          <a:r>
            <a:rPr lang="zh-TW" altLang="en-US" sz="3600" b="1" kern="1200" dirty="0" smtClean="0">
              <a:solidFill>
                <a:schemeClr val="tx1"/>
              </a:solidFill>
              <a:latin typeface="+mj-ea"/>
              <a:ea typeface="+mj-ea"/>
            </a:rPr>
            <a:t>就地</a:t>
          </a:r>
          <a:endParaRPr lang="en-US" altLang="zh-TW" sz="3600" b="1" kern="1200" dirty="0" smtClean="0">
            <a:solidFill>
              <a:schemeClr val="tx1"/>
            </a:solidFill>
            <a:latin typeface="+mj-ea"/>
            <a:ea typeface="+mj-ea"/>
          </a:endParaRPr>
        </a:p>
        <a:p>
          <a:pPr lvl="0" algn="ctr" defTabSz="1600200">
            <a:lnSpc>
              <a:spcPts val="3000"/>
            </a:lnSpc>
            <a:spcBef>
              <a:spcPct val="0"/>
            </a:spcBef>
            <a:spcAft>
              <a:spcPct val="35000"/>
            </a:spcAft>
          </a:pPr>
          <a:r>
            <a:rPr lang="zh-TW" altLang="en-US" sz="3600" b="1" kern="1200" dirty="0" smtClean="0">
              <a:solidFill>
                <a:schemeClr val="tx1"/>
              </a:solidFill>
              <a:latin typeface="+mj-ea"/>
              <a:ea typeface="+mj-ea"/>
            </a:rPr>
            <a:t>查核</a:t>
          </a:r>
          <a:r>
            <a:rPr lang="zh-TW" altLang="en-US" sz="3600" b="1" kern="1200" dirty="0" smtClean="0">
              <a:solidFill>
                <a:srgbClr val="FF0000"/>
              </a:solidFill>
              <a:latin typeface="+mj-ea"/>
              <a:ea typeface="+mj-ea"/>
            </a:rPr>
            <a:t>前</a:t>
          </a:r>
          <a:endParaRPr lang="zh-TW" altLang="en-US" sz="3600" b="1" kern="1200" dirty="0">
            <a:solidFill>
              <a:srgbClr val="FF0000"/>
            </a:solidFill>
            <a:latin typeface="+mj-ea"/>
            <a:ea typeface="+mj-ea"/>
          </a:endParaRPr>
        </a:p>
      </dsp:txBody>
      <dsp:txXfrm>
        <a:off x="94398" y="159018"/>
        <a:ext cx="1718215" cy="1754356"/>
      </dsp:txXfrm>
    </dsp:sp>
    <dsp:sp modelId="{0577E000-ED3A-4A49-A6C2-1E8D0FEA81C1}">
      <dsp:nvSpPr>
        <dsp:cNvPr id="0" name=""/>
        <dsp:cNvSpPr/>
      </dsp:nvSpPr>
      <dsp:spPr>
        <a:xfrm rot="5400000">
          <a:off x="3640525" y="408936"/>
          <a:ext cx="2069375" cy="5542223"/>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0000" lvl="1" indent="-360000" algn="just" defTabSz="1066800">
            <a:lnSpc>
              <a:spcPts val="2600"/>
            </a:lnSpc>
            <a:spcBef>
              <a:spcPct val="0"/>
            </a:spcBef>
            <a:spcAft>
              <a:spcPct val="15000"/>
            </a:spcAft>
            <a:buChar char="••"/>
          </a:pPr>
          <a:r>
            <a:rPr lang="zh-TW" altLang="en-US" sz="2400" b="0" kern="1200" dirty="0" smtClean="0">
              <a:solidFill>
                <a:srgbClr val="FF0000"/>
              </a:solidFill>
              <a:latin typeface="+mj-ea"/>
              <a:ea typeface="+mj-ea"/>
            </a:rPr>
            <a:t>學研機構先就稽核情形、稽核結果及追蹤改進情形進行簡報</a:t>
          </a:r>
          <a:r>
            <a:rPr lang="zh-TW" altLang="en-US" sz="2400" b="0" kern="1200" dirty="0" smtClean="0">
              <a:solidFill>
                <a:schemeClr val="tx1"/>
              </a:solidFill>
              <a:latin typeface="+mj-ea"/>
              <a:ea typeface="+mj-ea"/>
            </a:rPr>
            <a:t>，並</a:t>
          </a:r>
          <a:r>
            <a:rPr lang="zh-TW" altLang="en-US" sz="2400" b="0" kern="1200" dirty="0" smtClean="0">
              <a:solidFill>
                <a:srgbClr val="FF0000"/>
              </a:solidFill>
              <a:latin typeface="+mj-ea"/>
              <a:ea typeface="+mj-ea"/>
            </a:rPr>
            <a:t>備妥年度稽核計畫、稽核工作底稿及稽核報告等佐證資料</a:t>
          </a:r>
          <a:r>
            <a:rPr lang="zh-TW" altLang="en-US" sz="2400" b="0" kern="1200" dirty="0" smtClean="0">
              <a:solidFill>
                <a:schemeClr val="tx1"/>
              </a:solidFill>
              <a:latin typeface="+mj-ea"/>
              <a:ea typeface="+mj-ea"/>
            </a:rPr>
            <a:t>。</a:t>
          </a:r>
          <a:endParaRPr lang="zh-TW" altLang="en-US" sz="2400" b="0" kern="1200" dirty="0">
            <a:solidFill>
              <a:schemeClr val="tx1"/>
            </a:solidFill>
            <a:latin typeface="+mj-ea"/>
            <a:ea typeface="+mj-ea"/>
          </a:endParaRPr>
        </a:p>
        <a:p>
          <a:pPr marL="360000" lvl="1" indent="-360000" algn="just" defTabSz="1066800">
            <a:lnSpc>
              <a:spcPts val="2600"/>
            </a:lnSpc>
            <a:spcBef>
              <a:spcPct val="0"/>
            </a:spcBef>
            <a:spcAft>
              <a:spcPct val="15000"/>
            </a:spcAft>
            <a:buChar char="••"/>
          </a:pPr>
          <a:r>
            <a:rPr lang="zh-TW" altLang="en-US" sz="2400" b="0" kern="1200" dirty="0" smtClean="0">
              <a:latin typeface="+mj-ea"/>
              <a:ea typeface="+mj-ea"/>
            </a:rPr>
            <a:t>本部</a:t>
          </a:r>
          <a:r>
            <a:rPr lang="zh-TW" altLang="zh-TW" sz="2400" b="0" kern="1200" dirty="0" smtClean="0">
              <a:latin typeface="+mj-ea"/>
              <a:ea typeface="+mj-ea"/>
            </a:rPr>
            <a:t>對</a:t>
          </a:r>
          <a:r>
            <a:rPr lang="zh-TW" altLang="zh-TW" sz="2400" b="0" kern="1200" dirty="0" smtClean="0">
              <a:solidFill>
                <a:srgbClr val="FF0000"/>
              </a:solidFill>
              <a:latin typeface="+mj-ea"/>
              <a:ea typeface="+mj-ea"/>
            </a:rPr>
            <a:t>已稽核之計畫進行複核</a:t>
          </a:r>
          <a:r>
            <a:rPr lang="zh-TW" altLang="zh-TW" sz="2400" b="0" kern="1200" dirty="0" smtClean="0">
              <a:latin typeface="+mj-ea"/>
              <a:ea typeface="+mj-ea"/>
            </a:rPr>
            <a:t>，並得另抽查其餘未稽核之計畫。</a:t>
          </a:r>
          <a:endParaRPr lang="zh-TW" altLang="en-US" sz="2400" b="0" kern="1200" dirty="0">
            <a:latin typeface="+mj-ea"/>
            <a:ea typeface="+mj-ea"/>
          </a:endParaRPr>
        </a:p>
      </dsp:txBody>
      <dsp:txXfrm rot="-5400000">
        <a:off x="1904102" y="2246379"/>
        <a:ext cx="5441204" cy="1867337"/>
      </dsp:txXfrm>
    </dsp:sp>
    <dsp:sp modelId="{1DECBB39-E045-472B-953B-85196312040A}">
      <dsp:nvSpPr>
        <dsp:cNvPr id="0" name=""/>
        <dsp:cNvSpPr/>
      </dsp:nvSpPr>
      <dsp:spPr>
        <a:xfrm>
          <a:off x="1447" y="2143892"/>
          <a:ext cx="1902654" cy="207231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ts val="3000"/>
            </a:lnSpc>
            <a:spcBef>
              <a:spcPct val="0"/>
            </a:spcBef>
            <a:spcAft>
              <a:spcPct val="35000"/>
            </a:spcAft>
          </a:pPr>
          <a:r>
            <a:rPr lang="zh-TW" altLang="en-US" sz="3600" b="1" kern="1200" dirty="0" smtClean="0">
              <a:solidFill>
                <a:schemeClr val="tx1"/>
              </a:solidFill>
              <a:latin typeface="+mj-ea"/>
              <a:ea typeface="+mj-ea"/>
            </a:rPr>
            <a:t>就地</a:t>
          </a:r>
          <a:endParaRPr lang="en-US" altLang="zh-TW" sz="3600" b="1" kern="1200" dirty="0" smtClean="0">
            <a:solidFill>
              <a:schemeClr val="tx1"/>
            </a:solidFill>
            <a:latin typeface="+mj-ea"/>
            <a:ea typeface="+mj-ea"/>
          </a:endParaRPr>
        </a:p>
        <a:p>
          <a:pPr lvl="0" algn="ctr" defTabSz="1600200">
            <a:lnSpc>
              <a:spcPts val="3000"/>
            </a:lnSpc>
            <a:spcBef>
              <a:spcPct val="0"/>
            </a:spcBef>
            <a:spcAft>
              <a:spcPct val="35000"/>
            </a:spcAft>
          </a:pPr>
          <a:r>
            <a:rPr lang="zh-TW" altLang="en-US" sz="3600" b="1" kern="1200" dirty="0" smtClean="0">
              <a:solidFill>
                <a:schemeClr val="tx1"/>
              </a:solidFill>
              <a:latin typeface="+mj-ea"/>
              <a:ea typeface="+mj-ea"/>
            </a:rPr>
            <a:t>查核</a:t>
          </a:r>
          <a:r>
            <a:rPr lang="zh-TW" altLang="en-US" sz="3600" b="1" kern="1200" dirty="0" smtClean="0">
              <a:solidFill>
                <a:srgbClr val="FF0000"/>
              </a:solidFill>
              <a:latin typeface="+mj-ea"/>
              <a:ea typeface="+mj-ea"/>
            </a:rPr>
            <a:t>時</a:t>
          </a:r>
          <a:endParaRPr lang="zh-TW" altLang="en-US" sz="3600" b="1" kern="1200" dirty="0">
            <a:solidFill>
              <a:srgbClr val="FF0000"/>
            </a:solidFill>
            <a:latin typeface="+mj-ea"/>
            <a:ea typeface="+mj-ea"/>
          </a:endParaRPr>
        </a:p>
      </dsp:txBody>
      <dsp:txXfrm>
        <a:off x="94327" y="2236772"/>
        <a:ext cx="1716894" cy="18865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4099" name="Rectangle 3"/>
          <p:cNvSpPr>
            <a:spLocks noGrp="1" noChangeArrowheads="1"/>
          </p:cNvSpPr>
          <p:nvPr>
            <p:ph type="dt" sz="quarter"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lvl1pPr algn="r" eaLnBrk="1" hangingPunct="1">
              <a:defRPr sz="1200">
                <a:latin typeface="Arial" charset="0"/>
                <a:ea typeface="新細明體" panose="02020500000000000000" pitchFamily="18" charset="-120"/>
              </a:defRPr>
            </a:lvl1pPr>
          </a:lstStyle>
          <a:p>
            <a:pPr>
              <a:defRPr/>
            </a:pPr>
            <a:endParaRPr lang="en-US" altLang="zh-TW"/>
          </a:p>
        </p:txBody>
      </p:sp>
      <p:sp>
        <p:nvSpPr>
          <p:cNvPr id="4101" name="Rectangle 5"/>
          <p:cNvSpPr>
            <a:spLocks noGrp="1" noChangeArrowheads="1"/>
          </p:cNvSpPr>
          <p:nvPr>
            <p:ph type="sldNum" sz="quarter" idx="3"/>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b" anchorCtr="0" compatLnSpc="1">
            <a:prstTxWarp prst="textNoShape">
              <a:avLst/>
            </a:prstTxWarp>
          </a:bodyPr>
          <a:lstStyle>
            <a:lvl1pPr algn="r" eaLnBrk="1" hangingPunct="1">
              <a:defRPr sz="1200">
                <a:ea typeface="新細明體" charset="-120"/>
              </a:defRPr>
            </a:lvl1pPr>
          </a:lstStyle>
          <a:p>
            <a:pPr>
              <a:defRPr/>
            </a:pPr>
            <a:fld id="{6EC9A2F9-D744-478D-97F8-AAB77ED71B1C}" type="slidenum">
              <a:rPr lang="en-US" altLang="zh-TW"/>
              <a:pPr>
                <a:defRPr/>
              </a:pPr>
              <a:t>‹#›</a:t>
            </a:fld>
            <a:endParaRPr lang="en-US" altLang="zh-TW"/>
          </a:p>
        </p:txBody>
      </p:sp>
    </p:spTree>
    <p:extLst>
      <p:ext uri="{BB962C8B-B14F-4D97-AF65-F5344CB8AC3E}">
        <p14:creationId xmlns:p14="http://schemas.microsoft.com/office/powerpoint/2010/main" val="7250675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2919413" cy="493713"/>
          </a:xfrm>
          <a:prstGeom prst="rect">
            <a:avLst/>
          </a:prstGeom>
        </p:spPr>
        <p:txBody>
          <a:bodyPr vert="horz" lIns="91296" tIns="45648" rIns="91296" bIns="45648" rtlCol="0"/>
          <a:lstStyle>
            <a:lvl1pPr algn="l" eaLnBrk="1" hangingPunct="1">
              <a:defRPr sz="1200">
                <a:latin typeface="Arial" charset="0"/>
                <a:ea typeface="新細明體" panose="02020500000000000000" pitchFamily="18" charset="-120"/>
              </a:defRPr>
            </a:lvl1pPr>
          </a:lstStyle>
          <a:p>
            <a:pPr>
              <a:defRPr/>
            </a:pPr>
            <a:endParaRPr lang="zh-TW" altLang="en-US"/>
          </a:p>
        </p:txBody>
      </p:sp>
      <p:sp>
        <p:nvSpPr>
          <p:cNvPr id="3" name="日期版面配置區 2"/>
          <p:cNvSpPr>
            <a:spLocks noGrp="1"/>
          </p:cNvSpPr>
          <p:nvPr>
            <p:ph type="dt" idx="1"/>
          </p:nvPr>
        </p:nvSpPr>
        <p:spPr>
          <a:xfrm>
            <a:off x="3814763" y="3"/>
            <a:ext cx="2919412" cy="493713"/>
          </a:xfrm>
          <a:prstGeom prst="rect">
            <a:avLst/>
          </a:prstGeom>
        </p:spPr>
        <p:txBody>
          <a:bodyPr vert="horz" lIns="91296" tIns="45648" rIns="91296" bIns="45648" rtlCol="0"/>
          <a:lstStyle>
            <a:lvl1pPr algn="r" eaLnBrk="1" hangingPunct="1">
              <a:defRPr sz="1200">
                <a:latin typeface="Arial" charset="0"/>
                <a:ea typeface="新細明體" panose="02020500000000000000" pitchFamily="18" charset="-120"/>
              </a:defRPr>
            </a:lvl1pPr>
          </a:lstStyle>
          <a:p>
            <a:pPr>
              <a:defRPr/>
            </a:pPr>
            <a:fld id="{20283277-7C9E-44F3-A70C-253BFCFA89FA}" type="datetimeFigureOut">
              <a:rPr lang="zh-TW" altLang="en-US"/>
              <a:pPr>
                <a:defRPr/>
              </a:pPr>
              <a:t>2019/9/27</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296" tIns="45648" rIns="91296" bIns="45648" rtlCol="0" anchor="ctr"/>
          <a:lstStyle/>
          <a:p>
            <a:pPr lvl="0"/>
            <a:endParaRPr lang="zh-TW" altLang="en-US" noProof="0" smtClean="0"/>
          </a:p>
        </p:txBody>
      </p:sp>
      <p:sp>
        <p:nvSpPr>
          <p:cNvPr id="5" name="備忘稿版面配置區 4"/>
          <p:cNvSpPr>
            <a:spLocks noGrp="1"/>
          </p:cNvSpPr>
          <p:nvPr>
            <p:ph type="body" sz="quarter" idx="3"/>
          </p:nvPr>
        </p:nvSpPr>
        <p:spPr>
          <a:xfrm>
            <a:off x="673103" y="4687891"/>
            <a:ext cx="5389563" cy="4441825"/>
          </a:xfrm>
          <a:prstGeom prst="rect">
            <a:avLst/>
          </a:prstGeom>
        </p:spPr>
        <p:txBody>
          <a:bodyPr vert="horz" lIns="91296" tIns="45648" rIns="91296" bIns="45648"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3" y="9374188"/>
            <a:ext cx="2919413" cy="493712"/>
          </a:xfrm>
          <a:prstGeom prst="rect">
            <a:avLst/>
          </a:prstGeom>
        </p:spPr>
        <p:txBody>
          <a:bodyPr vert="horz" lIns="91296" tIns="45648" rIns="91296" bIns="45648" rtlCol="0" anchor="b"/>
          <a:lstStyle>
            <a:lvl1pPr algn="l" eaLnBrk="1" hangingPunct="1">
              <a:defRPr sz="1200">
                <a:latin typeface="Arial" charset="0"/>
                <a:ea typeface="新細明體" panose="02020500000000000000" pitchFamily="18" charset="-120"/>
              </a:defRPr>
            </a:lvl1pPr>
          </a:lstStyle>
          <a:p>
            <a:pPr>
              <a:defRPr/>
            </a:pPr>
            <a:endParaRPr lang="zh-TW" altLang="en-US"/>
          </a:p>
        </p:txBody>
      </p:sp>
    </p:spTree>
    <p:extLst>
      <p:ext uri="{BB962C8B-B14F-4D97-AF65-F5344CB8AC3E}">
        <p14:creationId xmlns:p14="http://schemas.microsoft.com/office/powerpoint/2010/main" val="218672512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a:extLst>
              <a:ext uri="{FF2B5EF4-FFF2-40B4-BE49-F238E27FC236}"/>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矩形 5">
            <a:extLst>
              <a:ext uri="{FF2B5EF4-FFF2-40B4-BE49-F238E27FC236}"/>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a:extLst>
              <a:ext uri="{FF2B5EF4-FFF2-40B4-BE49-F238E27FC236}"/>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10" name="日期版面配置區 27">
            <a:extLst>
              <a:ext uri="{FF2B5EF4-FFF2-40B4-BE49-F238E27FC236}"/>
            </a:extLst>
          </p:cNvPr>
          <p:cNvSpPr>
            <a:spLocks noGrp="1"/>
          </p:cNvSpPr>
          <p:nvPr>
            <p:ph type="dt" sz="half" idx="10"/>
          </p:nvPr>
        </p:nvSpPr>
        <p:spPr>
          <a:xfrm>
            <a:off x="6400800" y="6354763"/>
            <a:ext cx="2286000" cy="366712"/>
          </a:xfrm>
        </p:spPr>
        <p:txBody>
          <a:bodyPr/>
          <a:lstStyle>
            <a:lvl1pPr>
              <a:defRPr sz="1400"/>
            </a:lvl1pPr>
          </a:lstStyle>
          <a:p>
            <a:pPr>
              <a:defRPr/>
            </a:pPr>
            <a:endParaRPr lang="en-US" altLang="zh-TW"/>
          </a:p>
        </p:txBody>
      </p:sp>
      <p:sp>
        <p:nvSpPr>
          <p:cNvPr id="11" name="頁尾版面配置區 16">
            <a:extLst>
              <a:ext uri="{FF2B5EF4-FFF2-40B4-BE49-F238E27FC236}"/>
            </a:extLst>
          </p:cNvPr>
          <p:cNvSpPr>
            <a:spLocks noGrp="1"/>
          </p:cNvSpPr>
          <p:nvPr>
            <p:ph type="ftr" sz="quarter" idx="11"/>
          </p:nvPr>
        </p:nvSpPr>
        <p:spPr>
          <a:xfrm>
            <a:off x="2898775" y="6354763"/>
            <a:ext cx="3475038" cy="366712"/>
          </a:xfrm>
        </p:spPr>
        <p:txBody>
          <a:bodyPr/>
          <a:lstStyle>
            <a:lvl1pPr>
              <a:defRPr/>
            </a:lvl1pPr>
          </a:lstStyle>
          <a:p>
            <a:pPr>
              <a:defRPr/>
            </a:pPr>
            <a:endParaRPr lang="en-US" altLang="zh-TW"/>
          </a:p>
        </p:txBody>
      </p:sp>
      <p:sp>
        <p:nvSpPr>
          <p:cNvPr id="12" name="投影片編號版面配置區 28">
            <a:extLst>
              <a:ext uri="{FF2B5EF4-FFF2-40B4-BE49-F238E27FC236}"/>
            </a:extLst>
          </p:cNvPr>
          <p:cNvSpPr>
            <a:spLocks noGrp="1"/>
          </p:cNvSpPr>
          <p:nvPr>
            <p:ph type="sldNum" sz="quarter" idx="12"/>
          </p:nvPr>
        </p:nvSpPr>
        <p:spPr>
          <a:xfrm>
            <a:off x="1216025" y="6354763"/>
            <a:ext cx="1219200" cy="366712"/>
          </a:xfrm>
        </p:spPr>
        <p:txBody>
          <a:bodyPr/>
          <a:lstStyle>
            <a:lvl1pPr>
              <a:defRPr/>
            </a:lvl1pPr>
          </a:lstStyle>
          <a:p>
            <a:pPr>
              <a:defRPr/>
            </a:pPr>
            <a:fld id="{E64093A6-14BB-4BE3-8916-5CDBC34583CF}" type="slidenum">
              <a:rPr lang="zh-TW" altLang="en-US"/>
              <a:pPr>
                <a:defRPr/>
              </a:pPr>
              <a:t>‹#›</a:t>
            </a:fld>
            <a:endParaRPr lang="zh-TW" altLang="en-US"/>
          </a:p>
        </p:txBody>
      </p:sp>
    </p:spTree>
    <p:extLst>
      <p:ext uri="{BB962C8B-B14F-4D97-AF65-F5344CB8AC3E}">
        <p14:creationId xmlns:p14="http://schemas.microsoft.com/office/powerpoint/2010/main" val="34437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3A631FAE-A01B-4DDE-8EA8-A7F752F003EC}" type="slidenum">
              <a:rPr lang="en-US" altLang="zh-TW"/>
              <a:pPr>
                <a:defRPr/>
              </a:pPr>
              <a:t>‹#›</a:t>
            </a:fld>
            <a:endParaRPr lang="en-US" altLang="zh-TW"/>
          </a:p>
        </p:txBody>
      </p:sp>
    </p:spTree>
    <p:extLst>
      <p:ext uri="{BB962C8B-B14F-4D97-AF65-F5344CB8AC3E}">
        <p14:creationId xmlns:p14="http://schemas.microsoft.com/office/powerpoint/2010/main" val="13670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等腰三角形 4">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直線接點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EF97016E-5423-469A-BE45-1F59D687D605}" type="slidenum">
              <a:rPr lang="en-US" altLang="zh-TW"/>
              <a:pPr>
                <a:defRPr/>
              </a:pPr>
              <a:t>‹#›</a:t>
            </a:fld>
            <a:endParaRPr lang="en-US" altLang="zh-TW"/>
          </a:p>
        </p:txBody>
      </p:sp>
    </p:spTree>
    <p:extLst>
      <p:ext uri="{BB962C8B-B14F-4D97-AF65-F5344CB8AC3E}">
        <p14:creationId xmlns:p14="http://schemas.microsoft.com/office/powerpoint/2010/main" val="396324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sp>
        <p:nvSpPr>
          <p:cNvPr id="3" name="Cloud"/>
          <p:cNvSpPr>
            <a:spLocks noChangeAspect="1" noEditPoints="1" noChangeArrowheads="1"/>
          </p:cNvSpPr>
          <p:nvPr/>
        </p:nvSpPr>
        <p:spPr bwMode="auto">
          <a:xfrm>
            <a:off x="250825" y="5589588"/>
            <a:ext cx="1800225"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4" name="Cloud"/>
          <p:cNvSpPr>
            <a:spLocks noChangeAspect="1" noEditPoints="1" noChangeArrowheads="1"/>
          </p:cNvSpPr>
          <p:nvPr/>
        </p:nvSpPr>
        <p:spPr bwMode="auto">
          <a:xfrm>
            <a:off x="8316913" y="3716338"/>
            <a:ext cx="649287" cy="220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5" name="Cloud"/>
          <p:cNvSpPr>
            <a:spLocks noChangeAspect="1" noEditPoints="1" noChangeArrowheads="1"/>
          </p:cNvSpPr>
          <p:nvPr/>
        </p:nvSpPr>
        <p:spPr bwMode="auto">
          <a:xfrm>
            <a:off x="539750" y="1484313"/>
            <a:ext cx="2665413" cy="560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6" name="Cloud"/>
          <p:cNvSpPr>
            <a:spLocks noChangeAspect="1" noEditPoints="1" noChangeArrowheads="1"/>
          </p:cNvSpPr>
          <p:nvPr/>
        </p:nvSpPr>
        <p:spPr bwMode="auto">
          <a:xfrm>
            <a:off x="3348038" y="1557338"/>
            <a:ext cx="647700" cy="171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7" name="Cloud"/>
          <p:cNvSpPr>
            <a:spLocks noChangeAspect="1" noEditPoints="1" noChangeArrowheads="1"/>
          </p:cNvSpPr>
          <p:nvPr/>
        </p:nvSpPr>
        <p:spPr bwMode="auto">
          <a:xfrm>
            <a:off x="7596188" y="3860800"/>
            <a:ext cx="1079500" cy="285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zh-TW" altLang="en-US" noProof="0"/>
              <a:t>按一下以編輯母片副標題樣式</a:t>
            </a:r>
          </a:p>
        </p:txBody>
      </p:sp>
      <p:sp>
        <p:nvSpPr>
          <p:cNvPr id="8" name="日期版面配置區 117">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9" name="頁尾版面配置區 118">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4006157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54113" y="4572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normAutofit/>
          </a:bodyPr>
          <a:lstStyle/>
          <a:p>
            <a:pPr lvl="0"/>
            <a:r>
              <a:rPr lang="zh-TW" altLang="en-US" noProof="0"/>
              <a:t>按一下圖示以新增表格</a:t>
            </a:r>
          </a:p>
        </p:txBody>
      </p:sp>
      <p:sp>
        <p:nvSpPr>
          <p:cNvPr id="4" name="Rectangle 4">
            <a:extLst>
              <a:ext uri="{FF2B5EF4-FFF2-40B4-BE49-F238E27FC236}"/>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extLst>
          </p:cNvPr>
          <p:cNvSpPr>
            <a:spLocks noGrp="1" noChangeArrowheads="1"/>
          </p:cNvSpPr>
          <p:nvPr>
            <p:ph type="sldNum" sz="quarter" idx="12"/>
          </p:nvPr>
        </p:nvSpPr>
        <p:spPr>
          <a:xfrm>
            <a:off x="7010400" y="6288088"/>
            <a:ext cx="2133600" cy="476250"/>
          </a:xfrm>
        </p:spPr>
        <p:txBody>
          <a:bodyPr/>
          <a:lstStyle>
            <a:lvl1pPr>
              <a:defRPr/>
            </a:lvl1pPr>
          </a:lstStyle>
          <a:p>
            <a:pPr>
              <a:defRPr/>
            </a:pPr>
            <a:fld id="{BCAE20FE-EC87-465E-B6D1-0CC7A330A73A}" type="slidenum">
              <a:rPr lang="en-US" altLang="zh-TW"/>
              <a:pPr>
                <a:defRPr/>
              </a:pPr>
              <a:t>‹#›</a:t>
            </a:fld>
            <a:endParaRPr lang="en-US" altLang="zh-TW"/>
          </a:p>
        </p:txBody>
      </p:sp>
    </p:spTree>
    <p:extLst>
      <p:ext uri="{BB962C8B-B14F-4D97-AF65-F5344CB8AC3E}">
        <p14:creationId xmlns:p14="http://schemas.microsoft.com/office/powerpoint/2010/main" val="3873033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a:extLst>
              <a:ext uri="{FF2B5EF4-FFF2-40B4-BE49-F238E27FC236}"/>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矩形 5">
            <a:extLst>
              <a:ext uri="{FF2B5EF4-FFF2-40B4-BE49-F238E27FC236}"/>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a:extLst>
              <a:ext uri="{FF2B5EF4-FFF2-40B4-BE49-F238E27FC236}"/>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10" name="日期版面配置區 27">
            <a:extLst>
              <a:ext uri="{FF2B5EF4-FFF2-40B4-BE49-F238E27FC236}"/>
            </a:extLst>
          </p:cNvPr>
          <p:cNvSpPr>
            <a:spLocks noGrp="1"/>
          </p:cNvSpPr>
          <p:nvPr>
            <p:ph type="dt" sz="half" idx="10"/>
          </p:nvPr>
        </p:nvSpPr>
        <p:spPr>
          <a:xfrm>
            <a:off x="6400800" y="6354763"/>
            <a:ext cx="2286000" cy="366712"/>
          </a:xfrm>
        </p:spPr>
        <p:txBody>
          <a:bodyPr/>
          <a:lstStyle>
            <a:lvl1pPr>
              <a:defRPr sz="1400"/>
            </a:lvl1pPr>
          </a:lstStyle>
          <a:p>
            <a:pPr>
              <a:defRPr/>
            </a:pPr>
            <a:endParaRPr lang="en-US" altLang="zh-TW"/>
          </a:p>
        </p:txBody>
      </p:sp>
      <p:sp>
        <p:nvSpPr>
          <p:cNvPr id="11" name="頁尾版面配置區 16">
            <a:extLst>
              <a:ext uri="{FF2B5EF4-FFF2-40B4-BE49-F238E27FC236}"/>
            </a:extLst>
          </p:cNvPr>
          <p:cNvSpPr>
            <a:spLocks noGrp="1"/>
          </p:cNvSpPr>
          <p:nvPr>
            <p:ph type="ftr" sz="quarter" idx="11"/>
          </p:nvPr>
        </p:nvSpPr>
        <p:spPr>
          <a:xfrm>
            <a:off x="2898775" y="6354763"/>
            <a:ext cx="3475038" cy="366712"/>
          </a:xfrm>
        </p:spPr>
        <p:txBody>
          <a:bodyPr/>
          <a:lstStyle>
            <a:lvl1pPr>
              <a:defRPr/>
            </a:lvl1pPr>
          </a:lstStyle>
          <a:p>
            <a:pPr>
              <a:defRPr/>
            </a:pPr>
            <a:endParaRPr lang="en-US" altLang="zh-TW"/>
          </a:p>
        </p:txBody>
      </p:sp>
      <p:sp>
        <p:nvSpPr>
          <p:cNvPr id="12" name="投影片編號版面配置區 28">
            <a:extLst>
              <a:ext uri="{FF2B5EF4-FFF2-40B4-BE49-F238E27FC236}"/>
            </a:extLst>
          </p:cNvPr>
          <p:cNvSpPr>
            <a:spLocks noGrp="1"/>
          </p:cNvSpPr>
          <p:nvPr>
            <p:ph type="sldNum" sz="quarter" idx="12"/>
          </p:nvPr>
        </p:nvSpPr>
        <p:spPr>
          <a:xfrm>
            <a:off x="1216025" y="6354763"/>
            <a:ext cx="1219200" cy="366712"/>
          </a:xfrm>
        </p:spPr>
        <p:txBody>
          <a:bodyPr/>
          <a:lstStyle>
            <a:lvl1pPr>
              <a:defRPr/>
            </a:lvl1pPr>
          </a:lstStyle>
          <a:p>
            <a:pPr>
              <a:defRPr/>
            </a:pPr>
            <a:fld id="{81E00275-A4B8-4641-967F-2205FD6AE9E6}" type="slidenum">
              <a:rPr lang="zh-TW" altLang="en-US"/>
              <a:pPr>
                <a:defRPr/>
              </a:pPr>
              <a:t>‹#›</a:t>
            </a:fld>
            <a:endParaRPr lang="zh-TW" altLang="en-US"/>
          </a:p>
        </p:txBody>
      </p:sp>
    </p:spTree>
    <p:extLst>
      <p:ext uri="{BB962C8B-B14F-4D97-AF65-F5344CB8AC3E}">
        <p14:creationId xmlns:p14="http://schemas.microsoft.com/office/powerpoint/2010/main" val="196471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a:extLst>
              <a:ext uri="{FF2B5EF4-FFF2-40B4-BE49-F238E27FC236}"/>
            </a:extLst>
          </p:cNvPr>
          <p:cNvSpPr>
            <a:spLocks noGrp="1"/>
          </p:cNvSpPr>
          <p:nvPr>
            <p:ph type="sldNum" sz="quarter" idx="12"/>
          </p:nvPr>
        </p:nvSpPr>
        <p:spPr/>
        <p:txBody>
          <a:bodyPr/>
          <a:lstStyle>
            <a:lvl1pPr>
              <a:defRPr/>
            </a:lvl1pPr>
          </a:lstStyle>
          <a:p>
            <a:pPr>
              <a:defRPr/>
            </a:pPr>
            <a:fld id="{9B956698-9A3F-4D9A-A15C-64744D5CEBA7}" type="slidenum">
              <a:rPr lang="zh-TW" altLang="en-US"/>
              <a:pPr>
                <a:defRPr/>
              </a:pPr>
              <a:t>‹#›</a:t>
            </a:fld>
            <a:endParaRPr lang="zh-TW" altLang="en-US"/>
          </a:p>
        </p:txBody>
      </p:sp>
    </p:spTree>
    <p:extLst>
      <p:ext uri="{BB962C8B-B14F-4D97-AF65-F5344CB8AC3E}">
        <p14:creationId xmlns:p14="http://schemas.microsoft.com/office/powerpoint/2010/main" val="96426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a:extLst>
              <a:ext uri="{FF2B5EF4-FFF2-40B4-BE49-F238E27FC236}"/>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6" name="日期版面配置區 3">
            <a:extLst>
              <a:ext uri="{FF2B5EF4-FFF2-40B4-BE49-F238E27FC236}"/>
            </a:extLst>
          </p:cNvPr>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endParaRPr lang="en-US" altLang="zh-TW"/>
          </a:p>
        </p:txBody>
      </p:sp>
      <p:sp>
        <p:nvSpPr>
          <p:cNvPr id="7" name="頁尾版面配置區 4">
            <a:extLst>
              <a:ext uri="{FF2B5EF4-FFF2-40B4-BE49-F238E27FC236}"/>
            </a:extLst>
          </p:cNvPr>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endParaRPr lang="en-US" altLang="zh-TW"/>
          </a:p>
        </p:txBody>
      </p:sp>
      <p:sp>
        <p:nvSpPr>
          <p:cNvPr id="8" name="投影片編號版面配置區 5">
            <a:extLst>
              <a:ext uri="{FF2B5EF4-FFF2-40B4-BE49-F238E27FC236}"/>
            </a:extLst>
          </p:cNvPr>
          <p:cNvSpPr>
            <a:spLocks noGrp="1"/>
          </p:cNvSpPr>
          <p:nvPr>
            <p:ph type="sldNum" sz="quarter" idx="12"/>
          </p:nvPr>
        </p:nvSpPr>
        <p:spPr>
          <a:xfrm>
            <a:off x="1069975" y="6354763"/>
            <a:ext cx="1520825" cy="366712"/>
          </a:xfrm>
        </p:spPr>
        <p:txBody>
          <a:bodyPr/>
          <a:lstStyle>
            <a:lvl1pPr>
              <a:defRPr>
                <a:solidFill>
                  <a:srgbClr val="DDE9EC"/>
                </a:solidFill>
              </a:defRPr>
            </a:lvl1pPr>
          </a:lstStyle>
          <a:p>
            <a:pPr>
              <a:defRPr/>
            </a:pPr>
            <a:fld id="{3129BAB2-BF2A-43B9-82B6-BF7D9921FB62}" type="slidenum">
              <a:rPr lang="zh-TW" altLang="en-US"/>
              <a:pPr>
                <a:defRPr/>
              </a:pPr>
              <a:t>‹#›</a:t>
            </a:fld>
            <a:endParaRPr lang="zh-TW" altLang="en-US"/>
          </a:p>
        </p:txBody>
      </p:sp>
    </p:spTree>
    <p:extLst>
      <p:ext uri="{BB962C8B-B14F-4D97-AF65-F5344CB8AC3E}">
        <p14:creationId xmlns:p14="http://schemas.microsoft.com/office/powerpoint/2010/main" val="155242616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5">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a:extLst>
              <a:ext uri="{FF2B5EF4-FFF2-40B4-BE49-F238E27FC236}"/>
            </a:extLst>
          </p:cNvPr>
          <p:cNvSpPr>
            <a:spLocks noGrp="1"/>
          </p:cNvSpPr>
          <p:nvPr>
            <p:ph type="sldNum" sz="quarter" idx="12"/>
          </p:nvPr>
        </p:nvSpPr>
        <p:spPr/>
        <p:txBody>
          <a:bodyPr/>
          <a:lstStyle>
            <a:lvl1pPr>
              <a:defRPr/>
            </a:lvl1pPr>
          </a:lstStyle>
          <a:p>
            <a:pPr>
              <a:defRPr/>
            </a:pPr>
            <a:fld id="{3060B4F3-6B1F-4524-92F9-8ACC8516B163}" type="slidenum">
              <a:rPr lang="en-US" altLang="zh-TW"/>
              <a:pPr>
                <a:defRPr/>
              </a:pPr>
              <a:t>‹#›</a:t>
            </a:fld>
            <a:endParaRPr lang="en-US" altLang="zh-TW"/>
          </a:p>
        </p:txBody>
      </p:sp>
    </p:spTree>
    <p:extLst>
      <p:ext uri="{BB962C8B-B14F-4D97-AF65-F5344CB8AC3E}">
        <p14:creationId xmlns:p14="http://schemas.microsoft.com/office/powerpoint/2010/main" val="2298668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a:extLst>
              <a:ext uri="{FF2B5EF4-FFF2-40B4-BE49-F238E27FC236}"/>
            </a:extLst>
          </p:cNvPr>
          <p:cNvSpPr>
            <a:spLocks noGrp="1"/>
          </p:cNvSpPr>
          <p:nvPr>
            <p:ph type="sldNum" sz="quarter" idx="12"/>
          </p:nvPr>
        </p:nvSpPr>
        <p:spPr/>
        <p:txBody>
          <a:bodyPr/>
          <a:lstStyle>
            <a:lvl1pPr>
              <a:defRPr/>
            </a:lvl1pPr>
          </a:lstStyle>
          <a:p>
            <a:pPr>
              <a:defRPr/>
            </a:pPr>
            <a:fld id="{3BBCC8A2-EA78-4B64-956F-4A8236AB69C2}" type="slidenum">
              <a:rPr lang="zh-TW" altLang="en-US"/>
              <a:pPr>
                <a:defRPr/>
              </a:pPr>
              <a:t>‹#›</a:t>
            </a:fld>
            <a:endParaRPr lang="zh-TW" altLang="en-US"/>
          </a:p>
        </p:txBody>
      </p:sp>
    </p:spTree>
    <p:extLst>
      <p:ext uri="{BB962C8B-B14F-4D97-AF65-F5344CB8AC3E}">
        <p14:creationId xmlns:p14="http://schemas.microsoft.com/office/powerpoint/2010/main" val="3727292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3" name="等腰三角形 2">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4" name="日期版面配置區 2">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3">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a:extLst>
              <a:ext uri="{FF2B5EF4-FFF2-40B4-BE49-F238E27FC236}"/>
            </a:extLst>
          </p:cNvPr>
          <p:cNvSpPr>
            <a:spLocks noGrp="1"/>
          </p:cNvSpPr>
          <p:nvPr>
            <p:ph type="sldNum" sz="quarter" idx="12"/>
          </p:nvPr>
        </p:nvSpPr>
        <p:spPr/>
        <p:txBody>
          <a:bodyPr/>
          <a:lstStyle>
            <a:lvl1pPr>
              <a:defRPr/>
            </a:lvl1pPr>
          </a:lstStyle>
          <a:p>
            <a:pPr>
              <a:defRPr/>
            </a:pPr>
            <a:fld id="{6AD254F6-D542-4317-9680-32601F3E1750}" type="slidenum">
              <a:rPr lang="en-US" altLang="zh-TW"/>
              <a:pPr>
                <a:defRPr/>
              </a:pPr>
              <a:t>‹#›</a:t>
            </a:fld>
            <a:endParaRPr lang="en-US" altLang="zh-TW"/>
          </a:p>
        </p:txBody>
      </p:sp>
    </p:spTree>
    <p:extLst>
      <p:ext uri="{BB962C8B-B14F-4D97-AF65-F5344CB8AC3E}">
        <p14:creationId xmlns:p14="http://schemas.microsoft.com/office/powerpoint/2010/main" val="368211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a:extLst>
              <a:ext uri="{FF2B5EF4-FFF2-40B4-BE49-F238E27FC236}"/>
            </a:extLst>
          </p:cNvPr>
          <p:cNvSpPr>
            <a:spLocks noGrp="1"/>
          </p:cNvSpPr>
          <p:nvPr>
            <p:ph type="sldNum" sz="quarter" idx="12"/>
          </p:nvPr>
        </p:nvSpPr>
        <p:spPr/>
        <p:txBody>
          <a:bodyPr/>
          <a:lstStyle>
            <a:lvl1pPr>
              <a:defRPr/>
            </a:lvl1pPr>
          </a:lstStyle>
          <a:p>
            <a:pPr>
              <a:defRPr/>
            </a:pPr>
            <a:fld id="{BEC62C15-D201-439C-AC6D-949B69D2657A}" type="slidenum">
              <a:rPr lang="zh-TW" altLang="en-US"/>
              <a:pPr>
                <a:defRPr/>
              </a:pPr>
              <a:t>‹#›</a:t>
            </a:fld>
            <a:endParaRPr lang="zh-TW" altLang="en-US"/>
          </a:p>
        </p:txBody>
      </p:sp>
    </p:spTree>
    <p:extLst>
      <p:ext uri="{BB962C8B-B14F-4D97-AF65-F5344CB8AC3E}">
        <p14:creationId xmlns:p14="http://schemas.microsoft.com/office/powerpoint/2010/main" val="261662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等腰三角形 2">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4" name="日期版面配置區 1">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a:extLst>
              <a:ext uri="{FF2B5EF4-FFF2-40B4-BE49-F238E27FC236}"/>
            </a:extLst>
          </p:cNvPr>
          <p:cNvSpPr>
            <a:spLocks noGrp="1"/>
          </p:cNvSpPr>
          <p:nvPr>
            <p:ph type="sldNum" sz="quarter" idx="12"/>
          </p:nvPr>
        </p:nvSpPr>
        <p:spPr/>
        <p:txBody>
          <a:bodyPr/>
          <a:lstStyle>
            <a:lvl1pPr>
              <a:defRPr/>
            </a:lvl1pPr>
          </a:lstStyle>
          <a:p>
            <a:pPr>
              <a:defRPr/>
            </a:pPr>
            <a:fld id="{90DEC8E0-E67A-4D7D-AE58-63B8A930B329}" type="slidenum">
              <a:rPr lang="zh-TW" altLang="en-US"/>
              <a:pPr>
                <a:defRPr/>
              </a:pPr>
              <a:t>‹#›</a:t>
            </a:fld>
            <a:endParaRPr lang="zh-TW" altLang="en-US"/>
          </a:p>
        </p:txBody>
      </p:sp>
    </p:spTree>
    <p:extLst>
      <p:ext uri="{BB962C8B-B14F-4D97-AF65-F5344CB8AC3E}">
        <p14:creationId xmlns:p14="http://schemas.microsoft.com/office/powerpoint/2010/main" val="177839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等腰三角形 6">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4">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9" name="頁尾版面配置區 5">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a:extLst>
              <a:ext uri="{FF2B5EF4-FFF2-40B4-BE49-F238E27FC236}"/>
            </a:extLst>
          </p:cNvPr>
          <p:cNvSpPr>
            <a:spLocks noGrp="1"/>
          </p:cNvSpPr>
          <p:nvPr>
            <p:ph type="sldNum" sz="quarter" idx="12"/>
          </p:nvPr>
        </p:nvSpPr>
        <p:spPr/>
        <p:txBody>
          <a:bodyPr/>
          <a:lstStyle>
            <a:lvl1pPr>
              <a:defRPr/>
            </a:lvl1pPr>
          </a:lstStyle>
          <a:p>
            <a:pPr>
              <a:defRPr/>
            </a:pPr>
            <a:fld id="{8FC9F810-A4A2-470A-B182-CCE51898A3C9}" type="slidenum">
              <a:rPr lang="zh-TW" altLang="en-US"/>
              <a:pPr>
                <a:defRPr/>
              </a:pPr>
              <a:t>‹#›</a:t>
            </a:fld>
            <a:endParaRPr lang="zh-TW" altLang="en-US"/>
          </a:p>
        </p:txBody>
      </p:sp>
    </p:spTree>
    <p:extLst>
      <p:ext uri="{BB962C8B-B14F-4D97-AF65-F5344CB8AC3E}">
        <p14:creationId xmlns:p14="http://schemas.microsoft.com/office/powerpoint/2010/main" val="1522041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等腰三角形 5">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a:extLst>
              <a:ext uri="{FF2B5EF4-FFF2-40B4-BE49-F238E27FC236}"/>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a:t>按一下以編輯母片文字樣式</a:t>
            </a:r>
          </a:p>
        </p:txBody>
      </p:sp>
      <p:sp>
        <p:nvSpPr>
          <p:cNvPr id="8" name="日期版面配置區 4">
            <a:extLst>
              <a:ext uri="{FF2B5EF4-FFF2-40B4-BE49-F238E27FC236}"/>
            </a:extLst>
          </p:cNvPr>
          <p:cNvSpPr>
            <a:spLocks noGrp="1"/>
          </p:cNvSpPr>
          <p:nvPr>
            <p:ph type="dt" sz="half" idx="10"/>
          </p:nvPr>
        </p:nvSpPr>
        <p:spPr/>
        <p:txBody>
          <a:bodyPr/>
          <a:lstStyle>
            <a:lvl1pPr>
              <a:defRPr>
                <a:solidFill>
                  <a:srgbClr val="DDE9EC"/>
                </a:solidFill>
              </a:defRPr>
            </a:lvl1pPr>
          </a:lstStyle>
          <a:p>
            <a:pPr>
              <a:defRPr/>
            </a:pPr>
            <a:endParaRPr lang="en-US" altLang="zh-TW"/>
          </a:p>
        </p:txBody>
      </p:sp>
      <p:sp>
        <p:nvSpPr>
          <p:cNvPr id="9" name="頁尾版面配置區 5">
            <a:extLst>
              <a:ext uri="{FF2B5EF4-FFF2-40B4-BE49-F238E27FC236}"/>
            </a:extLst>
          </p:cNvPr>
          <p:cNvSpPr>
            <a:spLocks noGrp="1"/>
          </p:cNvSpPr>
          <p:nvPr>
            <p:ph type="ftr" sz="quarter" idx="11"/>
          </p:nvPr>
        </p:nvSpPr>
        <p:spPr/>
        <p:txBody>
          <a:bodyPr/>
          <a:lstStyle>
            <a:lvl1pPr>
              <a:defRPr>
                <a:solidFill>
                  <a:srgbClr val="DDE9EC"/>
                </a:solidFill>
              </a:defRPr>
            </a:lvl1pPr>
          </a:lstStyle>
          <a:p>
            <a:pPr>
              <a:defRPr/>
            </a:pPr>
            <a:endParaRPr lang="en-US" altLang="zh-TW"/>
          </a:p>
        </p:txBody>
      </p:sp>
      <p:sp>
        <p:nvSpPr>
          <p:cNvPr id="10" name="投影片編號版面配置區 6">
            <a:extLst>
              <a:ext uri="{FF2B5EF4-FFF2-40B4-BE49-F238E27FC236}"/>
            </a:extLst>
          </p:cNvPr>
          <p:cNvSpPr>
            <a:spLocks noGrp="1"/>
          </p:cNvSpPr>
          <p:nvPr>
            <p:ph type="sldNum" sz="quarter" idx="12"/>
          </p:nvPr>
        </p:nvSpPr>
        <p:spPr/>
        <p:txBody>
          <a:bodyPr/>
          <a:lstStyle>
            <a:lvl1pPr>
              <a:defRPr>
                <a:solidFill>
                  <a:srgbClr val="DDE9EC"/>
                </a:solidFill>
              </a:defRPr>
            </a:lvl1pPr>
          </a:lstStyle>
          <a:p>
            <a:pPr>
              <a:defRPr/>
            </a:pPr>
            <a:fld id="{C0630F7D-2FC3-46DF-87AD-6D70DBD6E951}" type="slidenum">
              <a:rPr lang="en-US" altLang="zh-TW"/>
              <a:pPr>
                <a:defRPr/>
              </a:pPr>
              <a:t>‹#›</a:t>
            </a:fld>
            <a:endParaRPr lang="en-US" altLang="zh-TW"/>
          </a:p>
        </p:txBody>
      </p:sp>
    </p:spTree>
    <p:extLst>
      <p:ext uri="{BB962C8B-B14F-4D97-AF65-F5344CB8AC3E}">
        <p14:creationId xmlns:p14="http://schemas.microsoft.com/office/powerpoint/2010/main" val="170411589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69C27552-9ABD-40D4-A6EB-DCDBC0BDECAB}" type="slidenum">
              <a:rPr lang="en-US" altLang="zh-TW"/>
              <a:pPr>
                <a:defRPr/>
              </a:pPr>
              <a:t>‹#›</a:t>
            </a:fld>
            <a:endParaRPr lang="en-US" altLang="zh-TW"/>
          </a:p>
        </p:txBody>
      </p:sp>
    </p:spTree>
    <p:extLst>
      <p:ext uri="{BB962C8B-B14F-4D97-AF65-F5344CB8AC3E}">
        <p14:creationId xmlns:p14="http://schemas.microsoft.com/office/powerpoint/2010/main" val="3342164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等腰三角形 4">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6" name="直線接點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61CCF857-8732-4691-8DEF-EB5D6CCD192A}" type="slidenum">
              <a:rPr lang="en-US" altLang="zh-TW"/>
              <a:pPr>
                <a:defRPr/>
              </a:pPr>
              <a:t>‹#›</a:t>
            </a:fld>
            <a:endParaRPr lang="en-US" altLang="zh-TW"/>
          </a:p>
        </p:txBody>
      </p:sp>
    </p:spTree>
    <p:extLst>
      <p:ext uri="{BB962C8B-B14F-4D97-AF65-F5344CB8AC3E}">
        <p14:creationId xmlns:p14="http://schemas.microsoft.com/office/powerpoint/2010/main" val="25883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54113" y="4572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normAutofit/>
          </a:bodyPr>
          <a:lstStyle/>
          <a:p>
            <a:pPr lvl="0"/>
            <a:r>
              <a:rPr lang="zh-TW" altLang="en-US" noProof="0"/>
              <a:t>按一下圖示以新增表格</a:t>
            </a:r>
          </a:p>
        </p:txBody>
      </p:sp>
      <p:sp>
        <p:nvSpPr>
          <p:cNvPr id="4" name="Rectangle 4">
            <a:extLst>
              <a:ext uri="{FF2B5EF4-FFF2-40B4-BE49-F238E27FC236}"/>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extLst>
          </p:cNvPr>
          <p:cNvSpPr>
            <a:spLocks noGrp="1" noChangeArrowheads="1"/>
          </p:cNvSpPr>
          <p:nvPr>
            <p:ph type="sldNum" sz="quarter" idx="12"/>
          </p:nvPr>
        </p:nvSpPr>
        <p:spPr>
          <a:xfrm>
            <a:off x="7010400" y="6288088"/>
            <a:ext cx="2133600" cy="476250"/>
          </a:xfrm>
        </p:spPr>
        <p:txBody>
          <a:bodyPr/>
          <a:lstStyle>
            <a:lvl1pPr>
              <a:defRPr/>
            </a:lvl1pPr>
          </a:lstStyle>
          <a:p>
            <a:pPr>
              <a:defRPr/>
            </a:pPr>
            <a:fld id="{27D47ADB-7E15-4FEC-807E-76938782ED75}" type="slidenum">
              <a:rPr lang="en-US" altLang="zh-TW"/>
              <a:pPr>
                <a:defRPr/>
              </a:pPr>
              <a:t>‹#›</a:t>
            </a:fld>
            <a:endParaRPr lang="en-US" altLang="zh-TW"/>
          </a:p>
        </p:txBody>
      </p:sp>
    </p:spTree>
    <p:extLst>
      <p:ext uri="{BB962C8B-B14F-4D97-AF65-F5344CB8AC3E}">
        <p14:creationId xmlns:p14="http://schemas.microsoft.com/office/powerpoint/2010/main" val="1725083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sp>
        <p:nvSpPr>
          <p:cNvPr id="3" name="Cloud"/>
          <p:cNvSpPr>
            <a:spLocks noChangeAspect="1" noEditPoints="1" noChangeArrowheads="1"/>
          </p:cNvSpPr>
          <p:nvPr/>
        </p:nvSpPr>
        <p:spPr bwMode="auto">
          <a:xfrm>
            <a:off x="250825" y="5589588"/>
            <a:ext cx="1800225"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4" name="Cloud"/>
          <p:cNvSpPr>
            <a:spLocks noChangeAspect="1" noEditPoints="1" noChangeArrowheads="1"/>
          </p:cNvSpPr>
          <p:nvPr/>
        </p:nvSpPr>
        <p:spPr bwMode="auto">
          <a:xfrm>
            <a:off x="8316913" y="3716338"/>
            <a:ext cx="649287" cy="220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5" name="Cloud"/>
          <p:cNvSpPr>
            <a:spLocks noChangeAspect="1" noEditPoints="1" noChangeArrowheads="1"/>
          </p:cNvSpPr>
          <p:nvPr/>
        </p:nvSpPr>
        <p:spPr bwMode="auto">
          <a:xfrm>
            <a:off x="539750" y="1484313"/>
            <a:ext cx="2665413" cy="560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6" name="Cloud"/>
          <p:cNvSpPr>
            <a:spLocks noChangeAspect="1" noEditPoints="1" noChangeArrowheads="1"/>
          </p:cNvSpPr>
          <p:nvPr/>
        </p:nvSpPr>
        <p:spPr bwMode="auto">
          <a:xfrm>
            <a:off x="3348038" y="1557338"/>
            <a:ext cx="647700" cy="171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7" name="Cloud"/>
          <p:cNvSpPr>
            <a:spLocks noChangeAspect="1" noEditPoints="1" noChangeArrowheads="1"/>
          </p:cNvSpPr>
          <p:nvPr/>
        </p:nvSpPr>
        <p:spPr bwMode="auto">
          <a:xfrm>
            <a:off x="7596188" y="3860800"/>
            <a:ext cx="1079500" cy="285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alpha val="3019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TW" alt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zh-TW" altLang="en-US" noProof="0"/>
              <a:t>按一下以編輯母片副標題樣式</a:t>
            </a:r>
          </a:p>
        </p:txBody>
      </p:sp>
      <p:sp>
        <p:nvSpPr>
          <p:cNvPr id="8" name="日期版面配置區 117">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9" name="頁尾版面配置區 118">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54478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5" name="矩形 4">
            <a:extLst>
              <a:ext uri="{FF2B5EF4-FFF2-40B4-BE49-F238E27FC236}"/>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6" name="日期版面配置區 3">
            <a:extLst>
              <a:ext uri="{FF2B5EF4-FFF2-40B4-BE49-F238E27FC236}"/>
            </a:extLst>
          </p:cNvPr>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endParaRPr lang="en-US" altLang="zh-TW"/>
          </a:p>
        </p:txBody>
      </p:sp>
      <p:sp>
        <p:nvSpPr>
          <p:cNvPr id="7" name="頁尾版面配置區 4">
            <a:extLst>
              <a:ext uri="{FF2B5EF4-FFF2-40B4-BE49-F238E27FC236}"/>
            </a:extLst>
          </p:cNvPr>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endParaRPr lang="en-US" altLang="zh-TW"/>
          </a:p>
        </p:txBody>
      </p:sp>
      <p:sp>
        <p:nvSpPr>
          <p:cNvPr id="8" name="投影片編號版面配置區 5">
            <a:extLst>
              <a:ext uri="{FF2B5EF4-FFF2-40B4-BE49-F238E27FC236}"/>
            </a:extLst>
          </p:cNvPr>
          <p:cNvSpPr>
            <a:spLocks noGrp="1"/>
          </p:cNvSpPr>
          <p:nvPr>
            <p:ph type="sldNum" sz="quarter" idx="12"/>
          </p:nvPr>
        </p:nvSpPr>
        <p:spPr>
          <a:xfrm>
            <a:off x="1069975" y="6354763"/>
            <a:ext cx="1520825" cy="366712"/>
          </a:xfrm>
        </p:spPr>
        <p:txBody>
          <a:bodyPr/>
          <a:lstStyle>
            <a:lvl1pPr>
              <a:defRPr>
                <a:solidFill>
                  <a:srgbClr val="DDE9EC"/>
                </a:solidFill>
              </a:defRPr>
            </a:lvl1pPr>
          </a:lstStyle>
          <a:p>
            <a:pPr>
              <a:defRPr/>
            </a:pPr>
            <a:fld id="{6701A8B2-B5F1-4C22-9C6A-6AE916A144AB}" type="slidenum">
              <a:rPr lang="zh-TW" altLang="en-US"/>
              <a:pPr>
                <a:defRPr/>
              </a:pPr>
              <a:t>‹#›</a:t>
            </a:fld>
            <a:endParaRPr lang="zh-TW" altLang="en-US"/>
          </a:p>
        </p:txBody>
      </p:sp>
    </p:spTree>
    <p:extLst>
      <p:ext uri="{BB962C8B-B14F-4D97-AF65-F5344CB8AC3E}">
        <p14:creationId xmlns:p14="http://schemas.microsoft.com/office/powerpoint/2010/main" val="29568652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5">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a:extLst>
              <a:ext uri="{FF2B5EF4-FFF2-40B4-BE49-F238E27FC236}"/>
            </a:extLst>
          </p:cNvPr>
          <p:cNvSpPr>
            <a:spLocks noGrp="1"/>
          </p:cNvSpPr>
          <p:nvPr>
            <p:ph type="sldNum" sz="quarter" idx="12"/>
          </p:nvPr>
        </p:nvSpPr>
        <p:spPr/>
        <p:txBody>
          <a:bodyPr/>
          <a:lstStyle>
            <a:lvl1pPr>
              <a:defRPr/>
            </a:lvl1pPr>
          </a:lstStyle>
          <a:p>
            <a:pPr>
              <a:defRPr/>
            </a:pPr>
            <a:fld id="{888AAC70-5B7E-402B-BB89-95B51AE6C148}" type="slidenum">
              <a:rPr lang="en-US" altLang="zh-TW"/>
              <a:pPr>
                <a:defRPr/>
              </a:pPr>
              <a:t>‹#›</a:t>
            </a:fld>
            <a:endParaRPr lang="en-US" altLang="zh-TW"/>
          </a:p>
        </p:txBody>
      </p:sp>
    </p:spTree>
    <p:extLst>
      <p:ext uri="{BB962C8B-B14F-4D97-AF65-F5344CB8AC3E}">
        <p14:creationId xmlns:p14="http://schemas.microsoft.com/office/powerpoint/2010/main" val="2293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a:extLst>
              <a:ext uri="{FF2B5EF4-FFF2-40B4-BE49-F238E27FC236}"/>
            </a:extLst>
          </p:cNvPr>
          <p:cNvSpPr>
            <a:spLocks noGrp="1"/>
          </p:cNvSpPr>
          <p:nvPr>
            <p:ph type="sldNum" sz="quarter" idx="12"/>
          </p:nvPr>
        </p:nvSpPr>
        <p:spPr/>
        <p:txBody>
          <a:bodyPr/>
          <a:lstStyle>
            <a:lvl1pPr>
              <a:defRPr/>
            </a:lvl1pPr>
          </a:lstStyle>
          <a:p>
            <a:pPr>
              <a:defRPr/>
            </a:pPr>
            <a:fld id="{FB9DCDFB-D87A-4F76-A2D0-00F07B749849}" type="slidenum">
              <a:rPr lang="zh-TW" altLang="en-US"/>
              <a:pPr>
                <a:defRPr/>
              </a:pPr>
              <a:t>‹#›</a:t>
            </a:fld>
            <a:endParaRPr lang="zh-TW" altLang="en-US"/>
          </a:p>
        </p:txBody>
      </p:sp>
    </p:spTree>
    <p:extLst>
      <p:ext uri="{BB962C8B-B14F-4D97-AF65-F5344CB8AC3E}">
        <p14:creationId xmlns:p14="http://schemas.microsoft.com/office/powerpoint/2010/main" val="26114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3" name="等腰三角形 2">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4" name="日期版面配置區 2">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3">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a:extLst>
              <a:ext uri="{FF2B5EF4-FFF2-40B4-BE49-F238E27FC236}"/>
            </a:extLst>
          </p:cNvPr>
          <p:cNvSpPr>
            <a:spLocks noGrp="1"/>
          </p:cNvSpPr>
          <p:nvPr>
            <p:ph type="sldNum" sz="quarter" idx="12"/>
          </p:nvPr>
        </p:nvSpPr>
        <p:spPr/>
        <p:txBody>
          <a:bodyPr/>
          <a:lstStyle>
            <a:lvl1pPr>
              <a:defRPr/>
            </a:lvl1pPr>
          </a:lstStyle>
          <a:p>
            <a:pPr>
              <a:defRPr/>
            </a:pPr>
            <a:fld id="{47286DF4-B5CB-4D13-9897-827F8CC24F71}" type="slidenum">
              <a:rPr lang="en-US" altLang="zh-TW"/>
              <a:pPr>
                <a:defRPr/>
              </a:pPr>
              <a:t>‹#›</a:t>
            </a:fld>
            <a:endParaRPr lang="en-US" altLang="zh-TW"/>
          </a:p>
        </p:txBody>
      </p:sp>
    </p:spTree>
    <p:extLst>
      <p:ext uri="{BB962C8B-B14F-4D97-AF65-F5344CB8AC3E}">
        <p14:creationId xmlns:p14="http://schemas.microsoft.com/office/powerpoint/2010/main" val="1932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等腰三角形 2">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4" name="日期版面配置區 1">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a:extLst>
              <a:ext uri="{FF2B5EF4-FFF2-40B4-BE49-F238E27FC236}"/>
            </a:extLst>
          </p:cNvPr>
          <p:cNvSpPr>
            <a:spLocks noGrp="1"/>
          </p:cNvSpPr>
          <p:nvPr>
            <p:ph type="sldNum" sz="quarter" idx="12"/>
          </p:nvPr>
        </p:nvSpPr>
        <p:spPr/>
        <p:txBody>
          <a:bodyPr/>
          <a:lstStyle>
            <a:lvl1pPr>
              <a:defRPr/>
            </a:lvl1pPr>
          </a:lstStyle>
          <a:p>
            <a:pPr>
              <a:defRPr/>
            </a:pPr>
            <a:fld id="{C8409D28-A5D0-47C6-ACC4-1E434527B937}" type="slidenum">
              <a:rPr lang="zh-TW" altLang="en-US"/>
              <a:pPr>
                <a:defRPr/>
              </a:pPr>
              <a:t>‹#›</a:t>
            </a:fld>
            <a:endParaRPr lang="zh-TW" altLang="en-US"/>
          </a:p>
        </p:txBody>
      </p:sp>
    </p:spTree>
    <p:extLst>
      <p:ext uri="{BB962C8B-B14F-4D97-AF65-F5344CB8AC3E}">
        <p14:creationId xmlns:p14="http://schemas.microsoft.com/office/powerpoint/2010/main" val="11965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等腰三角形 6">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4">
            <a:extLst>
              <a:ext uri="{FF2B5EF4-FFF2-40B4-BE49-F238E27FC236}"/>
            </a:extLst>
          </p:cNvPr>
          <p:cNvSpPr>
            <a:spLocks noGrp="1"/>
          </p:cNvSpPr>
          <p:nvPr>
            <p:ph type="dt" sz="half" idx="10"/>
          </p:nvPr>
        </p:nvSpPr>
        <p:spPr/>
        <p:txBody>
          <a:bodyPr/>
          <a:lstStyle>
            <a:lvl1pPr>
              <a:defRPr/>
            </a:lvl1pPr>
          </a:lstStyle>
          <a:p>
            <a:pPr>
              <a:defRPr/>
            </a:pPr>
            <a:endParaRPr lang="en-US" altLang="zh-TW"/>
          </a:p>
        </p:txBody>
      </p:sp>
      <p:sp>
        <p:nvSpPr>
          <p:cNvPr id="9" name="頁尾版面配置區 5">
            <a:extLst>
              <a:ext uri="{FF2B5EF4-FFF2-40B4-BE49-F238E27FC236}"/>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a:extLst>
              <a:ext uri="{FF2B5EF4-FFF2-40B4-BE49-F238E27FC236}"/>
            </a:extLst>
          </p:cNvPr>
          <p:cNvSpPr>
            <a:spLocks noGrp="1"/>
          </p:cNvSpPr>
          <p:nvPr>
            <p:ph type="sldNum" sz="quarter" idx="12"/>
          </p:nvPr>
        </p:nvSpPr>
        <p:spPr/>
        <p:txBody>
          <a:bodyPr/>
          <a:lstStyle>
            <a:lvl1pPr>
              <a:defRPr/>
            </a:lvl1pPr>
          </a:lstStyle>
          <a:p>
            <a:pPr>
              <a:defRPr/>
            </a:pPr>
            <a:fld id="{6E7B1EF2-6439-4BA4-8BAF-8D1BFC5CED7E}" type="slidenum">
              <a:rPr lang="zh-TW" altLang="en-US"/>
              <a:pPr>
                <a:defRPr/>
              </a:pPr>
              <a:t>‹#›</a:t>
            </a:fld>
            <a:endParaRPr lang="zh-TW" altLang="en-US"/>
          </a:p>
        </p:txBody>
      </p:sp>
    </p:spTree>
    <p:extLst>
      <p:ext uri="{BB962C8B-B14F-4D97-AF65-F5344CB8AC3E}">
        <p14:creationId xmlns:p14="http://schemas.microsoft.com/office/powerpoint/2010/main" val="244072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等腰三角形 5">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7" name="矩形 6">
            <a:extLst>
              <a:ext uri="{FF2B5EF4-FFF2-40B4-BE49-F238E27FC236}"/>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a:t>按一下以編輯母片文字樣式</a:t>
            </a:r>
          </a:p>
        </p:txBody>
      </p:sp>
      <p:sp>
        <p:nvSpPr>
          <p:cNvPr id="8" name="日期版面配置區 4">
            <a:extLst>
              <a:ext uri="{FF2B5EF4-FFF2-40B4-BE49-F238E27FC236}"/>
            </a:extLst>
          </p:cNvPr>
          <p:cNvSpPr>
            <a:spLocks noGrp="1"/>
          </p:cNvSpPr>
          <p:nvPr>
            <p:ph type="dt" sz="half" idx="10"/>
          </p:nvPr>
        </p:nvSpPr>
        <p:spPr/>
        <p:txBody>
          <a:bodyPr/>
          <a:lstStyle>
            <a:lvl1pPr>
              <a:defRPr>
                <a:solidFill>
                  <a:srgbClr val="DDE9EC"/>
                </a:solidFill>
              </a:defRPr>
            </a:lvl1pPr>
          </a:lstStyle>
          <a:p>
            <a:pPr>
              <a:defRPr/>
            </a:pPr>
            <a:endParaRPr lang="en-US" altLang="zh-TW"/>
          </a:p>
        </p:txBody>
      </p:sp>
      <p:sp>
        <p:nvSpPr>
          <p:cNvPr id="9" name="頁尾版面配置區 5">
            <a:extLst>
              <a:ext uri="{FF2B5EF4-FFF2-40B4-BE49-F238E27FC236}"/>
            </a:extLst>
          </p:cNvPr>
          <p:cNvSpPr>
            <a:spLocks noGrp="1"/>
          </p:cNvSpPr>
          <p:nvPr>
            <p:ph type="ftr" sz="quarter" idx="11"/>
          </p:nvPr>
        </p:nvSpPr>
        <p:spPr/>
        <p:txBody>
          <a:bodyPr/>
          <a:lstStyle>
            <a:lvl1pPr>
              <a:defRPr>
                <a:solidFill>
                  <a:srgbClr val="DDE9EC"/>
                </a:solidFill>
              </a:defRPr>
            </a:lvl1pPr>
          </a:lstStyle>
          <a:p>
            <a:pPr>
              <a:defRPr/>
            </a:pPr>
            <a:endParaRPr lang="en-US" altLang="zh-TW"/>
          </a:p>
        </p:txBody>
      </p:sp>
      <p:sp>
        <p:nvSpPr>
          <p:cNvPr id="10" name="投影片編號版面配置區 6">
            <a:extLst>
              <a:ext uri="{FF2B5EF4-FFF2-40B4-BE49-F238E27FC236}"/>
            </a:extLst>
          </p:cNvPr>
          <p:cNvSpPr>
            <a:spLocks noGrp="1"/>
          </p:cNvSpPr>
          <p:nvPr>
            <p:ph type="sldNum" sz="quarter" idx="12"/>
          </p:nvPr>
        </p:nvSpPr>
        <p:spPr/>
        <p:txBody>
          <a:bodyPr/>
          <a:lstStyle>
            <a:lvl1pPr>
              <a:defRPr>
                <a:solidFill>
                  <a:srgbClr val="DDE9EC"/>
                </a:solidFill>
              </a:defRPr>
            </a:lvl1pPr>
          </a:lstStyle>
          <a:p>
            <a:pPr>
              <a:defRPr/>
            </a:pPr>
            <a:fld id="{1F1A00AA-0365-4B22-984D-DFD6D875F469}" type="slidenum">
              <a:rPr lang="en-US" altLang="zh-TW"/>
              <a:pPr>
                <a:defRPr/>
              </a:pPr>
              <a:t>‹#›</a:t>
            </a:fld>
            <a:endParaRPr lang="en-US" altLang="zh-TW"/>
          </a:p>
        </p:txBody>
      </p:sp>
    </p:spTree>
    <p:extLst>
      <p:ext uri="{BB962C8B-B14F-4D97-AF65-F5344CB8AC3E}">
        <p14:creationId xmlns:p14="http://schemas.microsoft.com/office/powerpoint/2010/main" val="35631557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a:extLst>
              <a:ext uri="{FF2B5EF4-FFF2-40B4-BE49-F238E27FC236}"/>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rgbClr val="464653"/>
                </a:solidFill>
                <a:latin typeface="Arial" panose="020B0604020202020204" pitchFamily="34" charset="0"/>
                <a:ea typeface="新細明體" panose="02020500000000000000" pitchFamily="18" charset="-120"/>
              </a:defRPr>
            </a:lvl1pPr>
          </a:lstStyle>
          <a:p>
            <a:pPr>
              <a:defRPr/>
            </a:pPr>
            <a:endParaRPr lang="en-US" altLang="zh-TW"/>
          </a:p>
        </p:txBody>
      </p:sp>
      <p:sp>
        <p:nvSpPr>
          <p:cNvPr id="3" name="頁尾版面配置區 2">
            <a:extLst>
              <a:ext uri="{FF2B5EF4-FFF2-40B4-BE49-F238E27FC236}"/>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rgbClr val="464653"/>
                </a:solidFill>
                <a:latin typeface="Arial" panose="020B0604020202020204" pitchFamily="34" charset="0"/>
                <a:ea typeface="新細明體" panose="02020500000000000000" pitchFamily="18" charset="-120"/>
              </a:defRPr>
            </a:lvl1pPr>
          </a:lstStyle>
          <a:p>
            <a:pPr>
              <a:defRPr/>
            </a:pPr>
            <a:endParaRPr lang="en-US" altLang="zh-TW"/>
          </a:p>
        </p:txBody>
      </p:sp>
      <p:sp>
        <p:nvSpPr>
          <p:cNvPr id="23" name="投影片編號版面配置區 22">
            <a:extLst>
              <a:ext uri="{FF2B5EF4-FFF2-40B4-BE49-F238E27FC236}"/>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sz="1400">
                <a:solidFill>
                  <a:srgbClr val="464653"/>
                </a:solidFill>
                <a:ea typeface="新細明體" pitchFamily="18" charset="-120"/>
              </a:defRPr>
            </a:lvl1pPr>
          </a:lstStyle>
          <a:p>
            <a:pPr>
              <a:defRPr/>
            </a:pPr>
            <a:fld id="{BCB3CF99-E37D-4C2C-9152-325D6BCD08D0}" type="slidenum">
              <a:rPr lang="zh-TW" altLang="en-US"/>
              <a:pPr>
                <a:defRPr/>
              </a:pPr>
              <a:t>‹#›</a:t>
            </a:fld>
            <a:endParaRPr lang="zh-TW" altLang="en-US"/>
          </a:p>
        </p:txBody>
      </p:sp>
      <p:sp>
        <p:nvSpPr>
          <p:cNvPr id="1031" name="直線接點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2"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等腰三角形 9">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99255" r:id="rId1"/>
    <p:sldLayoutId id="2147499256" r:id="rId2"/>
    <p:sldLayoutId id="2147499257" r:id="rId3"/>
    <p:sldLayoutId id="2147499258" r:id="rId4"/>
    <p:sldLayoutId id="2147499259" r:id="rId5"/>
    <p:sldLayoutId id="2147499260" r:id="rId6"/>
    <p:sldLayoutId id="2147499261" r:id="rId7"/>
    <p:sldLayoutId id="2147499262" r:id="rId8"/>
    <p:sldLayoutId id="2147499263" r:id="rId9"/>
    <p:sldLayoutId id="2147499264" r:id="rId10"/>
    <p:sldLayoutId id="2147499265" r:id="rId11"/>
    <p:sldLayoutId id="2147499266" r:id="rId12"/>
    <p:sldLayoutId id="2147499267" r:id="rId13"/>
  </p:sldLayoutIdLst>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2051"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a:extLst>
              <a:ext uri="{FF2B5EF4-FFF2-40B4-BE49-F238E27FC236}"/>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rgbClr val="464653"/>
                </a:solidFill>
                <a:latin typeface="Arial" panose="020B0604020202020204" pitchFamily="34" charset="0"/>
                <a:ea typeface="新細明體" panose="02020500000000000000" pitchFamily="18" charset="-120"/>
              </a:defRPr>
            </a:lvl1pPr>
          </a:lstStyle>
          <a:p>
            <a:pPr>
              <a:defRPr/>
            </a:pPr>
            <a:endParaRPr lang="en-US" altLang="zh-TW"/>
          </a:p>
        </p:txBody>
      </p:sp>
      <p:sp>
        <p:nvSpPr>
          <p:cNvPr id="3" name="頁尾版面配置區 2">
            <a:extLst>
              <a:ext uri="{FF2B5EF4-FFF2-40B4-BE49-F238E27FC236}"/>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rgbClr val="464653"/>
                </a:solidFill>
                <a:latin typeface="Arial" panose="020B0604020202020204" pitchFamily="34" charset="0"/>
                <a:ea typeface="新細明體" panose="02020500000000000000" pitchFamily="18" charset="-120"/>
              </a:defRPr>
            </a:lvl1pPr>
          </a:lstStyle>
          <a:p>
            <a:pPr>
              <a:defRPr/>
            </a:pPr>
            <a:endParaRPr lang="en-US" altLang="zh-TW"/>
          </a:p>
        </p:txBody>
      </p:sp>
      <p:sp>
        <p:nvSpPr>
          <p:cNvPr id="23" name="投影片編號版面配置區 22">
            <a:extLst>
              <a:ext uri="{FF2B5EF4-FFF2-40B4-BE49-F238E27FC236}"/>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sz="1400">
                <a:solidFill>
                  <a:srgbClr val="464653"/>
                </a:solidFill>
                <a:ea typeface="新細明體" pitchFamily="18" charset="-120"/>
              </a:defRPr>
            </a:lvl1pPr>
          </a:lstStyle>
          <a:p>
            <a:pPr>
              <a:defRPr/>
            </a:pPr>
            <a:fld id="{46534B30-25C3-4740-9F16-10EEFA2A62BC}" type="slidenum">
              <a:rPr lang="zh-TW" altLang="en-US"/>
              <a:pPr>
                <a:defRPr/>
              </a:pPr>
              <a:t>‹#›</a:t>
            </a:fld>
            <a:endParaRPr lang="zh-TW" altLang="en-US"/>
          </a:p>
        </p:txBody>
      </p:sp>
      <p:sp>
        <p:nvSpPr>
          <p:cNvPr id="2055" name="直線接點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6"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等腰三角形 9">
            <a:extLst>
              <a:ext uri="{FF2B5EF4-FFF2-40B4-BE49-F238E27FC236}"/>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99268" r:id="rId1"/>
    <p:sldLayoutId id="2147499269" r:id="rId2"/>
    <p:sldLayoutId id="2147499270" r:id="rId3"/>
    <p:sldLayoutId id="2147499271" r:id="rId4"/>
    <p:sldLayoutId id="2147499272" r:id="rId5"/>
    <p:sldLayoutId id="2147499273" r:id="rId6"/>
    <p:sldLayoutId id="2147499274" r:id="rId7"/>
    <p:sldLayoutId id="2147499275" r:id="rId8"/>
    <p:sldLayoutId id="2147499276" r:id="rId9"/>
    <p:sldLayoutId id="2147499277" r:id="rId10"/>
    <p:sldLayoutId id="2147499278" r:id="rId11"/>
    <p:sldLayoutId id="2147499279" r:id="rId12"/>
    <p:sldLayoutId id="2147499280" r:id="rId13"/>
  </p:sldLayoutIdLst>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2.xml"/><Relationship Id="rId14" Type="http://schemas.microsoft.com/office/2007/relationships/diagramDrawing" Target="../diagrams/drawing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eg"/><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6.xml"/><Relationship Id="rId5" Type="http://schemas.openxmlformats.org/officeDocument/2006/relationships/image" Target="../media/image4.jpeg"/><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2838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extLst>
          </p:cNvPr>
          <p:cNvSpPr>
            <a:spLocks noGrp="1" noChangeArrowheads="1"/>
          </p:cNvSpPr>
          <p:nvPr>
            <p:ph type="subTitle" idx="1"/>
          </p:nvPr>
        </p:nvSpPr>
        <p:spPr>
          <a:xfrm>
            <a:off x="2699866" y="5301208"/>
            <a:ext cx="3816350" cy="1079500"/>
          </a:xfrm>
        </p:spPr>
        <p:txBody>
          <a:bodyPr>
            <a:noAutofit/>
          </a:bodyPr>
          <a:lstStyle/>
          <a:p>
            <a:pPr marL="26988" eaLnBrk="1" fontAlgn="auto" hangingPunct="1">
              <a:spcAft>
                <a:spcPts val="0"/>
              </a:spcAft>
              <a:defRPr/>
            </a:pPr>
            <a:r>
              <a:rPr lang="zh-TW" altLang="en-US" sz="2800" b="1" dirty="0" smtClean="0">
                <a:solidFill>
                  <a:srgbClr val="65514B"/>
                </a:solidFill>
                <a:latin typeface="Times New Roman" panose="02020603050405020304" pitchFamily="18" charset="0"/>
                <a:ea typeface="+mj-ea"/>
                <a:cs typeface="Times New Roman" panose="02020603050405020304" pitchFamily="18" charset="0"/>
              </a:rPr>
              <a:t>主計處</a:t>
            </a:r>
            <a:endParaRPr lang="en-US" altLang="zh-TW" sz="2800" b="1" dirty="0">
              <a:solidFill>
                <a:srgbClr val="65514B"/>
              </a:solidFill>
              <a:latin typeface="Times New Roman" panose="02020603050405020304" pitchFamily="18" charset="0"/>
              <a:ea typeface="+mj-ea"/>
              <a:cs typeface="Times New Roman" panose="02020603050405020304" pitchFamily="18" charset="0"/>
            </a:endParaRPr>
          </a:p>
          <a:p>
            <a:pPr marL="26988" eaLnBrk="1" fontAlgn="auto" hangingPunct="1">
              <a:spcAft>
                <a:spcPts val="0"/>
              </a:spcAft>
              <a:defRPr/>
            </a:pPr>
            <a:r>
              <a:rPr lang="en-US" altLang="zh-TW" sz="2800" b="1" dirty="0" smtClean="0">
                <a:solidFill>
                  <a:srgbClr val="65514B"/>
                </a:solidFill>
                <a:latin typeface="Times New Roman" panose="02020603050405020304" pitchFamily="18" charset="0"/>
                <a:ea typeface="+mj-ea"/>
                <a:cs typeface="Times New Roman" panose="02020603050405020304" pitchFamily="18" charset="0"/>
              </a:rPr>
              <a:t> 108</a:t>
            </a:r>
            <a:r>
              <a:rPr lang="zh-TW" altLang="it-IT" sz="2800" b="1" dirty="0" smtClean="0">
                <a:solidFill>
                  <a:srgbClr val="65514B"/>
                </a:solidFill>
                <a:latin typeface="Times New Roman" panose="02020603050405020304" pitchFamily="18" charset="0"/>
                <a:ea typeface="+mj-ea"/>
                <a:cs typeface="Times New Roman" panose="02020603050405020304" pitchFamily="18" charset="0"/>
              </a:rPr>
              <a:t>年</a:t>
            </a:r>
            <a:r>
              <a:rPr lang="en-US" altLang="zh-TW" sz="2800" b="1" dirty="0" smtClean="0">
                <a:solidFill>
                  <a:srgbClr val="65514B"/>
                </a:solidFill>
                <a:latin typeface="Times New Roman" panose="02020603050405020304" pitchFamily="18" charset="0"/>
                <a:ea typeface="+mj-ea"/>
                <a:cs typeface="Times New Roman" panose="02020603050405020304" pitchFamily="18" charset="0"/>
              </a:rPr>
              <a:t>10</a:t>
            </a:r>
            <a:r>
              <a:rPr lang="zh-TW" altLang="it-IT" sz="2800" b="1" dirty="0" smtClean="0">
                <a:solidFill>
                  <a:srgbClr val="65514B"/>
                </a:solidFill>
                <a:latin typeface="Times New Roman" panose="02020603050405020304" pitchFamily="18" charset="0"/>
                <a:ea typeface="+mj-ea"/>
                <a:cs typeface="Times New Roman" panose="02020603050405020304" pitchFamily="18" charset="0"/>
              </a:rPr>
              <a:t>月</a:t>
            </a:r>
            <a:r>
              <a:rPr lang="en-US" altLang="zh-TW" sz="2800" b="1" dirty="0" smtClean="0">
                <a:solidFill>
                  <a:srgbClr val="65514B"/>
                </a:solidFill>
                <a:latin typeface="Times New Roman" panose="02020603050405020304" pitchFamily="18" charset="0"/>
                <a:ea typeface="+mj-ea"/>
                <a:cs typeface="Times New Roman" panose="02020603050405020304" pitchFamily="18" charset="0"/>
              </a:rPr>
              <a:t>4</a:t>
            </a:r>
            <a:r>
              <a:rPr lang="zh-TW" altLang="en-US" sz="2800" b="1" dirty="0" smtClean="0">
                <a:solidFill>
                  <a:srgbClr val="65514B"/>
                </a:solidFill>
                <a:latin typeface="Times New Roman" panose="02020603050405020304" pitchFamily="18" charset="0"/>
                <a:ea typeface="+mj-ea"/>
                <a:cs typeface="Times New Roman" panose="02020603050405020304" pitchFamily="18" charset="0"/>
              </a:rPr>
              <a:t>日</a:t>
            </a:r>
            <a:endParaRPr lang="zh-CN" altLang="it-IT" sz="2800" b="1" dirty="0">
              <a:solidFill>
                <a:srgbClr val="65514B"/>
              </a:solidFill>
              <a:latin typeface="Times New Roman" panose="02020603050405020304" pitchFamily="18" charset="0"/>
              <a:ea typeface="+mj-ea"/>
              <a:cs typeface="Times New Roman" panose="02020603050405020304" pitchFamily="18" charset="0"/>
            </a:endParaRPr>
          </a:p>
        </p:txBody>
      </p:sp>
      <p:sp>
        <p:nvSpPr>
          <p:cNvPr id="14338" name="Rectangle 2">
            <a:extLst>
              <a:ext uri="{FF2B5EF4-FFF2-40B4-BE49-F238E27FC236}"/>
            </a:extLst>
          </p:cNvPr>
          <p:cNvSpPr>
            <a:spLocks noGrp="1" noChangeArrowheads="1"/>
          </p:cNvSpPr>
          <p:nvPr>
            <p:ph type="ctrTitle" idx="4294967295"/>
          </p:nvPr>
        </p:nvSpPr>
        <p:spPr>
          <a:xfrm>
            <a:off x="107950" y="2348880"/>
            <a:ext cx="8928100" cy="1800151"/>
          </a:xfrm>
        </p:spPr>
        <p:txBody>
          <a:bodyPr>
            <a:noAutofit/>
          </a:bodyPr>
          <a:lstStyle/>
          <a:p>
            <a:pPr algn="ctr"/>
            <a:r>
              <a:rPr lang="zh-TW" altLang="zh-TW" sz="5400" b="1" dirty="0">
                <a:solidFill>
                  <a:schemeClr val="accent5">
                    <a:lumMod val="75000"/>
                  </a:schemeClr>
                </a:solidFill>
              </a:rPr>
              <a:t>強化補助</a:t>
            </a:r>
            <a:r>
              <a:rPr lang="zh-TW" altLang="zh-TW" sz="5400" b="1" dirty="0" smtClean="0">
                <a:solidFill>
                  <a:schemeClr val="accent5">
                    <a:lumMod val="75000"/>
                  </a:schemeClr>
                </a:solidFill>
              </a:rPr>
              <a:t>計畫</a:t>
            </a:r>
            <a:r>
              <a:rPr lang="en-US" altLang="zh-TW" sz="5400" b="1" dirty="0" smtClean="0">
                <a:solidFill>
                  <a:schemeClr val="accent5">
                    <a:lumMod val="75000"/>
                  </a:schemeClr>
                </a:solidFill>
              </a:rPr>
              <a:t/>
            </a:r>
            <a:br>
              <a:rPr lang="en-US" altLang="zh-TW" sz="5400" b="1" dirty="0" smtClean="0">
                <a:solidFill>
                  <a:schemeClr val="accent5">
                    <a:lumMod val="75000"/>
                  </a:schemeClr>
                </a:solidFill>
              </a:rPr>
            </a:br>
            <a:r>
              <a:rPr lang="zh-TW" altLang="zh-TW" sz="5400" b="1" dirty="0" smtClean="0">
                <a:solidFill>
                  <a:schemeClr val="accent5">
                    <a:lumMod val="75000"/>
                  </a:schemeClr>
                </a:solidFill>
              </a:rPr>
              <a:t>經費</a:t>
            </a:r>
            <a:r>
              <a:rPr lang="zh-TW" altLang="zh-TW" sz="5400" b="1" dirty="0">
                <a:solidFill>
                  <a:schemeClr val="accent5">
                    <a:lumMod val="75000"/>
                  </a:schemeClr>
                </a:solidFill>
              </a:rPr>
              <a:t>支用合規機制</a:t>
            </a:r>
          </a:p>
        </p:txBody>
      </p:sp>
      <p:pic>
        <p:nvPicPr>
          <p:cNvPr id="29701" name="Picture 33" descr="C:\Program Files\Microsoft Office\MEDIA\OFFICE14\Lines\BD14711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073" y="4268713"/>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26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27584" y="404664"/>
            <a:ext cx="7704856" cy="792654"/>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2/21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024535038"/>
              </p:ext>
            </p:extLst>
          </p:nvPr>
        </p:nvGraphicFramePr>
        <p:xfrm>
          <a:off x="1115616" y="1844824"/>
          <a:ext cx="7403658" cy="4320480"/>
        </p:xfrm>
        <a:graphic>
          <a:graphicData uri="http://schemas.openxmlformats.org/drawingml/2006/table">
            <a:tbl>
              <a:tblPr firstRow="1" bandRow="1">
                <a:tableStyleId>{21E4AEA4-8DFA-4A89-87EB-49C32662AFE0}</a:tableStyleId>
              </a:tblPr>
              <a:tblGrid>
                <a:gridCol w="1787034"/>
                <a:gridCol w="5616624"/>
              </a:tblGrid>
              <a:tr h="565485">
                <a:tc>
                  <a:txBody>
                    <a:bodyPr/>
                    <a:lstStyle/>
                    <a:p>
                      <a:pPr algn="ct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1</a:t>
                      </a:r>
                      <a:endParaRPr kumimoji="0" lang="zh-TW" altLang="en-US" sz="2000" b="1" kern="1200" dirty="0">
                        <a:solidFill>
                          <a:schemeClr val="tx1"/>
                        </a:solidFill>
                        <a:latin typeface="+mj-ea"/>
                        <a:ea typeface="+mj-ea"/>
                        <a:cs typeface="Times New Roman" panose="02020603050405020304" pitchFamily="18" charset="0"/>
                      </a:endParaRPr>
                    </a:p>
                  </a:txBody>
                  <a:tcPr marL="91436" marR="91436" marT="45721" marB="45721" anchor="ctr"/>
                </a:tc>
                <a:tc>
                  <a:txBody>
                    <a:bodyPr/>
                    <a:lstStyle/>
                    <a:p>
                      <a:pPr algn="ctr"/>
                      <a:r>
                        <a:rPr lang="zh-TW" altLang="en-US" sz="2000" dirty="0" smtClean="0">
                          <a:solidFill>
                            <a:schemeClr val="tx1"/>
                          </a:solidFill>
                          <a:latin typeface="+mj-ea"/>
                          <a:ea typeface="+mj-ea"/>
                        </a:rPr>
                        <a:t>實際案例</a:t>
                      </a:r>
                      <a:endParaRPr lang="zh-TW" altLang="en-US" sz="2000" dirty="0">
                        <a:solidFill>
                          <a:schemeClr val="tx1"/>
                        </a:solidFill>
                        <a:latin typeface="+mj-ea"/>
                        <a:ea typeface="+mj-ea"/>
                      </a:endParaRPr>
                    </a:p>
                  </a:txBody>
                  <a:tcPr marL="91436" marR="91436" marT="45721" marB="45721" anchor="ctr"/>
                </a:tc>
              </a:tr>
              <a:tr h="3754995">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列支主持費、研究人力工作酬金超過核發標準或重複報支</a:t>
                      </a:r>
                      <a:r>
                        <a:rPr kumimoji="0" lang="en-US" altLang="zh-TW" sz="1400" kern="1200" noProof="0" dirty="0" smtClean="0">
                          <a:solidFill>
                            <a:schemeClr val="dk1"/>
                          </a:solidFill>
                          <a:latin typeface="標楷體" panose="03000509000000000000" pitchFamily="65" charset="-120"/>
                          <a:ea typeface="標楷體" panose="03000509000000000000" pitchFamily="65" charset="-120"/>
                          <a:cs typeface="+mn-cs"/>
                        </a:rPr>
                        <a:t>(2/4)</a:t>
                      </a:r>
                      <a:endParaRPr kumimoji="0" lang="zh-TW" altLang="en-US" sz="1400" kern="1200" noProof="0" dirty="0" smtClean="0">
                        <a:solidFill>
                          <a:schemeClr val="dk1"/>
                        </a:solidFill>
                        <a:latin typeface="標楷體" panose="03000509000000000000" pitchFamily="65" charset="-120"/>
                        <a:ea typeface="標楷體" panose="03000509000000000000" pitchFamily="65" charset="-120"/>
                        <a:cs typeface="+mn-cs"/>
                      </a:endParaRPr>
                    </a:p>
                    <a:p>
                      <a:pPr algn="just">
                        <a:lnSpc>
                          <a:spcPts val="3000"/>
                        </a:lnSpc>
                      </a:pPr>
                      <a:endParaRPr lang="zh-TW" altLang="en-US" sz="2000" dirty="0">
                        <a:latin typeface="+mj-ea"/>
                        <a:ea typeface="+mj-ea"/>
                      </a:endParaRPr>
                    </a:p>
                  </a:txBody>
                  <a:tcPr marL="91436" marR="91436" marT="45721" marB="45721"/>
                </a:tc>
                <a:tc>
                  <a:txBody>
                    <a:bodyPr/>
                    <a:lstStyle/>
                    <a:p>
                      <a:pPr marL="273050" indent="-273050" algn="just">
                        <a:lnSpc>
                          <a:spcPts val="3000"/>
                        </a:lnSpc>
                      </a:pPr>
                      <a:r>
                        <a:rPr kumimoji="0" lang="en-US" altLang="zh-TW" sz="2000" kern="1200" dirty="0" smtClean="0">
                          <a:effectLst/>
                          <a:latin typeface="+mj-ea"/>
                          <a:ea typeface="+mj-ea"/>
                        </a:rPr>
                        <a:t>1.</a:t>
                      </a:r>
                      <a:r>
                        <a:rPr kumimoji="0" lang="zh-TW" altLang="en-US" sz="2000" kern="1200" dirty="0" smtClean="0">
                          <a:effectLst/>
                          <a:latin typeface="+mj-ea"/>
                          <a:ea typeface="+mj-ea"/>
                        </a:rPr>
                        <a:t>列支計畫主持人</a:t>
                      </a:r>
                      <a:r>
                        <a:rPr kumimoji="0" lang="en-US" altLang="zh-TW" sz="2000" kern="1200" dirty="0" smtClean="0">
                          <a:effectLst/>
                          <a:latin typeface="+mj-ea"/>
                          <a:ea typeface="+mj-ea"/>
                        </a:rPr>
                        <a:t>107</a:t>
                      </a:r>
                      <a:r>
                        <a:rPr kumimoji="0" lang="zh-TW" altLang="en-US" sz="2000" kern="1200" dirty="0" smtClean="0">
                          <a:effectLst/>
                          <a:latin typeface="+mj-ea"/>
                          <a:ea typeface="+mj-ea"/>
                        </a:rPr>
                        <a:t>年</a:t>
                      </a:r>
                      <a:r>
                        <a:rPr kumimoji="0" lang="en-US" altLang="zh-TW" sz="2000" kern="1200" dirty="0" smtClean="0">
                          <a:effectLst/>
                          <a:latin typeface="+mj-ea"/>
                          <a:ea typeface="+mj-ea"/>
                        </a:rPr>
                        <a:t>8</a:t>
                      </a:r>
                      <a:r>
                        <a:rPr kumimoji="0" lang="zh-TW" altLang="en-US" sz="2000" kern="1200" dirty="0" smtClean="0">
                          <a:effectLst/>
                          <a:latin typeface="+mj-ea"/>
                          <a:ea typeface="+mj-ea"/>
                        </a:rPr>
                        <a:t>月研究主持費</a:t>
                      </a:r>
                      <a:r>
                        <a:rPr kumimoji="0" lang="en-US" altLang="zh-TW" sz="2000" kern="1200" dirty="0" smtClean="0">
                          <a:effectLst/>
                          <a:latin typeface="+mj-ea"/>
                          <a:ea typeface="+mj-ea"/>
                        </a:rPr>
                        <a:t>12,000</a:t>
                      </a:r>
                      <a:r>
                        <a:rPr kumimoji="0" lang="zh-TW" altLang="en-US" sz="2000" kern="1200" dirty="0" smtClean="0">
                          <a:effectLst/>
                          <a:latin typeface="+mj-ea"/>
                          <a:ea typeface="+mj-ea"/>
                        </a:rPr>
                        <a:t>元，查</a:t>
                      </a:r>
                      <a:r>
                        <a:rPr kumimoji="0" lang="zh-TW" altLang="en-US" sz="2000" kern="1200" dirty="0" smtClean="0">
                          <a:solidFill>
                            <a:srgbClr val="FF0000"/>
                          </a:solidFill>
                          <a:effectLst/>
                          <a:latin typeface="+mj-ea"/>
                          <a:ea typeface="+mj-ea"/>
                        </a:rPr>
                        <a:t>該期間未核給研究主持費</a:t>
                      </a:r>
                      <a:r>
                        <a:rPr kumimoji="0" lang="zh-TW" altLang="en-US" sz="2000" kern="1200" dirty="0" smtClean="0">
                          <a:effectLst/>
                          <a:latin typeface="+mj-ea"/>
                          <a:ea typeface="+mj-ea"/>
                        </a:rPr>
                        <a:t>，不可報支。</a:t>
                      </a:r>
                      <a:endParaRPr kumimoji="0" lang="en-US" altLang="zh-TW" sz="2000" b="1" kern="1200" dirty="0" smtClean="0">
                        <a:solidFill>
                          <a:srgbClr val="FF0000"/>
                        </a:solidFill>
                        <a:effectLst/>
                        <a:latin typeface="+mj-ea"/>
                        <a:ea typeface="+mj-ea"/>
                      </a:endParaRPr>
                    </a:p>
                    <a:p>
                      <a:pPr marL="273050" indent="-273050" algn="just">
                        <a:lnSpc>
                          <a:spcPts val="3000"/>
                        </a:lnSpc>
                      </a:pPr>
                      <a:endParaRPr kumimoji="0" lang="en-US" altLang="zh-TW" sz="2000" kern="1200" dirty="0" smtClean="0">
                        <a:effectLst/>
                        <a:latin typeface="+mj-ea"/>
                        <a:ea typeface="+mj-ea"/>
                      </a:endParaRPr>
                    </a:p>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mj-ea"/>
                          <a:ea typeface="+mj-ea"/>
                        </a:rPr>
                        <a:t>2.</a:t>
                      </a:r>
                      <a:r>
                        <a:rPr kumimoji="0" lang="zh-TW" altLang="en-US" sz="2000" kern="1200" dirty="0" smtClean="0">
                          <a:effectLst/>
                          <a:latin typeface="+mj-ea"/>
                          <a:ea typeface="+mj-ea"/>
                        </a:rPr>
                        <a:t>列支計畫主持人</a:t>
                      </a:r>
                      <a:r>
                        <a:rPr kumimoji="0" lang="en-US" altLang="zh-TW" sz="2000" kern="1200" dirty="0" smtClean="0">
                          <a:effectLst/>
                          <a:latin typeface="+mj-ea"/>
                          <a:ea typeface="+mj-ea"/>
                        </a:rPr>
                        <a:t>106</a:t>
                      </a:r>
                      <a:r>
                        <a:rPr kumimoji="0" lang="zh-TW" altLang="en-US" sz="2000" kern="1200" dirty="0" smtClean="0">
                          <a:effectLst/>
                          <a:latin typeface="+mj-ea"/>
                          <a:ea typeface="+mj-ea"/>
                        </a:rPr>
                        <a:t>年</a:t>
                      </a:r>
                      <a:r>
                        <a:rPr kumimoji="0" lang="en-US" altLang="zh-TW" sz="2000" kern="1200" dirty="0" smtClean="0">
                          <a:effectLst/>
                          <a:latin typeface="+mj-ea"/>
                          <a:ea typeface="+mj-ea"/>
                        </a:rPr>
                        <a:t>8</a:t>
                      </a:r>
                      <a:r>
                        <a:rPr kumimoji="0" lang="zh-TW" altLang="en-US" sz="2000" kern="1200" dirty="0" smtClean="0">
                          <a:effectLst/>
                          <a:latin typeface="+mj-ea"/>
                          <a:ea typeface="+mj-ea"/>
                        </a:rPr>
                        <a:t>月、</a:t>
                      </a:r>
                      <a:r>
                        <a:rPr kumimoji="0" lang="en-US" altLang="zh-TW" sz="2000" kern="1200" dirty="0" smtClean="0">
                          <a:effectLst/>
                          <a:latin typeface="+mj-ea"/>
                          <a:ea typeface="+mj-ea"/>
                        </a:rPr>
                        <a:t>107</a:t>
                      </a:r>
                      <a:r>
                        <a:rPr kumimoji="0" lang="zh-TW" altLang="en-US" sz="2000" kern="1200" dirty="0" smtClean="0">
                          <a:effectLst/>
                          <a:latin typeface="+mj-ea"/>
                          <a:ea typeface="+mj-ea"/>
                        </a:rPr>
                        <a:t>年</a:t>
                      </a:r>
                      <a:r>
                        <a:rPr kumimoji="0" lang="en-US" altLang="zh-TW" sz="2000" kern="1200" dirty="0" smtClean="0">
                          <a:effectLst/>
                          <a:latin typeface="+mj-ea"/>
                          <a:ea typeface="+mj-ea"/>
                        </a:rPr>
                        <a:t>1</a:t>
                      </a:r>
                      <a:r>
                        <a:rPr kumimoji="0" lang="zh-TW" altLang="en-US" sz="2000" kern="1200" dirty="0" smtClean="0">
                          <a:effectLst/>
                          <a:latin typeface="+mj-ea"/>
                          <a:ea typeface="+mj-ea"/>
                        </a:rPr>
                        <a:t>至</a:t>
                      </a:r>
                      <a:r>
                        <a:rPr kumimoji="0" lang="en-US" altLang="zh-TW" sz="2000" kern="1200" dirty="0" smtClean="0">
                          <a:effectLst/>
                          <a:latin typeface="+mj-ea"/>
                          <a:ea typeface="+mj-ea"/>
                        </a:rPr>
                        <a:t>2</a:t>
                      </a:r>
                      <a:r>
                        <a:rPr kumimoji="0" lang="zh-TW" altLang="en-US" sz="2000" kern="1200" dirty="0" smtClean="0">
                          <a:effectLst/>
                          <a:latin typeface="+mj-ea"/>
                          <a:ea typeface="+mj-ea"/>
                        </a:rPr>
                        <a:t>月研究</a:t>
                      </a:r>
                      <a:r>
                        <a:rPr kumimoji="0" lang="zh-TW" altLang="en-US" sz="2000" kern="1200" dirty="0" smtClean="0">
                          <a:solidFill>
                            <a:srgbClr val="FF0000"/>
                          </a:solidFill>
                          <a:effectLst/>
                          <a:latin typeface="+mj-ea"/>
                          <a:ea typeface="+mj-ea"/>
                        </a:rPr>
                        <a:t>主持費</a:t>
                      </a:r>
                      <a:r>
                        <a:rPr kumimoji="0" lang="zh-TW" altLang="en-US" sz="2000" kern="1200" dirty="0" smtClean="0">
                          <a:effectLst/>
                          <a:latin typeface="+mj-ea"/>
                          <a:ea typeface="+mj-ea"/>
                        </a:rPr>
                        <a:t>計</a:t>
                      </a:r>
                      <a:r>
                        <a:rPr kumimoji="0" lang="en-US" altLang="zh-TW" sz="2000" kern="1200" dirty="0" smtClean="0">
                          <a:effectLst/>
                          <a:latin typeface="+mj-ea"/>
                          <a:ea typeface="+mj-ea"/>
                        </a:rPr>
                        <a:t>40,000</a:t>
                      </a:r>
                      <a:r>
                        <a:rPr kumimoji="0" lang="zh-TW" altLang="en-US" sz="2000" kern="1200" dirty="0" smtClean="0">
                          <a:effectLst/>
                          <a:latin typeface="+mj-ea"/>
                          <a:ea typeface="+mj-ea"/>
                        </a:rPr>
                        <a:t>元，復於憑證第</a:t>
                      </a:r>
                      <a:r>
                        <a:rPr kumimoji="0" lang="en-US" altLang="zh-TW" sz="2000" kern="1200" dirty="0" smtClean="0">
                          <a:effectLst/>
                          <a:latin typeface="+mj-ea"/>
                          <a:ea typeface="+mj-ea"/>
                        </a:rPr>
                        <a:t>30</a:t>
                      </a:r>
                      <a:r>
                        <a:rPr kumimoji="0" lang="zh-TW" altLang="en-US" sz="2000" kern="1200" dirty="0" smtClean="0">
                          <a:effectLst/>
                          <a:latin typeface="+mj-ea"/>
                          <a:ea typeface="+mj-ea"/>
                        </a:rPr>
                        <a:t>、</a:t>
                      </a:r>
                      <a:r>
                        <a:rPr kumimoji="0" lang="en-US" altLang="zh-TW" sz="2000" kern="1200" dirty="0" smtClean="0">
                          <a:effectLst/>
                          <a:latin typeface="+mj-ea"/>
                          <a:ea typeface="+mj-ea"/>
                        </a:rPr>
                        <a:t>31</a:t>
                      </a:r>
                      <a:r>
                        <a:rPr kumimoji="0" lang="zh-TW" altLang="en-US" sz="2000" kern="1200" dirty="0" smtClean="0">
                          <a:effectLst/>
                          <a:latin typeface="+mj-ea"/>
                          <a:ea typeface="+mj-ea"/>
                        </a:rPr>
                        <a:t>、</a:t>
                      </a:r>
                      <a:r>
                        <a:rPr kumimoji="0" lang="en-US" altLang="zh-TW" sz="2000" kern="1200" dirty="0" smtClean="0">
                          <a:effectLst/>
                          <a:latin typeface="+mj-ea"/>
                          <a:ea typeface="+mj-ea"/>
                        </a:rPr>
                        <a:t>41</a:t>
                      </a:r>
                      <a:r>
                        <a:rPr kumimoji="0" lang="zh-TW" altLang="en-US" sz="2000" kern="1200" dirty="0" smtClean="0">
                          <a:effectLst/>
                          <a:latin typeface="+mj-ea"/>
                          <a:ea typeface="+mj-ea"/>
                        </a:rPr>
                        <a:t>號</a:t>
                      </a:r>
                      <a:r>
                        <a:rPr kumimoji="0" lang="zh-TW" altLang="en-US" sz="2000" kern="1200" dirty="0" smtClean="0">
                          <a:solidFill>
                            <a:srgbClr val="FF0000"/>
                          </a:solidFill>
                          <a:effectLst/>
                          <a:latin typeface="+mj-ea"/>
                          <a:ea typeface="+mj-ea"/>
                        </a:rPr>
                        <a:t>重複列支</a:t>
                      </a:r>
                      <a:r>
                        <a:rPr kumimoji="0" lang="zh-TW" altLang="en-US" sz="2000" kern="1200" dirty="0" smtClean="0">
                          <a:solidFill>
                            <a:schemeClr val="dk1"/>
                          </a:solidFill>
                          <a:effectLst/>
                          <a:latin typeface="+mj-ea"/>
                          <a:ea typeface="+mj-ea"/>
                          <a:cs typeface="+mn-cs"/>
                        </a:rPr>
                        <a:t>，須繳</a:t>
                      </a:r>
                      <a:r>
                        <a:rPr kumimoji="0" lang="zh-TW" altLang="en-US" sz="2000" kern="1200" dirty="0" smtClean="0">
                          <a:solidFill>
                            <a:schemeClr val="dk1"/>
                          </a:solidFill>
                          <a:effectLst/>
                          <a:latin typeface="+mj-ea"/>
                          <a:ea typeface="+mj-ea"/>
                          <a:cs typeface="+mn-cs"/>
                        </a:rPr>
                        <a:t>回</a:t>
                      </a:r>
                      <a:r>
                        <a:rPr kumimoji="0" lang="zh-TW" altLang="en-US" sz="2000" kern="1200" dirty="0" smtClean="0">
                          <a:effectLst/>
                          <a:latin typeface="+mj-ea"/>
                          <a:ea typeface="+mj-ea"/>
                        </a:rPr>
                        <a:t>。</a:t>
                      </a:r>
                      <a:endParaRPr kumimoji="0" lang="zh-TW" altLang="en-US" sz="2000" kern="1200" dirty="0" smtClean="0">
                        <a:solidFill>
                          <a:schemeClr val="tx1"/>
                        </a:solidFill>
                        <a:effectLst/>
                        <a:latin typeface="+mj-ea"/>
                        <a:ea typeface="+mj-ea"/>
                        <a:cs typeface="+mn-cs"/>
                      </a:endParaRPr>
                    </a:p>
                  </a:txBody>
                  <a:tcPr marL="91436" marR="91436" marT="45721" marB="45721"/>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rgbClr val="464653"/>
                </a:solidFill>
                <a:latin typeface="Arial" charset="0"/>
              </a:rPr>
              <a:t>9</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58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27523" y="549275"/>
            <a:ext cx="7704918" cy="665163"/>
          </a:xfrm>
        </p:spPr>
        <p:txBody>
          <a:bodyPr>
            <a:noAutofit/>
          </a:bodyPr>
          <a:lstStyle/>
          <a:p>
            <a:pPr marL="365125" indent="-282575" eaLnBrk="1" hangingPunct="1">
              <a:spcBef>
                <a:spcPts val="1500"/>
              </a:spcBef>
              <a:tabLst>
                <a:tab pos="273050" algn="l"/>
              </a:tabLst>
            </a:pPr>
            <a:r>
              <a:rPr lang="zh-TW" altLang="en-US" sz="3000" b="1" dirty="0" smtClean="0">
                <a:latin typeface="+mj-ea"/>
                <a:cs typeface="Meiryo UI" pitchFamily="34" charset="-128"/>
              </a:rPr>
              <a:t>二</a:t>
            </a:r>
            <a:r>
              <a:rPr lang="zh-TW" altLang="en-US" sz="3000" b="1" dirty="0">
                <a:latin typeface="+mj-ea"/>
                <a:cs typeface="Meiryo UI" pitchFamily="34" charset="-128"/>
              </a:rPr>
              <a:t>、結報作業說明與實際案例</a:t>
            </a:r>
            <a:r>
              <a:rPr lang="zh-TW" altLang="en-US" sz="1800" b="1" dirty="0" smtClean="0">
                <a:latin typeface="+mj-ea"/>
                <a:cs typeface="Meiryo UI" pitchFamily="34" charset="-128"/>
              </a:rPr>
              <a:t>（</a:t>
            </a:r>
            <a:r>
              <a:rPr lang="en-US" altLang="zh-TW" sz="1800" b="1" dirty="0">
                <a:latin typeface="+mj-ea"/>
                <a:cs typeface="Meiryo UI" pitchFamily="34" charset="-128"/>
              </a:rPr>
              <a:t>3</a:t>
            </a:r>
            <a:r>
              <a:rPr lang="en-US" altLang="zh-TW" sz="1800" b="1" dirty="0" smtClean="0">
                <a:latin typeface="+mj-ea"/>
                <a:cs typeface="Meiryo UI" pitchFamily="34" charset="-128"/>
              </a:rPr>
              <a:t>/21</a:t>
            </a:r>
            <a:r>
              <a:rPr lang="zh-TW" altLang="en-US" sz="1800" b="1" dirty="0" smtClean="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94140127"/>
              </p:ext>
            </p:extLst>
          </p:nvPr>
        </p:nvGraphicFramePr>
        <p:xfrm>
          <a:off x="899592" y="1412776"/>
          <a:ext cx="7488832" cy="4680520"/>
        </p:xfrm>
        <a:graphic>
          <a:graphicData uri="http://schemas.openxmlformats.org/drawingml/2006/table">
            <a:tbl>
              <a:tblPr firstRow="1" bandRow="1">
                <a:tableStyleId>{21E4AEA4-8DFA-4A89-87EB-49C32662AFE0}</a:tableStyleId>
              </a:tblPr>
              <a:tblGrid>
                <a:gridCol w="1656184"/>
                <a:gridCol w="2694471"/>
                <a:gridCol w="3138177"/>
              </a:tblGrid>
              <a:tr h="458394">
                <a:tc>
                  <a:txBody>
                    <a:bodyPr/>
                    <a:lstStyle/>
                    <a:p>
                      <a:pPr algn="ct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1</a:t>
                      </a:r>
                      <a:endParaRPr kumimoji="0" lang="zh-TW" altLang="en-US" sz="2000" b="1" kern="1200" dirty="0">
                        <a:solidFill>
                          <a:schemeClr val="tx1"/>
                        </a:solidFill>
                        <a:latin typeface="+mj-ea"/>
                        <a:ea typeface="+mj-ea"/>
                        <a:cs typeface="Times New Roman" panose="02020603050405020304" pitchFamily="18" charset="0"/>
                      </a:endParaRPr>
                    </a:p>
                  </a:txBody>
                  <a:tcPr marL="91436" marR="91436" marT="45721" marB="45721" anchor="ctr"/>
                </a:tc>
                <a:tc>
                  <a:txBody>
                    <a:bodyPr/>
                    <a:lstStyle/>
                    <a:p>
                      <a:pPr algn="ctr"/>
                      <a:r>
                        <a:rPr lang="zh-TW" altLang="en-US" sz="2000" dirty="0" smtClean="0">
                          <a:solidFill>
                            <a:schemeClr val="tx1"/>
                          </a:solidFill>
                          <a:latin typeface="+mj-ea"/>
                          <a:ea typeface="+mj-ea"/>
                        </a:rPr>
                        <a:t>結報作業說明</a:t>
                      </a:r>
                      <a:endParaRPr lang="zh-TW" altLang="en-US" sz="2000" dirty="0">
                        <a:solidFill>
                          <a:schemeClr val="tx1"/>
                        </a:solidFill>
                        <a:latin typeface="+mj-ea"/>
                        <a:ea typeface="+mj-ea"/>
                      </a:endParaRPr>
                    </a:p>
                  </a:txBody>
                  <a:tcPr marL="91436" marR="91436" marT="45721" marB="45721" anchor="ctr"/>
                </a:tc>
                <a:tc>
                  <a:txBody>
                    <a:bodyPr/>
                    <a:lstStyle/>
                    <a:p>
                      <a:pPr algn="ctr"/>
                      <a:r>
                        <a:rPr lang="zh-TW" altLang="en-US" sz="2000" dirty="0" smtClean="0">
                          <a:solidFill>
                            <a:schemeClr val="tx1"/>
                          </a:solidFill>
                          <a:latin typeface="+mj-ea"/>
                          <a:ea typeface="+mj-ea"/>
                        </a:rPr>
                        <a:t>相關規定</a:t>
                      </a:r>
                      <a:endParaRPr lang="zh-TW" altLang="en-US" sz="2000" dirty="0">
                        <a:solidFill>
                          <a:schemeClr val="tx1"/>
                        </a:solidFill>
                        <a:latin typeface="+mj-ea"/>
                        <a:ea typeface="+mj-ea"/>
                      </a:endParaRPr>
                    </a:p>
                  </a:txBody>
                  <a:tcPr marL="91436" marR="91436" marT="45721" marB="45721" anchor="ctr"/>
                </a:tc>
              </a:tr>
              <a:tr h="4222126">
                <a:tc>
                  <a:txBody>
                    <a:bodyPr/>
                    <a:lstStyle/>
                    <a:p>
                      <a:pPr marL="0" marR="0" lvl="0" indent="0" algn="di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mj-ea"/>
                          <a:ea typeface="+mj-ea"/>
                        </a:rPr>
                        <a:t>列支主持費</a:t>
                      </a:r>
                      <a:endParaRPr kumimoji="0" lang="en-US" altLang="zh-TW" sz="2000" kern="1200" dirty="0" smtClean="0">
                        <a:latin typeface="+mj-ea"/>
                        <a:ea typeface="+mj-ea"/>
                      </a:endParaRPr>
                    </a:p>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mj-ea"/>
                          <a:ea typeface="+mj-ea"/>
                        </a:rPr>
                        <a:t>、研究人力工作酬金超過核發標準</a:t>
                      </a:r>
                      <a:r>
                        <a:rPr kumimoji="0" lang="zh-TW" altLang="en-US" sz="2000" kern="1200" dirty="0" smtClean="0">
                          <a:solidFill>
                            <a:schemeClr val="dk1"/>
                          </a:solidFill>
                          <a:latin typeface="+mj-ea"/>
                          <a:ea typeface="+mj-ea"/>
                          <a:cs typeface="+mn-cs"/>
                        </a:rPr>
                        <a:t>或重複報支</a:t>
                      </a:r>
                      <a:r>
                        <a:rPr kumimoji="0" lang="en-US" altLang="zh-TW" sz="1400" u="none" strike="noStrike" kern="1200" cap="none" spc="0" normalizeH="0" baseline="0" noProof="0" dirty="0" smtClean="0">
                          <a:ln>
                            <a:noFill/>
                          </a:ln>
                          <a:effectLst/>
                          <a:uLnTx/>
                          <a:uFillTx/>
                          <a:latin typeface="+mj-ea"/>
                          <a:ea typeface="+mj-ea"/>
                        </a:rPr>
                        <a:t>(3/4)</a:t>
                      </a:r>
                      <a:endParaRPr kumimoji="0" lang="zh-TW" altLang="en-US" sz="1400" u="none" strike="noStrike" kern="1200" cap="none" spc="0" normalizeH="0" baseline="0" noProof="0" dirty="0" smtClean="0">
                        <a:ln>
                          <a:noFill/>
                        </a:ln>
                        <a:effectLst/>
                        <a:uLnTx/>
                        <a:uFillTx/>
                        <a:latin typeface="+mj-ea"/>
                        <a:ea typeface="+mj-ea"/>
                      </a:endParaRPr>
                    </a:p>
                    <a:p>
                      <a:pPr algn="just">
                        <a:lnSpc>
                          <a:spcPts val="2600"/>
                        </a:lnSpc>
                      </a:pPr>
                      <a:endParaRPr lang="zh-TW" altLang="en-US" sz="2000" dirty="0">
                        <a:latin typeface="+mj-ea"/>
                        <a:ea typeface="+mj-ea"/>
                      </a:endParaRPr>
                    </a:p>
                  </a:txBody>
                  <a:tcPr marL="91436" marR="91436" marT="45721" marB="45721"/>
                </a:tc>
                <a:tc>
                  <a:txBody>
                    <a:bodyPr/>
                    <a:lstStyle/>
                    <a:p>
                      <a:pPr marL="723900" indent="-723900" algn="just">
                        <a:lnSpc>
                          <a:spcPts val="2600"/>
                        </a:lnSpc>
                      </a:pPr>
                      <a:r>
                        <a:rPr kumimoji="0" lang="en-US" altLang="zh-TW" sz="2000" kern="1200" dirty="0" smtClean="0">
                          <a:effectLst/>
                          <a:latin typeface="+mj-ea"/>
                          <a:ea typeface="+mj-ea"/>
                        </a:rPr>
                        <a:t>2.</a:t>
                      </a:r>
                      <a:r>
                        <a:rPr kumimoji="0" lang="zh-TW" altLang="en-US" sz="2000" kern="1200" dirty="0" smtClean="0">
                          <a:effectLst/>
                          <a:latin typeface="+mj-ea"/>
                          <a:ea typeface="+mj-ea"/>
                        </a:rPr>
                        <a:t>研究人力</a:t>
                      </a:r>
                      <a:endParaRPr kumimoji="0" lang="en-US" altLang="zh-TW" sz="2000" kern="1200" dirty="0" smtClean="0">
                        <a:effectLst/>
                        <a:latin typeface="+mj-ea"/>
                        <a:ea typeface="+mj-ea"/>
                      </a:endParaRPr>
                    </a:p>
                    <a:p>
                      <a:pPr marL="342900" indent="-342900" algn="just">
                        <a:lnSpc>
                          <a:spcPts val="2600"/>
                        </a:lnSpc>
                        <a:buClr>
                          <a:srgbClr val="00B050"/>
                        </a:buClr>
                        <a:buFont typeface="Wingdings" panose="05000000000000000000" pitchFamily="2" charset="2"/>
                        <a:buChar char="ü"/>
                      </a:pPr>
                      <a:r>
                        <a:rPr kumimoji="0" lang="zh-TW" altLang="en-US" sz="2000" kern="1200" dirty="0" smtClean="0">
                          <a:effectLst/>
                          <a:latin typeface="+mj-ea"/>
                          <a:ea typeface="+mj-ea"/>
                        </a:rPr>
                        <a:t>是否檢附核准約用</a:t>
                      </a:r>
                      <a:endParaRPr kumimoji="0" lang="en-US" altLang="zh-TW" sz="2000" kern="1200" dirty="0" smtClean="0">
                        <a:effectLst/>
                        <a:latin typeface="+mj-ea"/>
                        <a:ea typeface="+mj-ea"/>
                      </a:endParaRPr>
                    </a:p>
                    <a:p>
                      <a:pPr marL="723900" indent="-723900" algn="just">
                        <a:lnSpc>
                          <a:spcPts val="2600"/>
                        </a:lnSpc>
                      </a:pPr>
                      <a:r>
                        <a:rPr kumimoji="0" lang="en-US" altLang="zh-TW" sz="2000" kern="1200" dirty="0" smtClean="0">
                          <a:effectLst/>
                          <a:latin typeface="+mj-ea"/>
                          <a:ea typeface="+mj-ea"/>
                        </a:rPr>
                        <a:t>   </a:t>
                      </a:r>
                      <a:r>
                        <a:rPr kumimoji="0" lang="zh-TW" altLang="en-US" sz="2000" kern="1200" dirty="0" smtClean="0">
                          <a:effectLst/>
                          <a:latin typeface="+mj-ea"/>
                          <a:ea typeface="+mj-ea"/>
                        </a:rPr>
                        <a:t>文件，並敘明約用</a:t>
                      </a:r>
                      <a:endParaRPr kumimoji="0" lang="en-US" altLang="zh-TW" sz="2000" kern="1200" dirty="0" smtClean="0">
                        <a:effectLst/>
                        <a:latin typeface="+mj-ea"/>
                        <a:ea typeface="+mj-ea"/>
                      </a:endParaRPr>
                    </a:p>
                    <a:p>
                      <a:pPr marL="723900" indent="-723900" algn="just">
                        <a:lnSpc>
                          <a:spcPts val="2600"/>
                        </a:lnSpc>
                      </a:pPr>
                      <a:r>
                        <a:rPr kumimoji="0" lang="en-US" altLang="zh-TW" sz="2000" kern="1200" dirty="0" smtClean="0">
                          <a:effectLst/>
                          <a:latin typeface="+mj-ea"/>
                          <a:ea typeface="+mj-ea"/>
                        </a:rPr>
                        <a:t>   </a:t>
                      </a:r>
                      <a:r>
                        <a:rPr kumimoji="0" lang="zh-TW" altLang="en-US" sz="2000" kern="1200" dirty="0" smtClean="0">
                          <a:effectLst/>
                          <a:latin typeface="+mj-ea"/>
                          <a:ea typeface="+mj-ea"/>
                        </a:rPr>
                        <a:t>類（級）別、約用</a:t>
                      </a:r>
                      <a:endParaRPr kumimoji="0" lang="en-US" altLang="zh-TW" sz="2000" kern="1200" dirty="0" smtClean="0">
                        <a:effectLst/>
                        <a:latin typeface="+mj-ea"/>
                        <a:ea typeface="+mj-ea"/>
                      </a:endParaRPr>
                    </a:p>
                    <a:p>
                      <a:pPr marL="723900" indent="-723900" algn="just">
                        <a:lnSpc>
                          <a:spcPts val="2600"/>
                        </a:lnSpc>
                      </a:pPr>
                      <a:r>
                        <a:rPr kumimoji="0" lang="en-US" altLang="zh-TW" sz="2000" kern="1200" dirty="0" smtClean="0">
                          <a:effectLst/>
                          <a:latin typeface="+mj-ea"/>
                          <a:ea typeface="+mj-ea"/>
                        </a:rPr>
                        <a:t>   </a:t>
                      </a:r>
                      <a:r>
                        <a:rPr kumimoji="0" lang="zh-TW" altLang="en-US" sz="2000" kern="1200" dirty="0" smtClean="0">
                          <a:effectLst/>
                          <a:latin typeface="+mj-ea"/>
                          <a:ea typeface="+mj-ea"/>
                        </a:rPr>
                        <a:t>期間、工作酬金。</a:t>
                      </a:r>
                      <a:endParaRPr kumimoji="0" lang="en-US" altLang="zh-TW" sz="2000" kern="1200" dirty="0" smtClean="0">
                        <a:effectLst/>
                        <a:latin typeface="+mj-ea"/>
                        <a:ea typeface="+mj-ea"/>
                      </a:endParaRPr>
                    </a:p>
                    <a:p>
                      <a:pPr marL="342900" indent="-342900" algn="just">
                        <a:lnSpc>
                          <a:spcPts val="2600"/>
                        </a:lnSpc>
                        <a:buClr>
                          <a:srgbClr val="00B050"/>
                        </a:buClr>
                        <a:buFont typeface="Wingdings" panose="05000000000000000000" pitchFamily="2" charset="2"/>
                        <a:buChar char="ü"/>
                      </a:pPr>
                      <a:r>
                        <a:rPr kumimoji="0" lang="zh-TW" altLang="en-US" sz="2000" kern="1200" dirty="0" smtClean="0">
                          <a:effectLst/>
                          <a:latin typeface="+mj-ea"/>
                          <a:ea typeface="+mj-ea"/>
                        </a:rPr>
                        <a:t>印領清冊（收據）</a:t>
                      </a:r>
                      <a:endParaRPr kumimoji="0" lang="en-US" altLang="zh-TW" sz="2000" kern="1200" dirty="0" smtClean="0">
                        <a:effectLst/>
                        <a:latin typeface="+mj-ea"/>
                        <a:ea typeface="+mj-ea"/>
                      </a:endParaRPr>
                    </a:p>
                    <a:p>
                      <a:pPr marL="357188" indent="-357188" algn="just">
                        <a:lnSpc>
                          <a:spcPts val="2600"/>
                        </a:lnSpc>
                      </a:pPr>
                      <a:r>
                        <a:rPr kumimoji="0" lang="en-US" altLang="zh-TW" sz="2000" kern="1200" dirty="0" smtClean="0">
                          <a:effectLst/>
                          <a:latin typeface="+mj-ea"/>
                          <a:ea typeface="+mj-ea"/>
                        </a:rPr>
                        <a:t>   </a:t>
                      </a:r>
                      <a:r>
                        <a:rPr kumimoji="0" lang="zh-TW" altLang="en-US" sz="2000" kern="1200" dirty="0" smtClean="0">
                          <a:effectLst/>
                          <a:latin typeface="+mj-ea"/>
                          <a:ea typeface="+mj-ea"/>
                        </a:rPr>
                        <a:t>所列人員姓名、 支領月份、金額等是否與約用文件相符。</a:t>
                      </a:r>
                      <a:endParaRPr kumimoji="0" lang="en-US" altLang="zh-TW" sz="2000" kern="1200" dirty="0" smtClean="0">
                        <a:effectLst/>
                        <a:latin typeface="+mj-ea"/>
                        <a:ea typeface="+mj-ea"/>
                      </a:endParaRPr>
                    </a:p>
                    <a:p>
                      <a:pPr marL="723900" indent="-723900" algn="just">
                        <a:lnSpc>
                          <a:spcPts val="2400"/>
                        </a:lnSpc>
                      </a:pPr>
                      <a:r>
                        <a:rPr kumimoji="0" lang="en-US" altLang="zh-TW" sz="2000" kern="1200" dirty="0" smtClean="0">
                          <a:effectLst/>
                          <a:latin typeface="+mj-ea"/>
                          <a:ea typeface="+mj-ea"/>
                        </a:rPr>
                        <a:t>   </a:t>
                      </a:r>
                    </a:p>
                    <a:p>
                      <a:pPr marL="723900" indent="-723900" algn="just">
                        <a:lnSpc>
                          <a:spcPts val="2400"/>
                        </a:lnSpc>
                      </a:pPr>
                      <a:endParaRPr kumimoji="0" lang="zh-TW" altLang="en-US" sz="2000" kern="1200" dirty="0" smtClean="0">
                        <a:solidFill>
                          <a:schemeClr val="tx1"/>
                        </a:solidFill>
                        <a:effectLst/>
                        <a:latin typeface="+mj-ea"/>
                        <a:ea typeface="+mj-ea"/>
                        <a:cs typeface="+mn-cs"/>
                      </a:endParaRPr>
                    </a:p>
                  </a:txBody>
                  <a:tcPr marL="91436" marR="91436" marT="45721" marB="45721"/>
                </a:tc>
                <a:tc>
                  <a:txBody>
                    <a:bodyPr/>
                    <a:lstStyle/>
                    <a:p>
                      <a:pPr marL="444500" marR="0" lvl="0" indent="-444500" algn="just" defTabSz="914400" rtl="0" eaLnBrk="1" fontAlgn="auto" latinLnBrk="0" hangingPunct="1">
                        <a:lnSpc>
                          <a:spcPts val="2600"/>
                        </a:lnSpc>
                        <a:spcBef>
                          <a:spcPts val="600"/>
                        </a:spcBef>
                        <a:spcAft>
                          <a:spcPts val="0"/>
                        </a:spcAft>
                        <a:buClrTx/>
                        <a:buSzTx/>
                        <a:buFontTx/>
                        <a:buNone/>
                        <a:tabLst/>
                        <a:defRPr/>
                      </a:pPr>
                      <a:r>
                        <a:rPr kumimoji="0" lang="zh-TW" altLang="en-US" sz="2000" u="none" strike="noStrike" kern="1200" cap="none" spc="0" normalizeH="0" baseline="0" noProof="0" dirty="0" smtClean="0">
                          <a:ln>
                            <a:noFill/>
                          </a:ln>
                          <a:effectLst/>
                          <a:uLnTx/>
                          <a:uFillTx/>
                          <a:latin typeface="+mj-ea"/>
                          <a:ea typeface="+mj-ea"/>
                        </a:rPr>
                        <a:t>約用注意事項</a:t>
                      </a:r>
                      <a:r>
                        <a:rPr kumimoji="0" lang="en-US" altLang="zh-TW" sz="2000" u="none" strike="noStrike" kern="1200" cap="none" spc="0" normalizeH="0" baseline="0" noProof="0" dirty="0" smtClean="0">
                          <a:ln>
                            <a:noFill/>
                          </a:ln>
                          <a:effectLst/>
                          <a:uLnTx/>
                          <a:uFillTx/>
                          <a:latin typeface="+mj-ea"/>
                          <a:ea typeface="+mj-ea"/>
                        </a:rPr>
                        <a:t>§2</a:t>
                      </a:r>
                      <a:r>
                        <a:rPr kumimoji="0" lang="zh-TW" altLang="en-US" sz="2000" u="none" strike="noStrike" kern="1200" cap="none" spc="0" normalizeH="0" baseline="0" noProof="0" dirty="0" smtClean="0">
                          <a:ln>
                            <a:noFill/>
                          </a:ln>
                          <a:effectLst/>
                          <a:uLnTx/>
                          <a:uFillTx/>
                          <a:latin typeface="+mj-ea"/>
                          <a:ea typeface="+mj-ea"/>
                        </a:rPr>
                        <a:t>、</a:t>
                      </a:r>
                      <a:r>
                        <a:rPr kumimoji="0" lang="en-US" altLang="zh-TW" sz="2000" u="none" strike="noStrike" kern="1200" cap="none" spc="0" normalizeH="0" baseline="0" noProof="0" dirty="0" smtClean="0">
                          <a:ln>
                            <a:noFill/>
                          </a:ln>
                          <a:effectLst/>
                          <a:uLnTx/>
                          <a:uFillTx/>
                          <a:latin typeface="+mj-ea"/>
                          <a:ea typeface="+mj-ea"/>
                        </a:rPr>
                        <a:t>3</a:t>
                      </a:r>
                      <a:r>
                        <a:rPr kumimoji="0" lang="zh-TW" altLang="en-US" sz="2000" u="none" strike="noStrike" kern="1200" cap="none" spc="0" normalizeH="0" baseline="0" noProof="0" dirty="0" smtClean="0">
                          <a:ln>
                            <a:noFill/>
                          </a:ln>
                          <a:effectLst/>
                          <a:uLnTx/>
                          <a:uFillTx/>
                          <a:latin typeface="+mj-ea"/>
                          <a:ea typeface="+mj-ea"/>
                        </a:rPr>
                        <a:t>、</a:t>
                      </a:r>
                      <a:r>
                        <a:rPr kumimoji="0" lang="en-US" altLang="zh-TW" sz="2000" u="none" strike="noStrike" kern="1200" cap="none" spc="0" normalizeH="0" baseline="0" noProof="0" dirty="0" smtClean="0">
                          <a:ln>
                            <a:noFill/>
                          </a:ln>
                          <a:effectLst/>
                          <a:uLnTx/>
                          <a:uFillTx/>
                          <a:latin typeface="+mj-ea"/>
                          <a:ea typeface="+mj-ea"/>
                        </a:rPr>
                        <a:t>4</a:t>
                      </a:r>
                      <a:r>
                        <a:rPr kumimoji="0" lang="zh-TW" altLang="en-US" sz="2000" u="none" strike="noStrike" kern="1200" cap="none" spc="0" normalizeH="0" baseline="0" noProof="0" dirty="0" smtClean="0">
                          <a:ln>
                            <a:noFill/>
                          </a:ln>
                          <a:effectLst/>
                          <a:uLnTx/>
                          <a:uFillTx/>
                          <a:latin typeface="+mj-ea"/>
                          <a:ea typeface="+mj-ea"/>
                        </a:rPr>
                        <a:t>：</a:t>
                      </a:r>
                      <a:endParaRPr kumimoji="0" lang="en-US" altLang="zh-TW" sz="2000" u="none" strike="noStrike" kern="1200" cap="none" spc="0" normalizeH="0" baseline="0" noProof="0" dirty="0" smtClean="0">
                        <a:ln>
                          <a:noFill/>
                        </a:ln>
                        <a:effectLst/>
                        <a:uLnTx/>
                        <a:uFillTx/>
                        <a:latin typeface="+mj-ea"/>
                        <a:ea typeface="+mj-ea"/>
                      </a:endParaRPr>
                    </a:p>
                    <a:p>
                      <a:pPr marL="342900" marR="0" lvl="0" indent="-342900" algn="just" defTabSz="914400" rtl="0" eaLnBrk="1" fontAlgn="auto" latinLnBrk="0" hangingPunct="1">
                        <a:lnSpc>
                          <a:spcPts val="2600"/>
                        </a:lnSpc>
                        <a:spcBef>
                          <a:spcPts val="0"/>
                        </a:spcBef>
                        <a:spcAft>
                          <a:spcPts val="0"/>
                        </a:spcAft>
                        <a:buClrTx/>
                        <a:buSzTx/>
                        <a:buFontTx/>
                        <a:buBlip>
                          <a:blip r:embed="rId4"/>
                        </a:buBlip>
                        <a:tabLst/>
                        <a:defRPr/>
                      </a:pPr>
                      <a:r>
                        <a:rPr kumimoji="0" lang="zh-TW" altLang="en-US" sz="2000" u="none" strike="noStrike" kern="1200" cap="none" spc="0" normalizeH="0" baseline="0" noProof="0" dirty="0" smtClean="0">
                          <a:ln>
                            <a:noFill/>
                          </a:ln>
                          <a:effectLst/>
                          <a:uLnTx/>
                          <a:uFillTx/>
                          <a:latin typeface="+mj-ea"/>
                          <a:ea typeface="+mj-ea"/>
                        </a:rPr>
                        <a:t>辦理經費結報時，應檢附核准約用相關資料。</a:t>
                      </a:r>
                    </a:p>
                    <a:p>
                      <a:pPr marL="342900" marR="0" lvl="0" indent="-342900" algn="just" defTabSz="914400" rtl="0" eaLnBrk="1" fontAlgn="auto" latinLnBrk="0" hangingPunct="1">
                        <a:lnSpc>
                          <a:spcPts val="2600"/>
                        </a:lnSpc>
                        <a:spcBef>
                          <a:spcPts val="0"/>
                        </a:spcBef>
                        <a:spcAft>
                          <a:spcPts val="0"/>
                        </a:spcAft>
                        <a:buClrTx/>
                        <a:buSzTx/>
                        <a:buFontTx/>
                        <a:buBlip>
                          <a:blip r:embed="rId4"/>
                        </a:buBlip>
                        <a:tabLst/>
                        <a:defRPr/>
                      </a:pPr>
                      <a:r>
                        <a:rPr kumimoji="0" lang="zh-TW" altLang="en-US" sz="2000" u="none" strike="noStrike" kern="1200" cap="none" spc="0" normalizeH="0" baseline="0" noProof="0" dirty="0" smtClean="0">
                          <a:ln>
                            <a:noFill/>
                          </a:ln>
                          <a:effectLst/>
                          <a:uLnTx/>
                          <a:uFillTx/>
                          <a:latin typeface="+mj-ea"/>
                          <a:ea typeface="+mj-ea"/>
                        </a:rPr>
                        <a:t>專題研究計畫中已擔任任一類研究人力者，不得再擔任同一計畫之其他類研究人力。</a:t>
                      </a:r>
                    </a:p>
                    <a:p>
                      <a:pPr marL="342900" marR="0" lvl="0" indent="-342900" algn="just" defTabSz="914400" rtl="0" eaLnBrk="1" fontAlgn="auto" latinLnBrk="0" hangingPunct="1">
                        <a:lnSpc>
                          <a:spcPts val="2600"/>
                        </a:lnSpc>
                        <a:spcBef>
                          <a:spcPts val="0"/>
                        </a:spcBef>
                        <a:spcAft>
                          <a:spcPts val="0"/>
                        </a:spcAft>
                        <a:buClrTx/>
                        <a:buSzTx/>
                        <a:buFontTx/>
                        <a:buBlip>
                          <a:blip r:embed="rId4"/>
                        </a:buBlip>
                        <a:tabLst/>
                        <a:defRPr/>
                      </a:pPr>
                      <a:r>
                        <a:rPr kumimoji="0" lang="zh-TW" altLang="en-US" sz="2000" u="none" strike="noStrike" kern="1200" cap="none" spc="0" normalizeH="0" baseline="0" noProof="0" dirty="0" smtClean="0">
                          <a:ln>
                            <a:noFill/>
                          </a:ln>
                          <a:effectLst/>
                          <a:uLnTx/>
                          <a:uFillTx/>
                          <a:latin typeface="+mj-ea"/>
                          <a:ea typeface="+mj-ea"/>
                        </a:rPr>
                        <a:t>專</a:t>
                      </a:r>
                      <a:r>
                        <a:rPr kumimoji="0" lang="en-US" altLang="zh-TW" sz="2000" u="none" strike="noStrike" kern="1200" cap="none" spc="0" normalizeH="0" baseline="0" noProof="0" dirty="0" smtClean="0">
                          <a:ln>
                            <a:noFill/>
                          </a:ln>
                          <a:effectLst/>
                          <a:uLnTx/>
                          <a:uFillTx/>
                          <a:latin typeface="+mj-ea"/>
                          <a:ea typeface="+mj-ea"/>
                        </a:rPr>
                        <a:t>/</a:t>
                      </a:r>
                      <a:r>
                        <a:rPr kumimoji="0" lang="zh-TW" altLang="en-US" sz="2000" u="none" strike="noStrike" kern="1200" cap="none" spc="0" normalizeH="0" baseline="0" noProof="0" dirty="0" smtClean="0">
                          <a:ln>
                            <a:noFill/>
                          </a:ln>
                          <a:effectLst/>
                          <a:uLnTx/>
                          <a:uFillTx/>
                          <a:latin typeface="+mj-ea"/>
                          <a:ea typeface="+mj-ea"/>
                        </a:rPr>
                        <a:t>兼任人員費用，</a:t>
                      </a:r>
                      <a:r>
                        <a:rPr kumimoji="0" lang="zh-TW" altLang="zh-TW" sz="2000" u="none" strike="noStrike" kern="1200" cap="none" spc="0" normalizeH="0" baseline="0" noProof="0" dirty="0" smtClean="0">
                          <a:ln>
                            <a:noFill/>
                          </a:ln>
                          <a:effectLst/>
                          <a:uLnTx/>
                          <a:uFillTx/>
                          <a:latin typeface="+mj-ea"/>
                          <a:ea typeface="+mj-ea"/>
                        </a:rPr>
                        <a:t>由執行機構自行訂定標準核實支給工作酬金。</a:t>
                      </a:r>
                      <a:endParaRPr kumimoji="0" lang="en-US" altLang="zh-TW" sz="2000" u="none" strike="noStrike" kern="1200" cap="none" spc="0" normalizeH="0" baseline="0" noProof="0" dirty="0" smtClean="0">
                        <a:ln>
                          <a:noFill/>
                        </a:ln>
                        <a:effectLst/>
                        <a:uLnTx/>
                        <a:uFillTx/>
                        <a:latin typeface="+mj-ea"/>
                        <a:ea typeface="+mj-ea"/>
                      </a:endParaRPr>
                    </a:p>
                    <a:p>
                      <a:pPr marL="723900" marR="0" lvl="0" indent="-723900" algn="just" defTabSz="914400" rtl="0" eaLnBrk="1" fontAlgn="auto" latinLnBrk="0" hangingPunct="1">
                        <a:lnSpc>
                          <a:spcPts val="2600"/>
                        </a:lnSpc>
                        <a:spcBef>
                          <a:spcPts val="0"/>
                        </a:spcBef>
                        <a:spcAft>
                          <a:spcPts val="0"/>
                        </a:spcAft>
                        <a:buClrTx/>
                        <a:buSzTx/>
                        <a:buFontTx/>
                        <a:buNone/>
                        <a:tabLst/>
                        <a:defRPr/>
                      </a:pPr>
                      <a:r>
                        <a:rPr kumimoji="0" lang="en-US" altLang="zh-TW" sz="1600" u="none" strike="noStrike" kern="1200" cap="none" spc="0" normalizeH="0" baseline="0" noProof="0" dirty="0" smtClean="0">
                          <a:ln>
                            <a:noFill/>
                          </a:ln>
                          <a:effectLst/>
                          <a:uLnTx/>
                          <a:uFillTx/>
                          <a:latin typeface="+mj-ea"/>
                          <a:ea typeface="+mj-ea"/>
                        </a:rPr>
                        <a:t>  </a:t>
                      </a:r>
                      <a:endParaRPr lang="zh-TW" altLang="en-US" sz="1800" dirty="0" smtClean="0">
                        <a:latin typeface="+mj-ea"/>
                        <a:ea typeface="+mj-ea"/>
                      </a:endParaRPr>
                    </a:p>
                  </a:txBody>
                  <a:tcPr marL="91436" marR="91436" marT="45721" marB="45721"/>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lang="en-US" altLang="zh-TW" sz="1400" dirty="0" smtClean="0">
                <a:solidFill>
                  <a:srgbClr val="464653"/>
                </a:solidFill>
                <a:latin typeface="Arial" charset="0"/>
              </a:rPr>
              <a:t>10</a:t>
            </a:r>
            <a:endParaRPr kumimoji="0" lang="zh-TW" altLang="en-US" sz="1400" dirty="0">
              <a:solidFill>
                <a:srgbClr val="464653"/>
              </a:solidFill>
              <a:latin typeface="Arial" charset="0"/>
            </a:endParaRPr>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17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27523" y="549275"/>
            <a:ext cx="7704918"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4/21</a:t>
            </a:r>
            <a:r>
              <a:rPr lang="zh-TW" altLang="en-US" sz="1800" b="1" dirty="0">
                <a:latin typeface="+mj-ea"/>
                <a:cs typeface="Meiryo UI" pitchFamily="34" charset="-128"/>
              </a:rPr>
              <a:t>）</a:t>
            </a:r>
            <a:endParaRPr lang="en-US" altLang="zh-TW" sz="20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226133919"/>
              </p:ext>
            </p:extLst>
          </p:nvPr>
        </p:nvGraphicFramePr>
        <p:xfrm>
          <a:off x="899592" y="1412776"/>
          <a:ext cx="7560840" cy="4608512"/>
        </p:xfrm>
        <a:graphic>
          <a:graphicData uri="http://schemas.openxmlformats.org/drawingml/2006/table">
            <a:tbl>
              <a:tblPr firstRow="1" bandRow="1">
                <a:tableStyleId>{21E4AEA4-8DFA-4A89-87EB-49C32662AFE0}</a:tableStyleId>
              </a:tblPr>
              <a:tblGrid>
                <a:gridCol w="1872208"/>
                <a:gridCol w="5688632"/>
              </a:tblGrid>
              <a:tr h="451342">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1</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實際案例</a:t>
                      </a:r>
                      <a:endParaRPr kumimoji="0" lang="zh-TW" altLang="en-US" sz="2000" b="1" kern="1200" dirty="0" smtClean="0">
                        <a:solidFill>
                          <a:schemeClr val="tx1"/>
                        </a:solidFill>
                        <a:latin typeface="標楷體" panose="03000509000000000000" pitchFamily="65" charset="-120"/>
                        <a:ea typeface="標楷體" panose="03000509000000000000" pitchFamily="65" charset="-120"/>
                        <a:cs typeface="+mn-cs"/>
                      </a:endParaRPr>
                    </a:p>
                  </a:txBody>
                  <a:tcPr marL="91436" marR="91436" marT="45721" marB="45721" anchor="ctr"/>
                </a:tc>
              </a:tr>
              <a:tr h="4157170">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標楷體" panose="03000509000000000000" pitchFamily="65" charset="-120"/>
                          <a:ea typeface="標楷體" panose="03000509000000000000" pitchFamily="65" charset="-120"/>
                        </a:rPr>
                        <a:t>列支主持費、研究人力工作酬金超過核發標準</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或重複報支</a:t>
                      </a:r>
                      <a:r>
                        <a:rPr kumimoji="0" lang="en-US" altLang="zh-TW" sz="14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(4/4)</a:t>
                      </a:r>
                      <a:endParaRPr kumimoji="0" lang="zh-TW" altLang="en-US" sz="14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0" marR="0" lvl="0" indent="0" algn="just" defTabSz="914400" rtl="0" eaLnBrk="1" fontAlgn="auto" latinLnBrk="0" hangingPunct="1">
                        <a:lnSpc>
                          <a:spcPts val="3000"/>
                        </a:lnSpc>
                        <a:spcBef>
                          <a:spcPts val="0"/>
                        </a:spcBef>
                        <a:spcAft>
                          <a:spcPts val="0"/>
                        </a:spcAft>
                        <a:buClrTx/>
                        <a:buSzTx/>
                        <a:buFontTx/>
                        <a:buNone/>
                        <a:tabLst/>
                        <a:defRPr/>
                      </a:pPr>
                      <a:endParaRPr kumimoji="0" lang="zh-TW" altLang="en-US" sz="14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algn="just">
                        <a:lnSpc>
                          <a:spcPts val="3000"/>
                        </a:lnSpc>
                      </a:pPr>
                      <a:endParaRPr lang="zh-TW" altLang="en-US" sz="2000" dirty="0">
                        <a:latin typeface="標楷體" panose="03000509000000000000" pitchFamily="65" charset="-120"/>
                        <a:ea typeface="標楷體" panose="03000509000000000000" pitchFamily="65" charset="-120"/>
                      </a:endParaRPr>
                    </a:p>
                  </a:txBody>
                  <a:tcPr marL="91436" marR="91436" marT="45721" marB="45721"/>
                </a:tc>
                <a:tc>
                  <a:txBody>
                    <a:bodyPr/>
                    <a:lstStyle/>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標楷體" panose="03000509000000000000" pitchFamily="65" charset="-120"/>
                          <a:ea typeface="標楷體" panose="03000509000000000000" pitchFamily="65" charset="-120"/>
                        </a:rPr>
                        <a:t>1.</a:t>
                      </a:r>
                      <a:r>
                        <a:rPr kumimoji="0" lang="zh-TW" altLang="en-US" sz="2000" kern="1200" dirty="0" smtClean="0">
                          <a:effectLst/>
                          <a:latin typeface="標楷體" panose="03000509000000000000" pitchFamily="65" charset="-120"/>
                          <a:ea typeface="標楷體" panose="03000509000000000000" pitchFamily="65" charset="-120"/>
                        </a:rPr>
                        <a:t>列支兼任助理賴員、陳員</a:t>
                      </a:r>
                      <a:r>
                        <a:rPr kumimoji="0" lang="en-US" altLang="zh-TW" sz="2000" kern="1200" dirty="0" smtClean="0">
                          <a:effectLst/>
                          <a:latin typeface="標楷體" panose="03000509000000000000" pitchFamily="65" charset="-120"/>
                          <a:ea typeface="標楷體" panose="03000509000000000000" pitchFamily="65" charset="-120"/>
                        </a:rPr>
                        <a:t>106</a:t>
                      </a:r>
                      <a:r>
                        <a:rPr kumimoji="0" lang="zh-TW" altLang="en-US" sz="2000" kern="1200" dirty="0" smtClean="0">
                          <a:effectLst/>
                          <a:latin typeface="標楷體" panose="03000509000000000000" pitchFamily="65" charset="-120"/>
                          <a:ea typeface="標楷體" panose="03000509000000000000" pitchFamily="65" charset="-120"/>
                        </a:rPr>
                        <a:t>年</a:t>
                      </a:r>
                      <a:r>
                        <a:rPr kumimoji="0" lang="en-US" altLang="zh-TW" sz="2000" kern="1200" dirty="0" smtClean="0">
                          <a:effectLst/>
                          <a:latin typeface="標楷體" panose="03000509000000000000" pitchFamily="65" charset="-120"/>
                          <a:ea typeface="標楷體" panose="03000509000000000000" pitchFamily="65" charset="-120"/>
                        </a:rPr>
                        <a:t>6</a:t>
                      </a:r>
                      <a:r>
                        <a:rPr kumimoji="0" lang="zh-TW" altLang="en-US" sz="2000" kern="1200" dirty="0" smtClean="0">
                          <a:effectLst/>
                          <a:latin typeface="標楷體" panose="03000509000000000000" pitchFamily="65" charset="-120"/>
                          <a:ea typeface="標楷體" panose="03000509000000000000" pitchFamily="65" charset="-120"/>
                        </a:rPr>
                        <a:t>至</a:t>
                      </a:r>
                      <a:r>
                        <a:rPr kumimoji="0" lang="en-US" altLang="zh-TW" sz="2000" kern="1200" dirty="0" smtClean="0">
                          <a:effectLst/>
                          <a:latin typeface="標楷體" panose="03000509000000000000" pitchFamily="65" charset="-120"/>
                          <a:ea typeface="標楷體" panose="03000509000000000000" pitchFamily="65" charset="-120"/>
                        </a:rPr>
                        <a:t>7</a:t>
                      </a:r>
                      <a:r>
                        <a:rPr kumimoji="0" lang="zh-TW" altLang="en-US" sz="2000" kern="1200" dirty="0" smtClean="0">
                          <a:effectLst/>
                          <a:latin typeface="標楷體" panose="03000509000000000000" pitchFamily="65" charset="-120"/>
                          <a:ea typeface="標楷體" panose="03000509000000000000" pitchFamily="65" charset="-120"/>
                        </a:rPr>
                        <a:t>月工作酬金</a:t>
                      </a:r>
                      <a:r>
                        <a:rPr kumimoji="0" lang="en-US" altLang="zh-TW" sz="2000" kern="1200" dirty="0" smtClean="0">
                          <a:effectLst/>
                          <a:latin typeface="標楷體" panose="03000509000000000000" pitchFamily="65" charset="-120"/>
                          <a:ea typeface="標楷體" panose="03000509000000000000" pitchFamily="65" charset="-120"/>
                        </a:rPr>
                        <a:t>32,000</a:t>
                      </a:r>
                      <a:r>
                        <a:rPr kumimoji="0" lang="zh-TW" altLang="en-US" sz="2000" kern="1200" dirty="0" smtClean="0">
                          <a:effectLst/>
                          <a:latin typeface="標楷體" panose="03000509000000000000" pitchFamily="65" charset="-120"/>
                          <a:ea typeface="標楷體" panose="03000509000000000000" pitchFamily="65" charset="-120"/>
                        </a:rPr>
                        <a:t>元，</a:t>
                      </a:r>
                      <a:r>
                        <a:rPr kumimoji="0" lang="zh-TW" altLang="en-US" sz="2000" kern="1200" dirty="0" smtClean="0">
                          <a:solidFill>
                            <a:srgbClr val="FF0000"/>
                          </a:solidFill>
                          <a:effectLst/>
                          <a:latin typeface="標楷體" panose="03000509000000000000" pitchFamily="65" charset="-120"/>
                          <a:ea typeface="標楷體" panose="03000509000000000000" pitchFamily="65" charset="-120"/>
                        </a:rPr>
                        <a:t>未依本部補助專題研究計畫研究人力約用注意事項規定檢附核准約用之相關資料</a:t>
                      </a:r>
                      <a:endParaRPr kumimoji="0" lang="en-US" altLang="zh-TW" sz="2000" kern="1200" dirty="0" smtClean="0">
                        <a:solidFill>
                          <a:srgbClr val="FF0000"/>
                        </a:solidFill>
                        <a:effectLst/>
                        <a:latin typeface="標楷體" panose="03000509000000000000" pitchFamily="65" charset="-120"/>
                        <a:ea typeface="標楷體" panose="03000509000000000000" pitchFamily="65" charset="-120"/>
                      </a:endParaRPr>
                    </a:p>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標楷體" panose="03000509000000000000" pitchFamily="65" charset="-120"/>
                          <a:ea typeface="標楷體" panose="03000509000000000000" pitchFamily="65" charset="-120"/>
                        </a:rPr>
                        <a:t>  </a:t>
                      </a:r>
                      <a:r>
                        <a:rPr kumimoji="0" lang="zh-TW" altLang="en-US" sz="2000" kern="1200" dirty="0" smtClean="0">
                          <a:effectLst/>
                          <a:latin typeface="標楷體" panose="03000509000000000000" pitchFamily="65" charset="-120"/>
                          <a:ea typeface="標楷體" panose="03000509000000000000" pitchFamily="65" charset="-120"/>
                        </a:rPr>
                        <a:t>，須補正</a:t>
                      </a:r>
                      <a:r>
                        <a:rPr kumimoji="0" lang="zh-TW" altLang="en-US" sz="2000" kern="1200" dirty="0" smtClean="0">
                          <a:effectLst/>
                          <a:latin typeface="標楷體" panose="03000509000000000000" pitchFamily="65" charset="-120"/>
                          <a:ea typeface="標楷體" panose="03000509000000000000" pitchFamily="65" charset="-120"/>
                        </a:rPr>
                        <a:t>。</a:t>
                      </a:r>
                      <a:endParaRPr kumimoji="0" lang="en-US" altLang="zh-TW" sz="2000" kern="1200" dirty="0" smtClean="0">
                        <a:effectLst/>
                        <a:latin typeface="標楷體" panose="03000509000000000000" pitchFamily="65" charset="-120"/>
                        <a:ea typeface="標楷體" panose="03000509000000000000" pitchFamily="65" charset="-120"/>
                      </a:endParaRPr>
                    </a:p>
                    <a:p>
                      <a:pPr marL="273050" marR="0" indent="-273050" algn="just" defTabSz="914400" rtl="0" eaLnBrk="1" fontAlgn="auto" latinLnBrk="0" hangingPunct="1">
                        <a:lnSpc>
                          <a:spcPts val="3000"/>
                        </a:lnSpc>
                        <a:spcBef>
                          <a:spcPts val="0"/>
                        </a:spcBef>
                        <a:spcAft>
                          <a:spcPts val="0"/>
                        </a:spcAft>
                        <a:buClrTx/>
                        <a:buSzTx/>
                        <a:buFontTx/>
                        <a:buNone/>
                        <a:tabLst/>
                        <a:defRPr/>
                      </a:pPr>
                      <a:endParaRPr kumimoji="0" lang="en-US" altLang="zh-TW" sz="2000" kern="1200" dirty="0" smtClean="0">
                        <a:effectLst/>
                        <a:latin typeface="標楷體" panose="03000509000000000000" pitchFamily="65" charset="-120"/>
                        <a:ea typeface="標楷體" panose="03000509000000000000" pitchFamily="65" charset="-120"/>
                      </a:endParaRPr>
                    </a:p>
                    <a:p>
                      <a:pPr marL="273050" indent="-273050" algn="just">
                        <a:lnSpc>
                          <a:spcPts val="3000"/>
                        </a:lnSpc>
                      </a:pPr>
                      <a:r>
                        <a:rPr kumimoji="0" lang="en-US" altLang="zh-TW" sz="2000" kern="1200" dirty="0" smtClean="0">
                          <a:effectLst/>
                          <a:latin typeface="標楷體" panose="03000509000000000000" pitchFamily="65" charset="-120"/>
                          <a:ea typeface="標楷體" panose="03000509000000000000" pitchFamily="65" charset="-120"/>
                        </a:rPr>
                        <a:t>2.</a:t>
                      </a:r>
                      <a:r>
                        <a:rPr kumimoji="0" lang="zh-TW" altLang="en-US" sz="2000" kern="1200" dirty="0" smtClean="0">
                          <a:effectLst/>
                          <a:latin typeface="標楷體" panose="03000509000000000000" pitchFamily="65" charset="-120"/>
                          <a:ea typeface="標楷體" panose="03000509000000000000" pitchFamily="65" charset="-120"/>
                        </a:rPr>
                        <a:t>列支兼任助理吳員</a:t>
                      </a:r>
                      <a:r>
                        <a:rPr kumimoji="0" lang="en-US" altLang="zh-TW" sz="2000" kern="1200" dirty="0" smtClean="0">
                          <a:effectLst/>
                          <a:latin typeface="標楷體" panose="03000509000000000000" pitchFamily="65" charset="-120"/>
                          <a:ea typeface="標楷體" panose="03000509000000000000" pitchFamily="65" charset="-120"/>
                        </a:rPr>
                        <a:t>107</a:t>
                      </a:r>
                      <a:r>
                        <a:rPr kumimoji="0" lang="zh-TW" altLang="en-US" sz="2000" kern="1200" dirty="0" smtClean="0">
                          <a:effectLst/>
                          <a:latin typeface="標楷體" panose="03000509000000000000" pitchFamily="65" charset="-120"/>
                          <a:ea typeface="標楷體" panose="03000509000000000000" pitchFamily="65" charset="-120"/>
                        </a:rPr>
                        <a:t>年</a:t>
                      </a:r>
                      <a:r>
                        <a:rPr kumimoji="0" lang="en-US" altLang="zh-TW" sz="2000" kern="1200" dirty="0" smtClean="0">
                          <a:effectLst/>
                          <a:latin typeface="標楷體" panose="03000509000000000000" pitchFamily="65" charset="-120"/>
                          <a:ea typeface="標楷體" panose="03000509000000000000" pitchFamily="65" charset="-120"/>
                        </a:rPr>
                        <a:t>3</a:t>
                      </a:r>
                      <a:r>
                        <a:rPr kumimoji="0" lang="zh-TW" altLang="en-US" sz="2000" kern="1200" dirty="0" smtClean="0">
                          <a:effectLst/>
                          <a:latin typeface="標楷體" panose="03000509000000000000" pitchFamily="65" charset="-120"/>
                          <a:ea typeface="標楷體" panose="03000509000000000000" pitchFamily="65" charset="-120"/>
                        </a:rPr>
                        <a:t>月工作酬金</a:t>
                      </a:r>
                      <a:r>
                        <a:rPr kumimoji="0" lang="en-US" altLang="zh-TW" sz="2000" kern="1200" dirty="0" smtClean="0">
                          <a:effectLst/>
                          <a:latin typeface="標楷體" panose="03000509000000000000" pitchFamily="65" charset="-120"/>
                          <a:ea typeface="標楷體" panose="03000509000000000000" pitchFamily="65" charset="-120"/>
                        </a:rPr>
                        <a:t>6,194</a:t>
                      </a:r>
                      <a:r>
                        <a:rPr kumimoji="0" lang="zh-TW" altLang="en-US" sz="2000" kern="1200" dirty="0" smtClean="0">
                          <a:effectLst/>
                          <a:latin typeface="標楷體" panose="03000509000000000000" pitchFamily="65" charset="-120"/>
                          <a:ea typeface="標楷體" panose="03000509000000000000" pitchFamily="65" charset="-120"/>
                        </a:rPr>
                        <a:t>元，依所附約用資料，吳員每月工作酬金</a:t>
                      </a:r>
                      <a:r>
                        <a:rPr kumimoji="0" lang="en-US" altLang="zh-TW" sz="2000" kern="1200" dirty="0" smtClean="0">
                          <a:effectLst/>
                          <a:latin typeface="標楷體" panose="03000509000000000000" pitchFamily="65" charset="-120"/>
                          <a:ea typeface="標楷體" panose="03000509000000000000" pitchFamily="65" charset="-120"/>
                        </a:rPr>
                        <a:t>6,000</a:t>
                      </a:r>
                      <a:r>
                        <a:rPr kumimoji="0" lang="zh-TW" altLang="en-US" sz="2000" kern="1200" dirty="0" smtClean="0">
                          <a:effectLst/>
                          <a:latin typeface="標楷體" panose="03000509000000000000" pitchFamily="65" charset="-120"/>
                          <a:ea typeface="標楷體" panose="03000509000000000000" pitchFamily="65" charset="-120"/>
                        </a:rPr>
                        <a:t>元，溢支</a:t>
                      </a:r>
                      <a:r>
                        <a:rPr kumimoji="0" lang="en-US" altLang="zh-TW" sz="2000" kern="1200" dirty="0" smtClean="0">
                          <a:effectLst/>
                          <a:latin typeface="標楷體" panose="03000509000000000000" pitchFamily="65" charset="-120"/>
                          <a:ea typeface="標楷體" panose="03000509000000000000" pitchFamily="65" charset="-120"/>
                        </a:rPr>
                        <a:t>194</a:t>
                      </a:r>
                      <a:r>
                        <a:rPr kumimoji="0" lang="zh-TW" altLang="en-US" sz="2000" kern="1200" dirty="0" smtClean="0">
                          <a:effectLst/>
                          <a:latin typeface="標楷體" panose="03000509000000000000" pitchFamily="65" charset="-120"/>
                          <a:ea typeface="標楷體" panose="03000509000000000000" pitchFamily="65" charset="-120"/>
                        </a:rPr>
                        <a:t>元須繳</a:t>
                      </a:r>
                      <a:r>
                        <a:rPr kumimoji="0" lang="zh-TW" altLang="en-US" sz="2000" kern="1200" dirty="0" smtClean="0">
                          <a:effectLst/>
                          <a:latin typeface="標楷體" panose="03000509000000000000" pitchFamily="65" charset="-120"/>
                          <a:ea typeface="標楷體" panose="03000509000000000000" pitchFamily="65" charset="-120"/>
                        </a:rPr>
                        <a:t>回。</a:t>
                      </a:r>
                      <a:endParaRPr kumimoji="0" lang="zh-TW" altLang="en-US" sz="2000" b="1" kern="1200" dirty="0" smtClean="0">
                        <a:solidFill>
                          <a:srgbClr val="FF0000"/>
                        </a:solidFill>
                        <a:effectLst/>
                        <a:latin typeface="標楷體" panose="03000509000000000000" pitchFamily="65" charset="-120"/>
                        <a:ea typeface="標楷體" panose="03000509000000000000" pitchFamily="65" charset="-120"/>
                        <a:cs typeface="+mn-cs"/>
                      </a:endParaRPr>
                    </a:p>
                  </a:txBody>
                  <a:tcPr marL="91436" marR="91436" marT="45721" marB="45721"/>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lang="en-US" altLang="zh-TW" sz="1400" dirty="0" smtClean="0">
                <a:solidFill>
                  <a:srgbClr val="464653"/>
                </a:solidFill>
                <a:latin typeface="Arial" charset="0"/>
              </a:rPr>
              <a:t>11</a:t>
            </a:r>
            <a:endParaRPr kumimoji="0" lang="zh-TW" altLang="en-US" sz="1400" dirty="0">
              <a:solidFill>
                <a:srgbClr val="464653"/>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39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755576" y="549275"/>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5/21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813029099"/>
              </p:ext>
            </p:extLst>
          </p:nvPr>
        </p:nvGraphicFramePr>
        <p:xfrm>
          <a:off x="1043608" y="1484313"/>
          <a:ext cx="7128855" cy="4545432"/>
        </p:xfrm>
        <a:graphic>
          <a:graphicData uri="http://schemas.openxmlformats.org/drawingml/2006/table">
            <a:tbl>
              <a:tblPr firstRow="1" bandRow="1">
                <a:tableStyleId>{21E4AEA4-8DFA-4A89-87EB-49C32662AFE0}</a:tableStyleId>
              </a:tblPr>
              <a:tblGrid>
                <a:gridCol w="2016224"/>
                <a:gridCol w="2152712"/>
                <a:gridCol w="2959919"/>
              </a:tblGrid>
              <a:tr h="504527">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2</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25" marR="91425" marT="45723" marB="45723"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25" marR="91425" marT="45723" marB="45723"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25" marR="91425" marT="45723" marB="45723" anchor="ctr"/>
                </a:tc>
              </a:tr>
              <a:tr h="4040905">
                <a:tc>
                  <a:txBody>
                    <a:bodyPr/>
                    <a:lstStyle/>
                    <a:p>
                      <a:pPr algn="just">
                        <a:lnSpc>
                          <a:spcPts val="3000"/>
                        </a:lnSpc>
                      </a:pPr>
                      <a:r>
                        <a:rPr kumimoji="0" lang="zh-TW" altLang="en-US" sz="2000" kern="1200" dirty="0" smtClean="0">
                          <a:latin typeface="標楷體" panose="03000509000000000000" pitchFamily="65" charset="-120"/>
                          <a:ea typeface="標楷體" panose="03000509000000000000" pitchFamily="65" charset="-120"/>
                        </a:rPr>
                        <a:t>列支計畫執行人員主持費或工作酬金以外之酬勞</a:t>
                      </a:r>
                      <a:r>
                        <a:rPr kumimoji="0" lang="zh-TW" altLang="en-US" sz="1400" kern="1200" dirty="0" smtClean="0">
                          <a:latin typeface="標楷體" panose="03000509000000000000" pitchFamily="65" charset="-120"/>
                          <a:ea typeface="標楷體" panose="03000509000000000000" pitchFamily="65" charset="-120"/>
                        </a:rPr>
                        <a:t>（</a:t>
                      </a:r>
                      <a:r>
                        <a:rPr kumimoji="0" lang="en-US" altLang="zh-TW" sz="1400" kern="1200" dirty="0" smtClean="0">
                          <a:latin typeface="標楷體" panose="03000509000000000000" pitchFamily="65" charset="-120"/>
                          <a:ea typeface="標楷體" panose="03000509000000000000" pitchFamily="65" charset="-120"/>
                        </a:rPr>
                        <a:t>1/2</a:t>
                      </a:r>
                      <a:r>
                        <a:rPr kumimoji="0" lang="zh-TW" altLang="en-US" sz="1400" kern="1200" dirty="0" smtClean="0">
                          <a:latin typeface="標楷體" panose="03000509000000000000" pitchFamily="65" charset="-120"/>
                          <a:ea typeface="標楷體" panose="03000509000000000000" pitchFamily="65" charset="-120"/>
                        </a:rPr>
                        <a:t>）</a:t>
                      </a:r>
                      <a:endParaRPr kumimoji="0" lang="zh-TW" altLang="en-US" sz="1400" kern="1200" dirty="0">
                        <a:solidFill>
                          <a:schemeClr val="tx1"/>
                        </a:solidFill>
                        <a:latin typeface="標楷體" panose="03000509000000000000" pitchFamily="65" charset="-120"/>
                        <a:ea typeface="標楷體" panose="03000509000000000000" pitchFamily="65" charset="-120"/>
                        <a:cs typeface="+mn-cs"/>
                      </a:endParaRPr>
                    </a:p>
                  </a:txBody>
                  <a:tcPr marL="91425" marR="91425" marT="45723" marB="45723"/>
                </a:tc>
                <a:tc>
                  <a:txBody>
                    <a:bodyPr/>
                    <a:lstStyle/>
                    <a:p>
                      <a:pPr algn="just">
                        <a:lnSpc>
                          <a:spcPts val="3000"/>
                        </a:lnSpc>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主持人、共同主持人、計畫內相關人員</a:t>
                      </a:r>
                      <a:r>
                        <a:rPr lang="zh-TW" altLang="en-US" sz="2000" dirty="0" smtClean="0">
                          <a:latin typeface="標楷體" panose="03000509000000000000" pitchFamily="65" charset="-120"/>
                          <a:ea typeface="標楷體" panose="03000509000000000000" pitchFamily="65" charset="-120"/>
                        </a:rPr>
                        <a:t>是否有領審查費、出席費等</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主持費或工作酬金以外之酬勞</a:t>
                      </a:r>
                      <a:r>
                        <a:rPr lang="zh-TW" altLang="en-US" sz="2000" dirty="0" smtClean="0">
                          <a:latin typeface="標楷體" panose="03000509000000000000" pitchFamily="65" charset="-120"/>
                          <a:ea typeface="標楷體" panose="03000509000000000000" pitchFamily="65" charset="-120"/>
                        </a:rPr>
                        <a:t>。</a:t>
                      </a:r>
                      <a:endParaRPr lang="zh-TW" altLang="en-US" sz="1800" dirty="0" smtClean="0">
                        <a:solidFill>
                          <a:schemeClr val="tx1"/>
                        </a:solidFill>
                        <a:latin typeface="標楷體" panose="03000509000000000000" pitchFamily="65" charset="-120"/>
                        <a:ea typeface="標楷體" panose="03000509000000000000" pitchFamily="65" charset="-120"/>
                      </a:endParaRPr>
                    </a:p>
                  </a:txBody>
                  <a:tcPr marL="91425" marR="91425" marT="45723" marB="45723"/>
                </a:tc>
                <a:tc>
                  <a:txBody>
                    <a:bodyPr/>
                    <a:lstStyle/>
                    <a:p>
                      <a:pPr algn="just">
                        <a:lnSpc>
                          <a:spcPts val="3000"/>
                        </a:lnSpc>
                      </a:pPr>
                      <a:r>
                        <a:rPr lang="zh-TW" altLang="en-US" sz="2000" dirty="0" smtClean="0">
                          <a:latin typeface="標楷體" panose="03000509000000000000" pitchFamily="65" charset="-120"/>
                          <a:ea typeface="標楷體" panose="03000509000000000000" pitchFamily="65" charset="-120"/>
                        </a:rPr>
                        <a:t>本部</a:t>
                      </a:r>
                      <a:r>
                        <a:rPr lang="en-US" altLang="zh-TW" sz="2000" dirty="0" smtClean="0">
                          <a:latin typeface="標楷體" panose="03000509000000000000" pitchFamily="65" charset="-120"/>
                          <a:ea typeface="標楷體" panose="03000509000000000000" pitchFamily="65" charset="-120"/>
                        </a:rPr>
                        <a:t>102.1.2</a:t>
                      </a:r>
                      <a:r>
                        <a:rPr lang="zh-TW" altLang="en-US" sz="2000" dirty="0" smtClean="0">
                          <a:latin typeface="標楷體" panose="03000509000000000000" pitchFamily="65" charset="-120"/>
                          <a:ea typeface="標楷體" panose="03000509000000000000" pitchFamily="65" charset="-120"/>
                        </a:rPr>
                        <a:t>函：</a:t>
                      </a:r>
                      <a:endParaRPr lang="en-US" altLang="zh-TW" sz="2000" dirty="0" smtClean="0">
                        <a:latin typeface="標楷體" panose="03000509000000000000" pitchFamily="65" charset="-120"/>
                        <a:ea typeface="標楷體" panose="03000509000000000000" pitchFamily="65" charset="-120"/>
                      </a:endParaRPr>
                    </a:p>
                    <a:p>
                      <a:pPr algn="just">
                        <a:lnSpc>
                          <a:spcPts val="3000"/>
                        </a:lnSpc>
                      </a:pPr>
                      <a:r>
                        <a:rPr lang="zh-TW" altLang="en-US" sz="2000" u="none" dirty="0" smtClean="0">
                          <a:latin typeface="標楷體" panose="03000509000000000000" pitchFamily="65" charset="-120"/>
                          <a:ea typeface="標楷體" panose="03000509000000000000" pitchFamily="65" charset="-120"/>
                        </a:rPr>
                        <a:t>計畫主持人、共同主持人、計畫內相關人員執行</a:t>
                      </a:r>
                      <a:r>
                        <a:rPr lang="zh-TW" altLang="en-US" sz="2000" dirty="0" smtClean="0">
                          <a:latin typeface="標楷體" panose="03000509000000000000" pitchFamily="65" charset="-120"/>
                          <a:ea typeface="標楷體" panose="03000509000000000000" pitchFamily="65" charset="-120"/>
                        </a:rPr>
                        <a:t>計畫</a:t>
                      </a:r>
                      <a:r>
                        <a:rPr lang="zh-TW" altLang="en-US" sz="2000" u="none" dirty="0" smtClean="0">
                          <a:latin typeface="標楷體" panose="03000509000000000000" pitchFamily="65" charset="-120"/>
                          <a:ea typeface="標楷體" panose="03000509000000000000" pitchFamily="65" charset="-120"/>
                        </a:rPr>
                        <a:t>屬</a:t>
                      </a:r>
                      <a:r>
                        <a:rPr lang="zh-TW" altLang="en-US" sz="2000" dirty="0" smtClean="0">
                          <a:latin typeface="標楷體" panose="03000509000000000000" pitchFamily="65" charset="-120"/>
                          <a:ea typeface="標楷體" panose="03000509000000000000" pitchFamily="65" charset="-120"/>
                        </a:rPr>
                        <a:t>本職，</a:t>
                      </a:r>
                      <a:r>
                        <a:rPr lang="zh-TW" altLang="en-US" sz="2000" dirty="0" smtClean="0">
                          <a:latin typeface="標楷體" panose="03000509000000000000" pitchFamily="65" charset="-120"/>
                          <a:ea typeface="標楷體" panose="03000509000000000000" pitchFamily="65" charset="-120"/>
                        </a:rPr>
                        <a:t>於計畫執行期間不得支領已核給之研究主持費或工作酬金以外任何名義具酬勞性質之費用。</a:t>
                      </a:r>
                      <a:endParaRPr lang="zh-TW" altLang="en-US" sz="2000" dirty="0" smtClean="0">
                        <a:solidFill>
                          <a:schemeClr val="tx1"/>
                        </a:solidFill>
                        <a:latin typeface="標楷體" panose="03000509000000000000" pitchFamily="65" charset="-120"/>
                        <a:ea typeface="標楷體" panose="03000509000000000000" pitchFamily="65" charset="-120"/>
                      </a:endParaRPr>
                    </a:p>
                  </a:txBody>
                  <a:tcPr marL="91425" marR="91425" marT="45723" marB="45723"/>
                </a:tc>
              </a:tr>
            </a:tbl>
          </a:graphicData>
        </a:graphic>
      </p:graphicFrame>
      <p:sp>
        <p:nvSpPr>
          <p:cNvPr id="39950"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12</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755576" y="549275"/>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6/21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645994049"/>
              </p:ext>
            </p:extLst>
          </p:nvPr>
        </p:nvGraphicFramePr>
        <p:xfrm>
          <a:off x="1043608" y="1484313"/>
          <a:ext cx="7128855" cy="4392959"/>
        </p:xfrm>
        <a:graphic>
          <a:graphicData uri="http://schemas.openxmlformats.org/drawingml/2006/table">
            <a:tbl>
              <a:tblPr firstRow="1" bandRow="1">
                <a:tableStyleId>{21E4AEA4-8DFA-4A89-87EB-49C32662AFE0}</a:tableStyleId>
              </a:tblPr>
              <a:tblGrid>
                <a:gridCol w="2016224"/>
                <a:gridCol w="5112631"/>
              </a:tblGrid>
              <a:tr h="541452">
                <a:tc>
                  <a:txBody>
                    <a:bodyPr/>
                    <a:lstStyle/>
                    <a:p>
                      <a:pPr algn="ct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2</a:t>
                      </a:r>
                      <a:endParaRPr kumimoji="0" lang="zh-TW" altLang="en-US" sz="2000" b="1" kern="1200" dirty="0">
                        <a:solidFill>
                          <a:schemeClr val="tx1"/>
                        </a:solidFill>
                        <a:latin typeface="+mj-ea"/>
                        <a:ea typeface="+mj-ea"/>
                        <a:cs typeface="Times New Roman" panose="02020603050405020304" pitchFamily="18" charset="0"/>
                      </a:endParaRPr>
                    </a:p>
                  </a:txBody>
                  <a:tcPr marL="91425" marR="91425" marT="45723" marB="45723" anchor="ctr"/>
                </a:tc>
                <a:tc>
                  <a:txBody>
                    <a:bodyPr/>
                    <a:lstStyle/>
                    <a:p>
                      <a:pPr algn="ctr"/>
                      <a:r>
                        <a:rPr lang="zh-TW" altLang="en-US" sz="2000" dirty="0" smtClean="0">
                          <a:solidFill>
                            <a:schemeClr val="tx1"/>
                          </a:solidFill>
                          <a:latin typeface="+mj-ea"/>
                          <a:ea typeface="+mj-ea"/>
                        </a:rPr>
                        <a:t>實際案例</a:t>
                      </a:r>
                      <a:endParaRPr lang="zh-TW" altLang="en-US" sz="2000" dirty="0">
                        <a:solidFill>
                          <a:schemeClr val="tx1"/>
                        </a:solidFill>
                        <a:latin typeface="+mj-ea"/>
                        <a:ea typeface="+mj-ea"/>
                      </a:endParaRPr>
                    </a:p>
                  </a:txBody>
                  <a:tcPr marL="91425" marR="91425" marT="45723" marB="45723" anchor="ctr"/>
                </a:tc>
              </a:tr>
              <a:tr h="3851507">
                <a:tc>
                  <a:txBody>
                    <a:bodyPr/>
                    <a:lstStyle/>
                    <a:p>
                      <a:pPr algn="just">
                        <a:lnSpc>
                          <a:spcPts val="3000"/>
                        </a:lnSpc>
                      </a:pPr>
                      <a:r>
                        <a:rPr kumimoji="0" lang="zh-TW" altLang="en-US" sz="2000" kern="1200" dirty="0" smtClean="0">
                          <a:latin typeface="+mj-ea"/>
                          <a:ea typeface="+mj-ea"/>
                        </a:rPr>
                        <a:t>列支計畫執行人員主持費或工作酬金以外之酬勞</a:t>
                      </a:r>
                      <a:r>
                        <a:rPr kumimoji="0" lang="zh-TW" altLang="en-US" sz="1400" kern="1200" dirty="0" smtClean="0">
                          <a:latin typeface="+mj-ea"/>
                          <a:ea typeface="+mj-ea"/>
                        </a:rPr>
                        <a:t>（</a:t>
                      </a:r>
                      <a:r>
                        <a:rPr kumimoji="0" lang="en-US" altLang="zh-TW" sz="1400" kern="1200" dirty="0" smtClean="0">
                          <a:latin typeface="+mj-ea"/>
                          <a:ea typeface="+mj-ea"/>
                        </a:rPr>
                        <a:t>2/2</a:t>
                      </a:r>
                      <a:r>
                        <a:rPr kumimoji="0" lang="zh-TW" altLang="en-US" sz="1400" kern="1200" dirty="0" smtClean="0">
                          <a:latin typeface="+mj-ea"/>
                          <a:ea typeface="+mj-ea"/>
                        </a:rPr>
                        <a:t>）</a:t>
                      </a:r>
                      <a:endParaRPr kumimoji="0" lang="zh-TW" altLang="en-US" sz="1400" kern="1200" dirty="0">
                        <a:solidFill>
                          <a:schemeClr val="tx1"/>
                        </a:solidFill>
                        <a:latin typeface="+mj-ea"/>
                        <a:ea typeface="+mj-ea"/>
                        <a:cs typeface="+mn-cs"/>
                      </a:endParaRPr>
                    </a:p>
                  </a:txBody>
                  <a:tcPr marL="91425" marR="91425" marT="45723" marB="45723"/>
                </a:tc>
                <a:tc>
                  <a:txBody>
                    <a:bodyPr/>
                    <a:lstStyle/>
                    <a:p>
                      <a:pPr marL="0" indent="0" algn="just">
                        <a:lnSpc>
                          <a:spcPts val="3000"/>
                        </a:lnSpc>
                      </a:pPr>
                      <a:r>
                        <a:rPr kumimoji="0" lang="zh-TW" altLang="en-US" sz="2000" kern="1200" dirty="0" smtClean="0">
                          <a:effectLst/>
                          <a:latin typeface="+mj-ea"/>
                          <a:ea typeface="+mj-ea"/>
                        </a:rPr>
                        <a:t>列支張員</a:t>
                      </a:r>
                      <a:r>
                        <a:rPr kumimoji="0" lang="en-US" altLang="zh-TW" sz="2000" kern="1200" dirty="0" smtClean="0">
                          <a:effectLst/>
                          <a:latin typeface="+mj-ea"/>
                          <a:ea typeface="+mj-ea"/>
                        </a:rPr>
                        <a:t>106</a:t>
                      </a:r>
                      <a:r>
                        <a:rPr kumimoji="0" lang="zh-TW" altLang="en-US" sz="2000" kern="1200" dirty="0" smtClean="0">
                          <a:effectLst/>
                          <a:latin typeface="+mj-ea"/>
                          <a:ea typeface="+mj-ea"/>
                        </a:rPr>
                        <a:t>年</a:t>
                      </a:r>
                      <a:r>
                        <a:rPr kumimoji="0" lang="en-US" altLang="zh-TW" sz="2000" kern="1200" dirty="0" smtClean="0">
                          <a:effectLst/>
                          <a:latin typeface="+mj-ea"/>
                          <a:ea typeface="+mj-ea"/>
                        </a:rPr>
                        <a:t>12</a:t>
                      </a:r>
                      <a:r>
                        <a:rPr kumimoji="0" lang="zh-TW" altLang="en-US" sz="2000" kern="1200" dirty="0" smtClean="0">
                          <a:effectLst/>
                          <a:latin typeface="+mj-ea"/>
                          <a:ea typeface="+mj-ea"/>
                        </a:rPr>
                        <a:t>月</a:t>
                      </a:r>
                      <a:r>
                        <a:rPr kumimoji="0" lang="en-US" altLang="zh-TW" sz="2000" kern="1200" dirty="0" smtClean="0">
                          <a:effectLst/>
                          <a:latin typeface="+mj-ea"/>
                          <a:ea typeface="+mj-ea"/>
                        </a:rPr>
                        <a:t>6</a:t>
                      </a:r>
                      <a:r>
                        <a:rPr kumimoji="0" lang="zh-TW" altLang="en-US" sz="2000" kern="1200" dirty="0" smtClean="0">
                          <a:effectLst/>
                          <a:latin typeface="+mj-ea"/>
                          <a:ea typeface="+mj-ea"/>
                        </a:rPr>
                        <a:t>日出席費</a:t>
                      </a:r>
                      <a:r>
                        <a:rPr kumimoji="0" lang="en-US" altLang="zh-TW" sz="2000" kern="1200" dirty="0" smtClean="0">
                          <a:effectLst/>
                          <a:latin typeface="+mj-ea"/>
                          <a:ea typeface="+mj-ea"/>
                        </a:rPr>
                        <a:t>1,000</a:t>
                      </a:r>
                      <a:r>
                        <a:rPr kumimoji="0" lang="zh-TW" altLang="en-US" sz="2000" kern="1200" dirty="0" smtClean="0">
                          <a:effectLst/>
                          <a:latin typeface="+mj-ea"/>
                          <a:ea typeface="+mj-ea"/>
                        </a:rPr>
                        <a:t>元，其為兼任助理，依本部</a:t>
                      </a:r>
                      <a:r>
                        <a:rPr kumimoji="0" lang="zh-TW" altLang="en-US" sz="2000" kern="1200" dirty="0" smtClean="0">
                          <a:solidFill>
                            <a:schemeClr val="dk1"/>
                          </a:solidFill>
                          <a:effectLst/>
                          <a:latin typeface="+mj-ea"/>
                          <a:ea typeface="+mj-ea"/>
                          <a:cs typeface="+mn-cs"/>
                        </a:rPr>
                        <a:t>改制前</a:t>
                      </a:r>
                      <a:r>
                        <a:rPr kumimoji="0" lang="en-US" altLang="zh-TW" sz="2000" kern="1200" dirty="0" smtClean="0">
                          <a:effectLst/>
                          <a:latin typeface="+mj-ea"/>
                          <a:ea typeface="+mj-ea"/>
                        </a:rPr>
                        <a:t>102</a:t>
                      </a:r>
                      <a:r>
                        <a:rPr kumimoji="0" lang="zh-TW" altLang="en-US" sz="2000" kern="1200" dirty="0" smtClean="0">
                          <a:effectLst/>
                          <a:latin typeface="+mj-ea"/>
                          <a:ea typeface="+mj-ea"/>
                        </a:rPr>
                        <a:t>年</a:t>
                      </a:r>
                      <a:r>
                        <a:rPr kumimoji="0" lang="en-US" altLang="zh-TW" sz="2000" kern="1200" dirty="0" smtClean="0">
                          <a:effectLst/>
                          <a:latin typeface="+mj-ea"/>
                          <a:ea typeface="+mj-ea"/>
                        </a:rPr>
                        <a:t>1</a:t>
                      </a:r>
                      <a:r>
                        <a:rPr kumimoji="0" lang="zh-TW" altLang="en-US" sz="2000" kern="1200" dirty="0" smtClean="0">
                          <a:effectLst/>
                          <a:latin typeface="+mj-ea"/>
                          <a:ea typeface="+mj-ea"/>
                        </a:rPr>
                        <a:t>月</a:t>
                      </a:r>
                      <a:r>
                        <a:rPr kumimoji="0" lang="en-US" altLang="zh-TW" sz="2000" kern="1200" dirty="0" smtClean="0">
                          <a:effectLst/>
                          <a:latin typeface="+mj-ea"/>
                          <a:ea typeface="+mj-ea"/>
                        </a:rPr>
                        <a:t>2</a:t>
                      </a:r>
                      <a:r>
                        <a:rPr kumimoji="0" lang="zh-TW" altLang="en-US" sz="2000" kern="1200" dirty="0" smtClean="0">
                          <a:effectLst/>
                          <a:latin typeface="+mj-ea"/>
                          <a:ea typeface="+mj-ea"/>
                        </a:rPr>
                        <a:t>日</a:t>
                      </a:r>
                      <a:r>
                        <a:rPr kumimoji="0" lang="zh-TW" altLang="en-US" sz="2000" kern="1200" dirty="0" smtClean="0">
                          <a:effectLst/>
                          <a:latin typeface="+mj-ea"/>
                          <a:ea typeface="+mj-ea"/>
                        </a:rPr>
                        <a:t>函示，</a:t>
                      </a:r>
                      <a:r>
                        <a:rPr kumimoji="0" lang="zh-TW" altLang="en-US" sz="2000" kern="1200" dirty="0" smtClean="0">
                          <a:solidFill>
                            <a:srgbClr val="FF0000"/>
                          </a:solidFill>
                          <a:effectLst/>
                          <a:latin typeface="+mj-ea"/>
                          <a:ea typeface="+mj-ea"/>
                        </a:rPr>
                        <a:t>計畫內相關人員執行計畫屬</a:t>
                      </a:r>
                      <a:r>
                        <a:rPr kumimoji="0" lang="zh-TW" altLang="en-US" sz="2000" kern="1200" dirty="0" smtClean="0">
                          <a:solidFill>
                            <a:srgbClr val="FF0000"/>
                          </a:solidFill>
                          <a:effectLst/>
                          <a:latin typeface="+mj-ea"/>
                          <a:ea typeface="+mj-ea"/>
                        </a:rPr>
                        <a:t>本職，</a:t>
                      </a:r>
                      <a:r>
                        <a:rPr kumimoji="0" lang="zh-TW" altLang="en-US" sz="2000" kern="1200" dirty="0" smtClean="0">
                          <a:solidFill>
                            <a:srgbClr val="FF0000"/>
                          </a:solidFill>
                          <a:effectLst/>
                          <a:latin typeface="+mj-ea"/>
                          <a:ea typeface="+mj-ea"/>
                        </a:rPr>
                        <a:t>於計畫執行期間不得支領已核給之工作酬金以外具酬勞性質費用</a:t>
                      </a:r>
                      <a:r>
                        <a:rPr kumimoji="0" lang="zh-TW" altLang="en-US" sz="2000" kern="1200" dirty="0" smtClean="0">
                          <a:effectLst/>
                          <a:latin typeface="+mj-ea"/>
                          <a:ea typeface="+mj-ea"/>
                        </a:rPr>
                        <a:t>，須繳</a:t>
                      </a:r>
                      <a:r>
                        <a:rPr kumimoji="0" lang="zh-TW" altLang="en-US" sz="2000" kern="1200" dirty="0" smtClean="0">
                          <a:effectLst/>
                          <a:latin typeface="+mj-ea"/>
                          <a:ea typeface="+mj-ea"/>
                        </a:rPr>
                        <a:t>回。</a:t>
                      </a:r>
                      <a:endParaRPr kumimoji="0" lang="zh-TW" altLang="en-US" sz="1800" b="1" kern="1200" dirty="0" smtClean="0">
                        <a:solidFill>
                          <a:srgbClr val="FF0000"/>
                        </a:solidFill>
                        <a:effectLst/>
                        <a:latin typeface="+mj-ea"/>
                        <a:ea typeface="+mj-ea"/>
                        <a:cs typeface="+mn-cs"/>
                      </a:endParaRPr>
                    </a:p>
                  </a:txBody>
                  <a:tcPr marL="91425" marR="91425" marT="45723" marB="45723"/>
                </a:tc>
              </a:tr>
            </a:tbl>
          </a:graphicData>
        </a:graphic>
      </p:graphicFrame>
      <p:sp>
        <p:nvSpPr>
          <p:cNvPr id="39950"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13</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69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3568" y="332656"/>
            <a:ext cx="7777360"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7/21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958391297"/>
              </p:ext>
            </p:extLst>
          </p:nvPr>
        </p:nvGraphicFramePr>
        <p:xfrm>
          <a:off x="899592" y="1041120"/>
          <a:ext cx="7560195" cy="5204688"/>
        </p:xfrm>
        <a:graphic>
          <a:graphicData uri="http://schemas.openxmlformats.org/drawingml/2006/table">
            <a:tbl>
              <a:tblPr firstRow="1" bandRow="1">
                <a:tableStyleId>{21E4AEA4-8DFA-4A89-87EB-49C32662AFE0}</a:tableStyleId>
              </a:tblPr>
              <a:tblGrid>
                <a:gridCol w="1614989"/>
                <a:gridCol w="2993523"/>
                <a:gridCol w="2951683"/>
              </a:tblGrid>
              <a:tr h="512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3</a:t>
                      </a:r>
                      <a:endParaRPr kumimoji="0" lang="zh-TW" altLang="en-US" sz="2000" b="1" kern="1200" dirty="0" smtClean="0">
                        <a:solidFill>
                          <a:schemeClr val="tx1"/>
                        </a:solidFill>
                        <a:latin typeface="+mj-ea"/>
                        <a:ea typeface="+mj-ea"/>
                        <a:cs typeface="Times New Roman" panose="02020603050405020304" pitchFamily="18" charset="0"/>
                      </a:endParaRPr>
                    </a:p>
                  </a:txBody>
                  <a:tcPr marL="91431" marR="91431" marT="45717" marB="4571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mj-ea"/>
                          <a:ea typeface="+mj-ea"/>
                        </a:rPr>
                        <a:t>結報作業說明</a:t>
                      </a:r>
                      <a:endParaRPr lang="zh-TW" altLang="en-US" sz="2000" dirty="0">
                        <a:solidFill>
                          <a:schemeClr val="tx1"/>
                        </a:solidFill>
                        <a:latin typeface="+mj-ea"/>
                        <a:ea typeface="+mj-ea"/>
                      </a:endParaRPr>
                    </a:p>
                  </a:txBody>
                  <a:tcPr marL="91431" marR="91431" marT="45717" marB="45717" anchor="ctr"/>
                </a:tc>
                <a:tc>
                  <a:txBody>
                    <a:bodyPr/>
                    <a:lstStyle/>
                    <a:p>
                      <a:pPr algn="ctr"/>
                      <a:r>
                        <a:rPr lang="zh-TW" altLang="en-US" sz="2000" dirty="0" smtClean="0">
                          <a:solidFill>
                            <a:schemeClr val="tx1"/>
                          </a:solidFill>
                          <a:latin typeface="+mj-ea"/>
                          <a:ea typeface="+mj-ea"/>
                        </a:rPr>
                        <a:t>相關規定</a:t>
                      </a:r>
                      <a:endParaRPr lang="zh-TW" altLang="en-US" sz="2000" dirty="0">
                        <a:solidFill>
                          <a:schemeClr val="tx1"/>
                        </a:solidFill>
                        <a:latin typeface="+mj-ea"/>
                        <a:ea typeface="+mj-ea"/>
                      </a:endParaRPr>
                    </a:p>
                  </a:txBody>
                  <a:tcPr marL="91431" marR="91431" marT="45717" marB="45717" anchor="ctr"/>
                </a:tc>
              </a:tr>
              <a:tr h="4683870">
                <a:tc>
                  <a:txBody>
                    <a:bodyPr/>
                    <a:lstStyle/>
                    <a:p>
                      <a:pPr algn="just">
                        <a:lnSpc>
                          <a:spcPts val="2600"/>
                        </a:lnSpc>
                      </a:pPr>
                      <a:r>
                        <a:rPr kumimoji="0" lang="zh-TW" altLang="en-US" sz="2000" kern="1200" dirty="0" smtClean="0">
                          <a:latin typeface="+mj-ea"/>
                          <a:ea typeface="+mj-ea"/>
                        </a:rPr>
                        <a:t>未依國內出差旅費報支要點規定報支差旅費</a:t>
                      </a:r>
                      <a:r>
                        <a:rPr kumimoji="0" lang="zh-TW" altLang="en-US" sz="1400" kern="1200" dirty="0" smtClean="0">
                          <a:latin typeface="+mj-ea"/>
                          <a:ea typeface="+mj-ea"/>
                        </a:rPr>
                        <a:t>（</a:t>
                      </a:r>
                      <a:r>
                        <a:rPr kumimoji="0" lang="en-US" altLang="zh-TW" sz="1400" kern="1200" dirty="0" smtClean="0">
                          <a:latin typeface="+mj-ea"/>
                          <a:ea typeface="+mj-ea"/>
                        </a:rPr>
                        <a:t>1/2</a:t>
                      </a:r>
                      <a:r>
                        <a:rPr kumimoji="0" lang="zh-TW" altLang="en-US" sz="1400" kern="1200" dirty="0" smtClean="0">
                          <a:latin typeface="+mj-ea"/>
                          <a:ea typeface="+mj-ea"/>
                        </a:rPr>
                        <a:t>）</a:t>
                      </a:r>
                      <a:endParaRPr kumimoji="0" lang="zh-TW" altLang="en-US" sz="1400" kern="1200" dirty="0" smtClean="0">
                        <a:solidFill>
                          <a:schemeClr val="accent2">
                            <a:lumMod val="40000"/>
                            <a:lumOff val="60000"/>
                          </a:schemeClr>
                        </a:solidFill>
                        <a:latin typeface="+mj-ea"/>
                        <a:ea typeface="+mj-ea"/>
                        <a:cs typeface="+mn-cs"/>
                      </a:endParaRPr>
                    </a:p>
                  </a:txBody>
                  <a:tcPr marL="91431" marR="91431" marT="45717" marB="45717"/>
                </a:tc>
                <a:tc>
                  <a:txBody>
                    <a:bodyPr/>
                    <a:lstStyle/>
                    <a:p>
                      <a:pPr marL="0" indent="0" algn="l">
                        <a:lnSpc>
                          <a:spcPts val="2600"/>
                        </a:lnSpc>
                        <a:buFont typeface="Wingdings" panose="05000000000000000000" pitchFamily="2" charset="2"/>
                        <a:buNone/>
                      </a:pPr>
                      <a:r>
                        <a:rPr kumimoji="0" lang="zh-TW" altLang="en-US" sz="2000" kern="1200" dirty="0" smtClean="0">
                          <a:latin typeface="+mj-ea"/>
                          <a:ea typeface="+mj-ea"/>
                        </a:rPr>
                        <a:t>是否填具國內出差旅費報告表。</a:t>
                      </a:r>
                      <a:endParaRPr kumimoji="0" lang="en-US" altLang="zh-TW" sz="2000" kern="1200" dirty="0" smtClean="0">
                        <a:latin typeface="+mj-ea"/>
                        <a:ea typeface="+mj-ea"/>
                      </a:endParaRPr>
                    </a:p>
                    <a:p>
                      <a:pPr marL="342900" indent="-342900" algn="l">
                        <a:lnSpc>
                          <a:spcPts val="2600"/>
                        </a:lnSpc>
                        <a:buClr>
                          <a:srgbClr val="00B050"/>
                        </a:buClr>
                        <a:buFont typeface="Wingdings" panose="05000000000000000000" pitchFamily="2" charset="2"/>
                        <a:buChar char="ü"/>
                      </a:pPr>
                      <a:r>
                        <a:rPr kumimoji="0" lang="zh-TW" altLang="en-US" sz="2000" kern="1200" dirty="0" smtClean="0">
                          <a:latin typeface="+mj-ea"/>
                          <a:ea typeface="+mj-ea"/>
                        </a:rPr>
                        <a:t>交通費：搭飛機、高鐵、座艙位有分等之船舶者，是否</a:t>
                      </a:r>
                      <a:r>
                        <a:rPr kumimoji="0" lang="zh-TW" altLang="en-US" sz="2000" b="1" kern="1200" dirty="0" smtClean="0">
                          <a:solidFill>
                            <a:srgbClr val="00B050"/>
                          </a:solidFill>
                          <a:latin typeface="+mj-ea"/>
                          <a:ea typeface="+mj-ea"/>
                        </a:rPr>
                        <a:t>檢附票根或購票證明文件</a:t>
                      </a:r>
                      <a:r>
                        <a:rPr kumimoji="0" lang="zh-TW" altLang="en-US" sz="2000" u="none" strike="noStrike" kern="1200" cap="none" spc="0" normalizeH="0" baseline="0" noProof="0" dirty="0" smtClean="0">
                          <a:ln>
                            <a:noFill/>
                          </a:ln>
                          <a:effectLst/>
                          <a:uLnTx/>
                          <a:uFillTx/>
                          <a:latin typeface="+mj-ea"/>
                          <a:ea typeface="+mj-ea"/>
                        </a:rPr>
                        <a:t>，覈實報支。</a:t>
                      </a:r>
                      <a:endParaRPr kumimoji="0" lang="en-US" altLang="zh-TW" sz="2000" kern="1200" dirty="0" smtClean="0">
                        <a:latin typeface="+mj-ea"/>
                        <a:ea typeface="+mj-ea"/>
                      </a:endParaRPr>
                    </a:p>
                    <a:p>
                      <a:pPr marL="342900" indent="-342900" algn="l">
                        <a:lnSpc>
                          <a:spcPts val="2600"/>
                        </a:lnSpc>
                        <a:buClr>
                          <a:srgbClr val="00B050"/>
                        </a:buClr>
                        <a:buFont typeface="Wingdings" panose="05000000000000000000" pitchFamily="2" charset="2"/>
                        <a:buChar char="ü"/>
                      </a:pPr>
                      <a:r>
                        <a:rPr kumimoji="0" lang="zh-TW" altLang="en-US" sz="2000" kern="1200" dirty="0" smtClean="0">
                          <a:latin typeface="+mj-ea"/>
                          <a:ea typeface="+mj-ea"/>
                        </a:rPr>
                        <a:t>住宿費：</a:t>
                      </a:r>
                      <a:endParaRPr kumimoji="0" lang="en-US" altLang="zh-TW" sz="2000" kern="1200" dirty="0" smtClean="0">
                        <a:latin typeface="+mj-ea"/>
                        <a:ea typeface="+mj-ea"/>
                      </a:endParaRPr>
                    </a:p>
                    <a:p>
                      <a:pPr marL="719138" indent="-358775" algn="l">
                        <a:lnSpc>
                          <a:spcPts val="2600"/>
                        </a:lnSpc>
                        <a:buClr>
                          <a:srgbClr val="00B050"/>
                        </a:buClr>
                        <a:buFont typeface="Wingdings" panose="05000000000000000000" pitchFamily="2" charset="2"/>
                        <a:buNone/>
                      </a:pPr>
                      <a:r>
                        <a:rPr kumimoji="0" lang="en-US" altLang="zh-TW" sz="2000" kern="1200" dirty="0" smtClean="0">
                          <a:latin typeface="+mj-ea"/>
                          <a:ea typeface="+mj-ea"/>
                        </a:rPr>
                        <a:t>(1)</a:t>
                      </a:r>
                      <a:r>
                        <a:rPr kumimoji="0" lang="zh-TW" altLang="en-US" sz="2000" kern="1200" dirty="0" smtClean="0">
                          <a:latin typeface="+mj-ea"/>
                          <a:ea typeface="+mj-ea"/>
                        </a:rPr>
                        <a:t>是否</a:t>
                      </a:r>
                      <a:r>
                        <a:rPr kumimoji="0" lang="zh-TW" altLang="en-US" sz="2000" b="1" kern="1200" dirty="0" smtClean="0">
                          <a:solidFill>
                            <a:srgbClr val="00B050"/>
                          </a:solidFill>
                          <a:latin typeface="+mj-ea"/>
                          <a:ea typeface="+mj-ea"/>
                        </a:rPr>
                        <a:t>檢據</a:t>
                      </a:r>
                      <a:r>
                        <a:rPr kumimoji="0" lang="zh-TW" altLang="en-US" sz="2000" kern="1200" dirty="0" smtClean="0">
                          <a:latin typeface="+mj-ea"/>
                          <a:ea typeface="+mj-ea"/>
                        </a:rPr>
                        <a:t>覈實報 支。</a:t>
                      </a:r>
                      <a:endParaRPr kumimoji="0" lang="en-US" altLang="zh-TW" sz="2000" kern="1200" dirty="0" smtClean="0">
                        <a:latin typeface="+mj-ea"/>
                        <a:ea typeface="+mj-ea"/>
                      </a:endParaRPr>
                    </a:p>
                    <a:p>
                      <a:pPr marL="719138" indent="-358775" algn="l">
                        <a:lnSpc>
                          <a:spcPts val="2600"/>
                        </a:lnSpc>
                        <a:buClr>
                          <a:srgbClr val="00B050"/>
                        </a:buClr>
                        <a:buFont typeface="Wingdings" panose="05000000000000000000" pitchFamily="2" charset="2"/>
                        <a:buNone/>
                      </a:pPr>
                      <a:r>
                        <a:rPr kumimoji="0" lang="en-US" altLang="zh-TW" sz="2000" kern="1200" dirty="0" smtClean="0">
                          <a:latin typeface="+mj-ea"/>
                          <a:ea typeface="+mj-ea"/>
                        </a:rPr>
                        <a:t>(2)</a:t>
                      </a:r>
                      <a:r>
                        <a:rPr kumimoji="0" lang="zh-TW" altLang="en-US" sz="2000" kern="1200" dirty="0" smtClean="0">
                          <a:latin typeface="+mj-ea"/>
                          <a:ea typeface="+mj-ea"/>
                        </a:rPr>
                        <a:t>是否按職務等級於規定</a:t>
                      </a:r>
                      <a:r>
                        <a:rPr kumimoji="0" lang="zh-TW" altLang="en-US" sz="2000" b="1" kern="1200" dirty="0" smtClean="0">
                          <a:solidFill>
                            <a:srgbClr val="00B050"/>
                          </a:solidFill>
                          <a:latin typeface="+mj-ea"/>
                          <a:ea typeface="+mj-ea"/>
                        </a:rPr>
                        <a:t>數額內報支</a:t>
                      </a:r>
                      <a:r>
                        <a:rPr kumimoji="0" lang="zh-TW" altLang="en-US" sz="2000" kern="1200" dirty="0" smtClean="0">
                          <a:latin typeface="+mj-ea"/>
                          <a:ea typeface="+mj-ea"/>
                        </a:rPr>
                        <a:t>。</a:t>
                      </a:r>
                      <a:endParaRPr kumimoji="0" lang="en-US" altLang="zh-TW" sz="2000" kern="1200" dirty="0" smtClean="0">
                        <a:latin typeface="+mj-ea"/>
                        <a:ea typeface="+mj-ea"/>
                      </a:endParaRPr>
                    </a:p>
                    <a:p>
                      <a:pPr marL="342900" indent="-342900" algn="l">
                        <a:lnSpc>
                          <a:spcPts val="2600"/>
                        </a:lnSpc>
                        <a:buClr>
                          <a:srgbClr val="00B050"/>
                        </a:buClr>
                        <a:buFont typeface="Wingdings" panose="05000000000000000000" pitchFamily="2" charset="2"/>
                        <a:buChar char="ü"/>
                      </a:pPr>
                      <a:r>
                        <a:rPr kumimoji="0" lang="zh-TW" altLang="en-US" sz="2000" kern="1200" dirty="0" smtClean="0">
                          <a:latin typeface="+mj-ea"/>
                          <a:ea typeface="+mj-ea"/>
                        </a:rPr>
                        <a:t>雜費：是否於每日上限</a:t>
                      </a:r>
                      <a:r>
                        <a:rPr kumimoji="0" lang="en-US" altLang="zh-TW" sz="2000" kern="1200" dirty="0" smtClean="0">
                          <a:latin typeface="+mj-ea"/>
                          <a:ea typeface="+mj-ea"/>
                        </a:rPr>
                        <a:t>400</a:t>
                      </a:r>
                      <a:r>
                        <a:rPr kumimoji="0" lang="zh-TW" altLang="en-US" sz="2000" kern="1200" dirty="0" smtClean="0">
                          <a:latin typeface="+mj-ea"/>
                          <a:ea typeface="+mj-ea"/>
                        </a:rPr>
                        <a:t>元內報支。</a:t>
                      </a:r>
                      <a:endParaRPr kumimoji="0" lang="en-US" altLang="zh-TW" sz="1800" kern="1200" dirty="0" smtClean="0">
                        <a:solidFill>
                          <a:schemeClr val="tx1"/>
                        </a:solidFill>
                        <a:latin typeface="+mj-ea"/>
                        <a:ea typeface="+mj-ea"/>
                      </a:endParaRPr>
                    </a:p>
                  </a:txBody>
                  <a:tcPr marL="91431" marR="91431" marT="45717" marB="45717"/>
                </a:tc>
                <a:tc>
                  <a:txBody>
                    <a:bodyPr/>
                    <a:lstStyle/>
                    <a:p>
                      <a:pPr algn="l"/>
                      <a:r>
                        <a:rPr lang="zh-TW" altLang="en-US" sz="2000" dirty="0" smtClean="0">
                          <a:latin typeface="+mj-ea"/>
                          <a:ea typeface="+mj-ea"/>
                        </a:rPr>
                        <a:t>行政院訂頒國內出差旅費報支要點</a:t>
                      </a:r>
                      <a:endParaRPr kumimoji="0" lang="en-US" altLang="zh-TW" sz="2000" kern="1200" dirty="0" smtClean="0">
                        <a:latin typeface="+mj-ea"/>
                        <a:ea typeface="+mj-ea"/>
                      </a:endParaRPr>
                    </a:p>
                    <a:p>
                      <a:pPr marL="723900" indent="-723900" algn="l"/>
                      <a:endParaRPr kumimoji="0" lang="en-US" altLang="zh-TW" sz="1800" kern="1200" dirty="0" smtClean="0">
                        <a:latin typeface="+mj-ea"/>
                        <a:ea typeface="+mj-ea"/>
                      </a:endParaRPr>
                    </a:p>
                    <a:p>
                      <a:pPr marL="723900" indent="-723900" algn="l"/>
                      <a:endParaRPr kumimoji="0" lang="en-US" altLang="zh-TW" sz="1800" kern="1200" dirty="0" smtClean="0">
                        <a:latin typeface="+mj-ea"/>
                        <a:ea typeface="+mj-ea"/>
                      </a:endParaRPr>
                    </a:p>
                    <a:p>
                      <a:pPr marL="723900" indent="-723900" algn="l"/>
                      <a:endParaRPr kumimoji="0" lang="en-US" altLang="zh-TW" sz="1800" kern="1200" dirty="0" smtClean="0">
                        <a:solidFill>
                          <a:schemeClr val="tx1"/>
                        </a:solidFill>
                        <a:latin typeface="+mj-ea"/>
                        <a:ea typeface="+mj-ea"/>
                      </a:endParaRPr>
                    </a:p>
                  </a:txBody>
                  <a:tcPr marL="91431" marR="91431" marT="45717" marB="45717"/>
                </a:tc>
              </a:tr>
            </a:tbl>
          </a:graphicData>
        </a:graphic>
      </p:graphicFrame>
      <p:sp>
        <p:nvSpPr>
          <p:cNvPr id="34831"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14</a:t>
            </a:r>
            <a:endParaRPr kumimoji="0" lang="zh-TW" altLang="en-US" sz="1400" dirty="0">
              <a:solidFill>
                <a:schemeClr val="tx2"/>
              </a:solidFill>
              <a:latin typeface="Arial" charset="0"/>
            </a:endParaRPr>
          </a:p>
        </p:txBody>
      </p:sp>
      <p:pic>
        <p:nvPicPr>
          <p:cNvPr id="5" name="圖片 4" descr="畫面剪輯"/>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colorTemperature colorTemp="5800"/>
                    </a14:imgEffect>
                  </a14:imgLayer>
                </a14:imgProps>
              </a:ext>
              <a:ext uri="{28A0092B-C50C-407E-A947-70E740481C1C}">
                <a14:useLocalDpi xmlns:a14="http://schemas.microsoft.com/office/drawing/2010/main" val="0"/>
              </a:ext>
            </a:extLst>
          </a:blip>
          <a:stretch>
            <a:fillRect/>
          </a:stretch>
        </p:blipFill>
        <p:spPr>
          <a:xfrm>
            <a:off x="5580112" y="2276872"/>
            <a:ext cx="2808312" cy="3456384"/>
          </a:xfrm>
          <a:prstGeom prst="rect">
            <a:avLst/>
          </a:prstGeom>
          <a:effectLst>
            <a:outerShdw blurRad="76200" dir="13500000" sy="23000" kx="1200000" algn="br" rotWithShape="0">
              <a:prstClr val="black">
                <a:alpha val="20000"/>
              </a:prstClr>
            </a:outerShdw>
          </a:effec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高鐵」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7" descr="「高鐵」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9" name="Picture 11" descr="「房屋」的圖片搜尋結果"/>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5575" y="3789040"/>
            <a:ext cx="2672678" cy="207917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580112" y="5714068"/>
            <a:ext cx="2880320" cy="523220"/>
          </a:xfrm>
          <a:prstGeom prst="rect">
            <a:avLst/>
          </a:prstGeom>
          <a:noFill/>
        </p:spPr>
        <p:txBody>
          <a:bodyPr wrap="square" rtlCol="0">
            <a:spAutoFit/>
          </a:bodyPr>
          <a:lstStyle/>
          <a:p>
            <a:r>
              <a:rPr lang="zh-TW" altLang="en-US" sz="1400" dirty="0" smtClean="0">
                <a:solidFill>
                  <a:srgbClr val="FF0000"/>
                </a:solidFill>
                <a:latin typeface="+mj-ea"/>
                <a:ea typeface="+mj-ea"/>
              </a:rPr>
              <a:t>註：行政院如有修正，</a:t>
            </a:r>
            <a:r>
              <a:rPr lang="zh-TW" altLang="en-US" sz="1400" dirty="0" smtClean="0">
                <a:solidFill>
                  <a:srgbClr val="FF0000"/>
                </a:solidFill>
                <a:latin typeface="+mj-ea"/>
                <a:ea typeface="+mj-ea"/>
              </a:rPr>
              <a:t>應依適用</a:t>
            </a:r>
            <a:endParaRPr lang="en-US" altLang="zh-TW" sz="1400" dirty="0" smtClean="0">
              <a:solidFill>
                <a:srgbClr val="FF0000"/>
              </a:solidFill>
              <a:latin typeface="+mj-ea"/>
              <a:ea typeface="+mj-ea"/>
            </a:endParaRPr>
          </a:p>
          <a:p>
            <a:r>
              <a:rPr lang="zh-TW" altLang="en-US" sz="1400" dirty="0" smtClean="0">
                <a:solidFill>
                  <a:srgbClr val="FF0000"/>
                </a:solidFill>
                <a:latin typeface="+mj-ea"/>
                <a:ea typeface="+mj-ea"/>
              </a:rPr>
              <a:t>    日期</a:t>
            </a:r>
            <a:r>
              <a:rPr lang="zh-TW" altLang="en-US" sz="1400" dirty="0" smtClean="0">
                <a:solidFill>
                  <a:srgbClr val="FF0000"/>
                </a:solidFill>
                <a:latin typeface="+mj-ea"/>
                <a:ea typeface="+mj-ea"/>
              </a:rPr>
              <a:t>並按規定辦理</a:t>
            </a:r>
            <a:r>
              <a:rPr lang="zh-TW" altLang="en-US" sz="1400" dirty="0" smtClean="0">
                <a:solidFill>
                  <a:srgbClr val="FF0000"/>
                </a:solidFill>
                <a:latin typeface="+mj-ea"/>
                <a:ea typeface="+mj-ea"/>
              </a:rPr>
              <a:t>。</a:t>
            </a:r>
            <a:endParaRPr lang="zh-TW" altLang="en-US" sz="14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hliao\Desktop\未命名.png"/>
          <p:cNvPicPr>
            <a:picLocks noChangeAspect="1" noChangeArrowheads="1"/>
          </p:cNvPicPr>
          <p:nvPr/>
        </p:nvPicPr>
        <p:blipFill rotWithShape="1">
          <a:blip r:embed="rId3">
            <a:extLst>
              <a:ext uri="{28A0092B-C50C-407E-A947-70E740481C1C}">
                <a14:useLocalDpi xmlns:a14="http://schemas.microsoft.com/office/drawing/2010/main" val="0"/>
              </a:ext>
            </a:extLst>
          </a:blip>
          <a:srcRect l="12081"/>
          <a:stretch/>
        </p:blipFill>
        <p:spPr bwMode="auto">
          <a:xfrm>
            <a:off x="0" y="5445224"/>
            <a:ext cx="2361829" cy="14069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圖片預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3568" y="332656"/>
            <a:ext cx="7777360"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8/21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942670826"/>
              </p:ext>
            </p:extLst>
          </p:nvPr>
        </p:nvGraphicFramePr>
        <p:xfrm>
          <a:off x="899592" y="1124744"/>
          <a:ext cx="7560195" cy="4751946"/>
        </p:xfrm>
        <a:graphic>
          <a:graphicData uri="http://schemas.openxmlformats.org/drawingml/2006/table">
            <a:tbl>
              <a:tblPr firstRow="1" bandRow="1">
                <a:tableStyleId>{21E4AEA4-8DFA-4A89-87EB-49C32662AFE0}</a:tableStyleId>
              </a:tblPr>
              <a:tblGrid>
                <a:gridCol w="1614989"/>
                <a:gridCol w="5945206"/>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3</a:t>
                      </a:r>
                      <a:endParaRPr kumimoji="0" lang="zh-TW" altLang="en-US" sz="2000" b="1" kern="1200" dirty="0" smtClean="0">
                        <a:solidFill>
                          <a:schemeClr val="tx1"/>
                        </a:solidFill>
                        <a:latin typeface="+mj-ea"/>
                        <a:ea typeface="+mj-ea"/>
                        <a:cs typeface="Times New Roman" panose="02020603050405020304" pitchFamily="18" charset="0"/>
                      </a:endParaRPr>
                    </a:p>
                  </a:txBody>
                  <a:tcPr marL="91431" marR="91431"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mj-ea"/>
                          <a:ea typeface="+mj-ea"/>
                        </a:rPr>
                        <a:t>實際案例說明</a:t>
                      </a:r>
                      <a:endParaRPr kumimoji="0" lang="zh-TW" altLang="en-US" sz="2000" b="1" kern="1200" dirty="0" smtClean="0">
                        <a:solidFill>
                          <a:schemeClr val="tx1"/>
                        </a:solidFill>
                        <a:latin typeface="+mj-ea"/>
                        <a:ea typeface="+mj-ea"/>
                        <a:cs typeface="+mn-cs"/>
                      </a:endParaRPr>
                    </a:p>
                  </a:txBody>
                  <a:tcPr marL="91431" marR="91431" marT="45717" marB="45717" anchor="ctr"/>
                </a:tc>
              </a:tr>
              <a:tr h="4139765">
                <a:tc>
                  <a:txBody>
                    <a:bodyPr/>
                    <a:lstStyle/>
                    <a:p>
                      <a:pPr algn="just">
                        <a:lnSpc>
                          <a:spcPts val="2600"/>
                        </a:lnSpc>
                      </a:pPr>
                      <a:r>
                        <a:rPr kumimoji="0" lang="zh-TW" altLang="en-US" sz="2000" kern="1200" dirty="0" smtClean="0">
                          <a:latin typeface="+mj-ea"/>
                          <a:ea typeface="+mj-ea"/>
                        </a:rPr>
                        <a:t>未依國內出差旅費報支要點規定報支差旅費</a:t>
                      </a:r>
                      <a:r>
                        <a:rPr kumimoji="0" lang="zh-TW" altLang="en-US" sz="1400" kern="1200" dirty="0" smtClean="0">
                          <a:latin typeface="+mj-ea"/>
                          <a:ea typeface="+mj-ea"/>
                        </a:rPr>
                        <a:t>（</a:t>
                      </a:r>
                      <a:r>
                        <a:rPr kumimoji="0" lang="en-US" altLang="zh-TW" sz="1400" kern="1200" dirty="0" smtClean="0">
                          <a:latin typeface="+mj-ea"/>
                          <a:ea typeface="+mj-ea"/>
                        </a:rPr>
                        <a:t>2/2</a:t>
                      </a:r>
                      <a:r>
                        <a:rPr kumimoji="0" lang="zh-TW" altLang="en-US" sz="1400" kern="1200" dirty="0" smtClean="0">
                          <a:latin typeface="+mj-ea"/>
                          <a:ea typeface="+mj-ea"/>
                        </a:rPr>
                        <a:t>）</a:t>
                      </a:r>
                      <a:endParaRPr kumimoji="0" lang="zh-TW" altLang="en-US" sz="1400" kern="1200" dirty="0" smtClean="0">
                        <a:solidFill>
                          <a:schemeClr val="accent2">
                            <a:lumMod val="40000"/>
                            <a:lumOff val="60000"/>
                          </a:schemeClr>
                        </a:solidFill>
                        <a:latin typeface="+mj-ea"/>
                        <a:ea typeface="+mj-ea"/>
                        <a:cs typeface="+mn-cs"/>
                      </a:endParaRPr>
                    </a:p>
                  </a:txBody>
                  <a:tcPr marL="91431" marR="91431" marT="45717" marB="45717"/>
                </a:tc>
                <a:tc>
                  <a:txBody>
                    <a:bodyPr/>
                    <a:lstStyle/>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mj-ea"/>
                          <a:ea typeface="+mj-ea"/>
                        </a:rPr>
                        <a:t>1.</a:t>
                      </a:r>
                      <a:r>
                        <a:rPr kumimoji="0" lang="zh-TW" altLang="en-US" sz="2000" kern="1200" dirty="0" smtClean="0">
                          <a:effectLst/>
                          <a:latin typeface="+mj-ea"/>
                          <a:ea typeface="+mj-ea"/>
                        </a:rPr>
                        <a:t>列支共同主持人搭乘新竹往臺南高鐵商務艙交通費</a:t>
                      </a:r>
                      <a:r>
                        <a:rPr kumimoji="0" lang="en-US" altLang="zh-TW" sz="2000" kern="1200" dirty="0" smtClean="0">
                          <a:effectLst/>
                          <a:latin typeface="+mj-ea"/>
                          <a:ea typeface="+mj-ea"/>
                        </a:rPr>
                        <a:t>1,610</a:t>
                      </a:r>
                      <a:r>
                        <a:rPr kumimoji="0" lang="zh-TW" altLang="en-US" sz="2000" kern="1200" dirty="0" smtClean="0">
                          <a:effectLst/>
                          <a:latin typeface="+mj-ea"/>
                          <a:ea typeface="+mj-ea"/>
                        </a:rPr>
                        <a:t>元，該員</a:t>
                      </a:r>
                      <a:r>
                        <a:rPr kumimoji="0" lang="zh-TW" altLang="en-US" sz="2000" b="0" kern="1200" dirty="0" smtClean="0">
                          <a:solidFill>
                            <a:srgbClr val="FF0000"/>
                          </a:solidFill>
                          <a:effectLst/>
                          <a:latin typeface="+mj-ea"/>
                          <a:ea typeface="+mj-ea"/>
                        </a:rPr>
                        <a:t>是否屬國內出差旅費報支要點第</a:t>
                      </a:r>
                      <a:r>
                        <a:rPr kumimoji="0" lang="en-US" altLang="zh-TW" sz="2000" b="0" kern="1200" dirty="0" smtClean="0">
                          <a:solidFill>
                            <a:srgbClr val="FF0000"/>
                          </a:solidFill>
                          <a:effectLst/>
                          <a:latin typeface="+mj-ea"/>
                          <a:ea typeface="+mj-ea"/>
                        </a:rPr>
                        <a:t>2</a:t>
                      </a:r>
                      <a:r>
                        <a:rPr kumimoji="0" lang="zh-TW" altLang="en-US" sz="2000" b="0" kern="1200" dirty="0" smtClean="0">
                          <a:solidFill>
                            <a:srgbClr val="FF0000"/>
                          </a:solidFill>
                          <a:effectLst/>
                          <a:latin typeface="+mj-ea"/>
                          <a:ea typeface="+mj-ea"/>
                        </a:rPr>
                        <a:t>點規定得搭乘商務艙人員</a:t>
                      </a:r>
                      <a:r>
                        <a:rPr kumimoji="0" lang="zh-TW" altLang="en-US" sz="2000" kern="1200" dirty="0" smtClean="0">
                          <a:effectLst/>
                          <a:latin typeface="+mj-ea"/>
                          <a:ea typeface="+mj-ea"/>
                        </a:rPr>
                        <a:t>，請查明，如有溢</a:t>
                      </a:r>
                      <a:r>
                        <a:rPr kumimoji="0" lang="zh-TW" altLang="en-US" sz="2000" kern="1200" dirty="0" smtClean="0">
                          <a:effectLst/>
                          <a:latin typeface="+mj-ea"/>
                          <a:ea typeface="+mj-ea"/>
                        </a:rPr>
                        <a:t>支須繳</a:t>
                      </a:r>
                      <a:r>
                        <a:rPr kumimoji="0" lang="zh-TW" altLang="en-US" sz="2000" kern="1200" dirty="0" smtClean="0">
                          <a:effectLst/>
                          <a:latin typeface="+mj-ea"/>
                          <a:ea typeface="+mj-ea"/>
                        </a:rPr>
                        <a:t>回。</a:t>
                      </a:r>
                      <a:r>
                        <a:rPr kumimoji="0" lang="zh-TW" altLang="en-US" sz="1800" b="1" kern="1200" dirty="0" smtClean="0">
                          <a:solidFill>
                            <a:srgbClr val="0070C0"/>
                          </a:solidFill>
                          <a:effectLst/>
                          <a:latin typeface="+mj-ea"/>
                          <a:ea typeface="+mj-ea"/>
                        </a:rPr>
                        <a:t>（交通費）</a:t>
                      </a:r>
                      <a:endParaRPr kumimoji="0" lang="en-US" altLang="zh-TW" sz="1800" b="1" kern="1200" dirty="0" smtClean="0">
                        <a:solidFill>
                          <a:srgbClr val="FF0000"/>
                        </a:solidFill>
                        <a:effectLst/>
                        <a:latin typeface="+mj-ea"/>
                        <a:ea typeface="+mj-ea"/>
                      </a:endParaRPr>
                    </a:p>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mj-ea"/>
                          <a:ea typeface="+mj-ea"/>
                        </a:rPr>
                        <a:t>2.</a:t>
                      </a:r>
                      <a:r>
                        <a:rPr kumimoji="0" lang="zh-TW" altLang="en-US" sz="2000" kern="1200" dirty="0" smtClean="0">
                          <a:effectLst/>
                          <a:latin typeface="+mj-ea"/>
                          <a:ea typeface="+mj-ea"/>
                        </a:rPr>
                        <a:t>列支程員等</a:t>
                      </a:r>
                      <a:r>
                        <a:rPr kumimoji="0" lang="en-US" altLang="zh-TW" sz="2000" kern="1200" dirty="0" smtClean="0">
                          <a:effectLst/>
                          <a:latin typeface="+mj-ea"/>
                          <a:ea typeface="+mj-ea"/>
                        </a:rPr>
                        <a:t>5</a:t>
                      </a:r>
                      <a:r>
                        <a:rPr kumimoji="0" lang="zh-TW" altLang="en-US" sz="2000" kern="1200" dirty="0" smtClean="0">
                          <a:effectLst/>
                          <a:latin typeface="+mj-ea"/>
                          <a:ea typeface="+mj-ea"/>
                        </a:rPr>
                        <a:t>人</a:t>
                      </a:r>
                      <a:r>
                        <a:rPr kumimoji="0" lang="en-US" altLang="zh-TW" sz="2000" kern="1200" dirty="0" smtClean="0">
                          <a:effectLst/>
                          <a:latin typeface="+mj-ea"/>
                          <a:ea typeface="+mj-ea"/>
                        </a:rPr>
                        <a:t>106</a:t>
                      </a:r>
                      <a:r>
                        <a:rPr kumimoji="0" lang="zh-TW" altLang="en-US" sz="2000" kern="1200" dirty="0" smtClean="0">
                          <a:effectLst/>
                          <a:latin typeface="+mj-ea"/>
                          <a:ea typeface="+mj-ea"/>
                        </a:rPr>
                        <a:t>年</a:t>
                      </a:r>
                      <a:r>
                        <a:rPr kumimoji="0" lang="en-US" altLang="zh-TW" sz="2000" kern="1200" dirty="0" smtClean="0">
                          <a:effectLst/>
                          <a:latin typeface="+mj-ea"/>
                          <a:ea typeface="+mj-ea"/>
                        </a:rPr>
                        <a:t>7</a:t>
                      </a:r>
                      <a:r>
                        <a:rPr kumimoji="0" lang="zh-TW" altLang="en-US" sz="2000" kern="1200" dirty="0" smtClean="0">
                          <a:effectLst/>
                          <a:latin typeface="+mj-ea"/>
                          <a:ea typeface="+mj-ea"/>
                        </a:rPr>
                        <a:t>月</a:t>
                      </a:r>
                      <a:r>
                        <a:rPr kumimoji="0" lang="en-US" altLang="zh-TW" sz="2000" kern="1200" dirty="0" smtClean="0">
                          <a:effectLst/>
                          <a:latin typeface="+mj-ea"/>
                          <a:ea typeface="+mj-ea"/>
                        </a:rPr>
                        <a:t>4</a:t>
                      </a:r>
                      <a:r>
                        <a:rPr kumimoji="0" lang="zh-TW" altLang="en-US" sz="2000" kern="1200" dirty="0" smtClean="0">
                          <a:effectLst/>
                          <a:latin typeface="+mj-ea"/>
                          <a:ea typeface="+mj-ea"/>
                        </a:rPr>
                        <a:t>至</a:t>
                      </a:r>
                      <a:r>
                        <a:rPr kumimoji="0" lang="en-US" altLang="zh-TW" sz="2000" kern="1200" dirty="0" smtClean="0">
                          <a:effectLst/>
                          <a:latin typeface="+mj-ea"/>
                          <a:ea typeface="+mj-ea"/>
                        </a:rPr>
                        <a:t>7</a:t>
                      </a:r>
                      <a:r>
                        <a:rPr kumimoji="0" lang="zh-TW" altLang="en-US" sz="2000" kern="1200" dirty="0" smtClean="0">
                          <a:effectLst/>
                          <a:latin typeface="+mj-ea"/>
                          <a:ea typeface="+mj-ea"/>
                        </a:rPr>
                        <a:t>日每日住宿費</a:t>
                      </a:r>
                      <a:r>
                        <a:rPr kumimoji="0" lang="en-US" altLang="zh-TW" sz="2000" kern="1200" dirty="0" smtClean="0">
                          <a:effectLst/>
                          <a:latin typeface="+mj-ea"/>
                          <a:ea typeface="+mj-ea"/>
                        </a:rPr>
                        <a:t>8,000</a:t>
                      </a:r>
                      <a:r>
                        <a:rPr kumimoji="0" lang="zh-TW" altLang="en-US" sz="2000" kern="1200" dirty="0" smtClean="0">
                          <a:effectLst/>
                          <a:latin typeface="+mj-ea"/>
                          <a:ea typeface="+mj-ea"/>
                        </a:rPr>
                        <a:t>元（</a:t>
                      </a:r>
                      <a:r>
                        <a:rPr kumimoji="0" lang="en-US" altLang="zh-TW" sz="2000" kern="1200" dirty="0" smtClean="0">
                          <a:effectLst/>
                          <a:latin typeface="+mj-ea"/>
                          <a:ea typeface="+mj-ea"/>
                        </a:rPr>
                        <a:t>1,600*5</a:t>
                      </a:r>
                      <a:r>
                        <a:rPr kumimoji="0" lang="zh-TW" altLang="en-US" sz="2000" kern="1200" dirty="0" smtClean="0">
                          <a:effectLst/>
                          <a:latin typeface="+mj-ea"/>
                          <a:ea typeface="+mj-ea"/>
                        </a:rPr>
                        <a:t>），計</a:t>
                      </a:r>
                      <a:r>
                        <a:rPr kumimoji="0" lang="en-US" altLang="zh-TW" sz="2000" kern="1200" dirty="0" smtClean="0">
                          <a:effectLst/>
                          <a:latin typeface="+mj-ea"/>
                          <a:ea typeface="+mj-ea"/>
                        </a:rPr>
                        <a:t>32,000</a:t>
                      </a:r>
                      <a:r>
                        <a:rPr kumimoji="0" lang="zh-TW" altLang="en-US" sz="2000" kern="1200" dirty="0" smtClean="0">
                          <a:effectLst/>
                          <a:latin typeface="+mj-ea"/>
                          <a:ea typeface="+mj-ea"/>
                        </a:rPr>
                        <a:t>元，其中</a:t>
                      </a:r>
                      <a:r>
                        <a:rPr kumimoji="0" lang="en-US" altLang="zh-TW" sz="2000" kern="1200" dirty="0" smtClean="0">
                          <a:effectLst/>
                          <a:latin typeface="+mj-ea"/>
                          <a:ea typeface="+mj-ea"/>
                        </a:rPr>
                        <a:t>7</a:t>
                      </a:r>
                      <a:r>
                        <a:rPr kumimoji="0" lang="zh-TW" altLang="en-US" sz="2000" kern="1200" dirty="0" smtClean="0">
                          <a:effectLst/>
                          <a:latin typeface="+mj-ea"/>
                          <a:ea typeface="+mj-ea"/>
                        </a:rPr>
                        <a:t>月</a:t>
                      </a:r>
                      <a:r>
                        <a:rPr kumimoji="0" lang="en-US" altLang="zh-TW" sz="2000" kern="1200" dirty="0" smtClean="0">
                          <a:effectLst/>
                          <a:latin typeface="+mj-ea"/>
                          <a:ea typeface="+mj-ea"/>
                        </a:rPr>
                        <a:t>5</a:t>
                      </a:r>
                      <a:r>
                        <a:rPr kumimoji="0" lang="zh-TW" altLang="en-US" sz="2000" kern="1200" dirty="0" smtClean="0">
                          <a:effectLst/>
                          <a:latin typeface="+mj-ea"/>
                          <a:ea typeface="+mj-ea"/>
                        </a:rPr>
                        <a:t>日所附</a:t>
                      </a:r>
                      <a:r>
                        <a:rPr kumimoji="0" lang="en-US" altLang="zh-TW" sz="2000" kern="1200" dirty="0" smtClean="0">
                          <a:effectLst/>
                          <a:latin typeface="+mj-ea"/>
                          <a:ea typeface="+mj-ea"/>
                        </a:rPr>
                        <a:t>5</a:t>
                      </a:r>
                      <a:r>
                        <a:rPr kumimoji="0" lang="zh-TW" altLang="en-US" sz="2000" kern="1200" dirty="0" smtClean="0">
                          <a:effectLst/>
                          <a:latin typeface="+mj-ea"/>
                          <a:ea typeface="+mj-ea"/>
                        </a:rPr>
                        <a:t>人住宿費發票金額為</a:t>
                      </a:r>
                      <a:r>
                        <a:rPr kumimoji="0" lang="en-US" altLang="zh-TW" sz="2000" kern="1200" dirty="0" smtClean="0">
                          <a:effectLst/>
                          <a:latin typeface="+mj-ea"/>
                          <a:ea typeface="+mj-ea"/>
                        </a:rPr>
                        <a:t>6,284</a:t>
                      </a:r>
                      <a:r>
                        <a:rPr kumimoji="0" lang="zh-TW" altLang="en-US" sz="2000" kern="1200" dirty="0" smtClean="0">
                          <a:effectLst/>
                          <a:latin typeface="+mj-ea"/>
                          <a:ea typeface="+mj-ea"/>
                        </a:rPr>
                        <a:t>元，溢支</a:t>
                      </a:r>
                      <a:r>
                        <a:rPr kumimoji="0" lang="en-US" altLang="zh-TW" sz="2000" kern="1200" dirty="0" smtClean="0">
                          <a:effectLst/>
                          <a:latin typeface="+mj-ea"/>
                          <a:ea typeface="+mj-ea"/>
                        </a:rPr>
                        <a:t>1,716</a:t>
                      </a:r>
                      <a:r>
                        <a:rPr kumimoji="0" lang="zh-TW" altLang="en-US" sz="2000" kern="1200" dirty="0" smtClean="0">
                          <a:effectLst/>
                          <a:latin typeface="+mj-ea"/>
                          <a:ea typeface="+mj-ea"/>
                        </a:rPr>
                        <a:t>元須繳</a:t>
                      </a:r>
                      <a:r>
                        <a:rPr kumimoji="0" lang="zh-TW" altLang="en-US" sz="2000" kern="1200" dirty="0" smtClean="0">
                          <a:effectLst/>
                          <a:latin typeface="+mj-ea"/>
                          <a:ea typeface="+mj-ea"/>
                        </a:rPr>
                        <a:t>回。</a:t>
                      </a:r>
                      <a:r>
                        <a:rPr kumimoji="0" lang="zh-TW" altLang="en-US" sz="1800" b="1" kern="1200" dirty="0" smtClean="0">
                          <a:solidFill>
                            <a:srgbClr val="0070C0"/>
                          </a:solidFill>
                          <a:effectLst/>
                          <a:latin typeface="+mj-ea"/>
                          <a:ea typeface="+mj-ea"/>
                        </a:rPr>
                        <a:t>（住宿費）</a:t>
                      </a:r>
                      <a:endParaRPr kumimoji="0" lang="en-US" altLang="zh-TW" sz="1800" b="1" kern="1200" dirty="0" smtClean="0">
                        <a:solidFill>
                          <a:srgbClr val="FF0000"/>
                        </a:solidFill>
                        <a:effectLst/>
                        <a:latin typeface="+mj-ea"/>
                        <a:ea typeface="+mj-ea"/>
                      </a:endParaRPr>
                    </a:p>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mj-ea"/>
                          <a:ea typeface="+mj-ea"/>
                        </a:rPr>
                        <a:t>3.</a:t>
                      </a:r>
                      <a:r>
                        <a:rPr kumimoji="0" lang="zh-TW" altLang="zh-TW" sz="2000" kern="1200" dirty="0" smtClean="0">
                          <a:effectLst/>
                          <a:latin typeface="+mj-ea"/>
                          <a:ea typeface="+mj-ea"/>
                        </a:rPr>
                        <a:t>列支計畫主持人</a:t>
                      </a:r>
                      <a:r>
                        <a:rPr kumimoji="0" lang="en-US" altLang="zh-TW" sz="2000" kern="1200" dirty="0" smtClean="0">
                          <a:effectLst/>
                          <a:latin typeface="+mj-ea"/>
                          <a:ea typeface="+mj-ea"/>
                        </a:rPr>
                        <a:t>107</a:t>
                      </a:r>
                      <a:r>
                        <a:rPr kumimoji="0" lang="zh-TW" altLang="zh-TW" sz="2000" kern="1200" dirty="0" smtClean="0">
                          <a:effectLst/>
                          <a:latin typeface="+mj-ea"/>
                          <a:ea typeface="+mj-ea"/>
                        </a:rPr>
                        <a:t>年</a:t>
                      </a:r>
                      <a:r>
                        <a:rPr kumimoji="0" lang="en-US" altLang="zh-TW" sz="2000" kern="1200" dirty="0" smtClean="0">
                          <a:effectLst/>
                          <a:latin typeface="+mj-ea"/>
                          <a:ea typeface="+mj-ea"/>
                        </a:rPr>
                        <a:t>1</a:t>
                      </a:r>
                      <a:r>
                        <a:rPr kumimoji="0" lang="zh-TW" altLang="zh-TW" sz="2000" kern="1200" dirty="0" smtClean="0">
                          <a:effectLst/>
                          <a:latin typeface="+mj-ea"/>
                          <a:ea typeface="+mj-ea"/>
                        </a:rPr>
                        <a:t>月</a:t>
                      </a:r>
                      <a:r>
                        <a:rPr kumimoji="0" lang="en-US" altLang="zh-TW" sz="2000" kern="1200" dirty="0" smtClean="0">
                          <a:effectLst/>
                          <a:latin typeface="+mj-ea"/>
                          <a:ea typeface="+mj-ea"/>
                        </a:rPr>
                        <a:t>19</a:t>
                      </a:r>
                      <a:r>
                        <a:rPr kumimoji="0" lang="zh-TW" altLang="zh-TW" sz="2000" kern="1200" dirty="0" smtClean="0">
                          <a:effectLst/>
                          <a:latin typeface="+mj-ea"/>
                          <a:ea typeface="+mj-ea"/>
                        </a:rPr>
                        <a:t>日赴臺北出差雜費</a:t>
                      </a:r>
                      <a:r>
                        <a:rPr kumimoji="0" lang="en-US" altLang="zh-TW" sz="2000" kern="1200" dirty="0" smtClean="0">
                          <a:effectLst/>
                          <a:latin typeface="+mj-ea"/>
                          <a:ea typeface="+mj-ea"/>
                        </a:rPr>
                        <a:t>800</a:t>
                      </a:r>
                      <a:r>
                        <a:rPr kumimoji="0" lang="zh-TW" altLang="zh-TW" sz="2000" kern="1200" dirty="0" smtClean="0">
                          <a:effectLst/>
                          <a:latin typeface="+mj-ea"/>
                          <a:ea typeface="+mj-ea"/>
                        </a:rPr>
                        <a:t>元（</a:t>
                      </a:r>
                      <a:r>
                        <a:rPr kumimoji="0" lang="en-US" altLang="zh-TW" sz="2000" kern="1200" dirty="0" smtClean="0">
                          <a:effectLst/>
                          <a:latin typeface="+mj-ea"/>
                          <a:ea typeface="+mj-ea"/>
                        </a:rPr>
                        <a:t>400</a:t>
                      </a:r>
                      <a:r>
                        <a:rPr kumimoji="0" lang="zh-TW" altLang="zh-TW" sz="2000" kern="1200" dirty="0" smtClean="0">
                          <a:effectLst/>
                          <a:latin typeface="+mj-ea"/>
                          <a:ea typeface="+mj-ea"/>
                        </a:rPr>
                        <a:t>元</a:t>
                      </a:r>
                      <a:r>
                        <a:rPr kumimoji="0" lang="en-US" altLang="zh-TW" sz="2000" kern="1200" dirty="0" smtClean="0">
                          <a:effectLst/>
                          <a:latin typeface="+mj-ea"/>
                          <a:ea typeface="+mj-ea"/>
                        </a:rPr>
                        <a:t>*2</a:t>
                      </a:r>
                      <a:r>
                        <a:rPr kumimoji="0" lang="zh-TW" altLang="zh-TW" sz="2000" kern="1200" dirty="0" smtClean="0">
                          <a:effectLst/>
                          <a:latin typeface="+mj-ea"/>
                          <a:ea typeface="+mj-ea"/>
                        </a:rPr>
                        <a:t>天），差假核給</a:t>
                      </a:r>
                      <a:r>
                        <a:rPr kumimoji="0" lang="en-US" altLang="zh-TW" sz="2000" kern="1200" dirty="0" smtClean="0">
                          <a:effectLst/>
                          <a:latin typeface="+mj-ea"/>
                          <a:ea typeface="+mj-ea"/>
                        </a:rPr>
                        <a:t>1</a:t>
                      </a:r>
                      <a:r>
                        <a:rPr kumimoji="0" lang="zh-TW" altLang="zh-TW" sz="2000" kern="1200" dirty="0" smtClean="0">
                          <a:effectLst/>
                          <a:latin typeface="+mj-ea"/>
                          <a:ea typeface="+mj-ea"/>
                        </a:rPr>
                        <a:t>日，雜費應列支</a:t>
                      </a:r>
                      <a:r>
                        <a:rPr kumimoji="0" lang="en-US" altLang="zh-TW" sz="2000" kern="1200" dirty="0" smtClean="0">
                          <a:effectLst/>
                          <a:latin typeface="+mj-ea"/>
                          <a:ea typeface="+mj-ea"/>
                        </a:rPr>
                        <a:t>1</a:t>
                      </a:r>
                      <a:r>
                        <a:rPr kumimoji="0" lang="zh-TW" altLang="zh-TW" sz="2000" kern="1200" dirty="0" smtClean="0">
                          <a:effectLst/>
                          <a:latin typeface="+mj-ea"/>
                          <a:ea typeface="+mj-ea"/>
                        </a:rPr>
                        <a:t>日</a:t>
                      </a:r>
                      <a:endParaRPr kumimoji="0" lang="en-US" altLang="zh-TW" sz="2000" kern="1200" dirty="0" smtClean="0">
                        <a:effectLst/>
                        <a:latin typeface="+mj-ea"/>
                        <a:ea typeface="+mj-ea"/>
                      </a:endParaRPr>
                    </a:p>
                    <a:p>
                      <a:pPr marL="273050" marR="0" indent="-273050" algn="just" defTabSz="914400" rtl="0" eaLnBrk="1" fontAlgn="auto" latinLnBrk="0" hangingPunct="1">
                        <a:lnSpc>
                          <a:spcPts val="3000"/>
                        </a:lnSpc>
                        <a:spcBef>
                          <a:spcPts val="0"/>
                        </a:spcBef>
                        <a:spcAft>
                          <a:spcPts val="0"/>
                        </a:spcAft>
                        <a:buClrTx/>
                        <a:buSzTx/>
                        <a:buFontTx/>
                        <a:buNone/>
                        <a:tabLst/>
                        <a:defRPr/>
                      </a:pPr>
                      <a:r>
                        <a:rPr kumimoji="0" lang="en-US" altLang="zh-TW" sz="2000" kern="1200" dirty="0" smtClean="0">
                          <a:effectLst/>
                          <a:latin typeface="+mj-ea"/>
                          <a:ea typeface="+mj-ea"/>
                        </a:rPr>
                        <a:t>  </a:t>
                      </a:r>
                      <a:r>
                        <a:rPr kumimoji="0" lang="zh-TW" altLang="zh-TW" sz="2000" kern="1200" dirty="0" smtClean="0">
                          <a:effectLst/>
                          <a:latin typeface="+mj-ea"/>
                          <a:ea typeface="+mj-ea"/>
                        </a:rPr>
                        <a:t>，溢支</a:t>
                      </a:r>
                      <a:r>
                        <a:rPr kumimoji="0" lang="en-US" altLang="zh-TW" sz="2000" kern="1200" dirty="0" smtClean="0">
                          <a:effectLst/>
                          <a:latin typeface="+mj-ea"/>
                          <a:ea typeface="+mj-ea"/>
                        </a:rPr>
                        <a:t>400</a:t>
                      </a:r>
                      <a:r>
                        <a:rPr kumimoji="0" lang="zh-TW" altLang="zh-TW" sz="2000" kern="1200" dirty="0" smtClean="0">
                          <a:effectLst/>
                          <a:latin typeface="+mj-ea"/>
                          <a:ea typeface="+mj-ea"/>
                        </a:rPr>
                        <a:t>元</a:t>
                      </a:r>
                      <a:r>
                        <a:rPr kumimoji="0" lang="zh-TW" altLang="en-US" sz="2000" kern="1200" dirty="0" smtClean="0">
                          <a:effectLst/>
                          <a:latin typeface="+mj-ea"/>
                          <a:ea typeface="+mj-ea"/>
                        </a:rPr>
                        <a:t>須</a:t>
                      </a:r>
                      <a:r>
                        <a:rPr kumimoji="0" lang="zh-TW" altLang="zh-TW" sz="2000" kern="1200" dirty="0" smtClean="0">
                          <a:effectLst/>
                          <a:latin typeface="+mj-ea"/>
                          <a:ea typeface="+mj-ea"/>
                        </a:rPr>
                        <a:t>繳</a:t>
                      </a:r>
                      <a:r>
                        <a:rPr kumimoji="0" lang="zh-TW" altLang="zh-TW" sz="2000" kern="1200" dirty="0" smtClean="0">
                          <a:effectLst/>
                          <a:latin typeface="+mj-ea"/>
                          <a:ea typeface="+mj-ea"/>
                        </a:rPr>
                        <a:t>回。</a:t>
                      </a:r>
                      <a:r>
                        <a:rPr kumimoji="0" lang="zh-TW" altLang="en-US" sz="1800" b="1" kern="1200" dirty="0" smtClean="0">
                          <a:solidFill>
                            <a:srgbClr val="0070C0"/>
                          </a:solidFill>
                          <a:effectLst/>
                          <a:latin typeface="+mj-ea"/>
                          <a:ea typeface="+mj-ea"/>
                        </a:rPr>
                        <a:t>（雜費）</a:t>
                      </a:r>
                      <a:endParaRPr kumimoji="0" lang="en-US" altLang="zh-TW" sz="1800" b="1" kern="1200" dirty="0" smtClean="0">
                        <a:solidFill>
                          <a:srgbClr val="0070C0"/>
                        </a:solidFill>
                        <a:effectLst/>
                        <a:latin typeface="+mj-ea"/>
                        <a:ea typeface="+mj-ea"/>
                        <a:cs typeface="+mn-cs"/>
                      </a:endParaRPr>
                    </a:p>
                  </a:txBody>
                  <a:tcPr marL="91431" marR="91431" marT="45717" marB="45717"/>
                </a:tc>
              </a:tr>
            </a:tbl>
          </a:graphicData>
        </a:graphic>
      </p:graphicFrame>
      <p:sp>
        <p:nvSpPr>
          <p:cNvPr id="34831"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15</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高鐵」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1593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1000"/>
                                        <p:tgtEl>
                                          <p:spTgt spid="3075"/>
                                        </p:tgtEl>
                                        <p:attrNameLst>
                                          <p:attrName>ppt_x</p:attrName>
                                        </p:attrNameLst>
                                      </p:cBhvr>
                                      <p:tavLst>
                                        <p:tav tm="0">
                                          <p:val>
                                            <p:strVal val="ppt_x"/>
                                          </p:val>
                                        </p:tav>
                                        <p:tav tm="100000">
                                          <p:val>
                                            <p:strVal val="1+ppt_w/2"/>
                                          </p:val>
                                        </p:tav>
                                      </p:tavLst>
                                    </p:anim>
                                    <p:anim calcmode="lin" valueType="num">
                                      <p:cBhvr additive="base">
                                        <p:cTn id="7" dur="1000"/>
                                        <p:tgtEl>
                                          <p:spTgt spid="3075"/>
                                        </p:tgtEl>
                                        <p:attrNameLst>
                                          <p:attrName>ppt_y</p:attrName>
                                        </p:attrNameLst>
                                      </p:cBhvr>
                                      <p:tavLst>
                                        <p:tav tm="0">
                                          <p:val>
                                            <p:strVal val="ppt_y"/>
                                          </p:val>
                                        </p:tav>
                                        <p:tav tm="100000">
                                          <p:val>
                                            <p:strVal val="ppt_y"/>
                                          </p:val>
                                        </p:tav>
                                      </p:tavLst>
                                    </p:anim>
                                    <p:set>
                                      <p:cBhvr>
                                        <p:cTn id="8" dur="1" fill="hold">
                                          <p:stCondLst>
                                            <p:cond delay="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99592" y="404664"/>
            <a:ext cx="7704856" cy="792654"/>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9/21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168343361"/>
              </p:ext>
            </p:extLst>
          </p:nvPr>
        </p:nvGraphicFramePr>
        <p:xfrm>
          <a:off x="1187624" y="1963886"/>
          <a:ext cx="7271717" cy="4455964"/>
        </p:xfrm>
        <a:graphic>
          <a:graphicData uri="http://schemas.openxmlformats.org/drawingml/2006/table">
            <a:tbl>
              <a:tblPr firstRow="1" bandRow="1">
                <a:tableStyleId>{21E4AEA4-8DFA-4A89-87EB-49C32662AFE0}</a:tableStyleId>
              </a:tblPr>
              <a:tblGrid>
                <a:gridCol w="1848351"/>
                <a:gridCol w="3120201"/>
                <a:gridCol w="2303165"/>
              </a:tblGrid>
              <a:tr h="597000">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4</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1" marB="45721" anchor="ctr"/>
                </a:tc>
              </a:tr>
              <a:tr h="3858964">
                <a:tc>
                  <a:txBody>
                    <a:bodyPr/>
                    <a:lstStyle/>
                    <a:p>
                      <a:pPr algn="just">
                        <a:lnSpc>
                          <a:spcPts val="3000"/>
                        </a:lnSpc>
                      </a:pPr>
                      <a:r>
                        <a:rPr kumimoji="0" lang="zh-TW" altLang="en-US" sz="2000" kern="1200" dirty="0" smtClean="0">
                          <a:latin typeface="標楷體" panose="03000509000000000000" pitchFamily="65" charset="-120"/>
                          <a:ea typeface="標楷體" panose="03000509000000000000" pitchFamily="65" charset="-120"/>
                        </a:rPr>
                        <a:t>列支原未核列之項目</a:t>
                      </a:r>
                      <a:r>
                        <a:rPr kumimoji="0" lang="zh-TW" altLang="en-US" sz="1400" kern="1200" dirty="0" smtClean="0">
                          <a:latin typeface="標楷體" panose="03000509000000000000" pitchFamily="65" charset="-120"/>
                          <a:ea typeface="標楷體" panose="03000509000000000000" pitchFamily="65" charset="-120"/>
                        </a:rPr>
                        <a:t>（</a:t>
                      </a:r>
                      <a:r>
                        <a:rPr kumimoji="0" lang="en-US" altLang="zh-TW" sz="1400" kern="1200" dirty="0" smtClean="0">
                          <a:latin typeface="標楷體" panose="03000509000000000000" pitchFamily="65" charset="-120"/>
                          <a:ea typeface="標楷體" panose="03000509000000000000" pitchFamily="65" charset="-120"/>
                        </a:rPr>
                        <a:t>1/2</a:t>
                      </a:r>
                      <a:r>
                        <a:rPr kumimoji="0" lang="zh-TW" altLang="en-US" sz="1400" kern="1200" dirty="0" smtClean="0">
                          <a:latin typeface="標楷體" panose="03000509000000000000" pitchFamily="65" charset="-120"/>
                          <a:ea typeface="標楷體" panose="03000509000000000000" pitchFamily="65" charset="-120"/>
                        </a:rPr>
                        <a:t>）</a:t>
                      </a:r>
                      <a:endParaRPr lang="zh-TW" altLang="en-US" sz="1400" dirty="0">
                        <a:solidFill>
                          <a:schemeClr val="tx1"/>
                        </a:solidFill>
                        <a:latin typeface="標楷體" panose="03000509000000000000" pitchFamily="65" charset="-120"/>
                        <a:ea typeface="標楷體" panose="03000509000000000000" pitchFamily="65" charset="-120"/>
                      </a:endParaRPr>
                    </a:p>
                  </a:txBody>
                  <a:tcPr marL="91436" marR="91436" marT="45717" marB="45717"/>
                </a:tc>
                <a:tc>
                  <a:txBody>
                    <a:bodyPr/>
                    <a:lstStyle/>
                    <a:p>
                      <a:pPr>
                        <a:lnSpc>
                          <a:spcPts val="2600"/>
                        </a:lnSpc>
                      </a:pP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檢查</a:t>
                      </a:r>
                      <a:r>
                        <a:rPr kumimoji="0" lang="zh-TW" altLang="en-US" sz="2000" kern="1200" noProof="0" dirty="0" smtClean="0">
                          <a:solidFill>
                            <a:schemeClr val="dk1"/>
                          </a:solidFill>
                          <a:latin typeface="標楷體" panose="03000509000000000000" pitchFamily="65" charset="-120"/>
                          <a:ea typeface="標楷體" panose="03000509000000000000" pitchFamily="65" charset="-120"/>
                          <a:cs typeface="+mn-cs"/>
                        </a:rPr>
                        <a:t>所報支項目是否為</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核定清單核給項目，如原未核列，執行機構得依其內部行政程序辦理變更，所需經費於該補助項目項下調整。</a:t>
                      </a:r>
                      <a:endParaRPr kumimoji="0"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0" marR="0" indent="0" algn="just" defTabSz="914400" rtl="0" eaLnBrk="1" fontAlgn="auto" latinLnBrk="0" hangingPunct="1">
                        <a:lnSpc>
                          <a:spcPts val="2600"/>
                        </a:lnSpc>
                        <a:spcBef>
                          <a:spcPts val="600"/>
                        </a:spcBef>
                        <a:spcAft>
                          <a:spcPts val="0"/>
                        </a:spcAft>
                        <a:buClrTx/>
                        <a:buSzTx/>
                        <a:buFontTx/>
                        <a:buNone/>
                        <a:tabLst/>
                        <a:defRPr/>
                      </a:pPr>
                      <a:endParaRPr kumimoji="0" lang="en-US" altLang="zh-TW" sz="2000" kern="1200" dirty="0" smtClean="0">
                        <a:solidFill>
                          <a:schemeClr val="dk1"/>
                        </a:solidFill>
                        <a:latin typeface="標楷體" panose="03000509000000000000" pitchFamily="65" charset="-120"/>
                        <a:ea typeface="標楷體" panose="03000509000000000000" pitchFamily="65" charset="-120"/>
                        <a:cs typeface="+mn-cs"/>
                      </a:endParaRPr>
                    </a:p>
                  </a:txBody>
                  <a:tcPr marL="91436" marR="91436" marT="45717" marB="45717"/>
                </a:tc>
                <a:tc>
                  <a:txBody>
                    <a:bodyPr/>
                    <a:lstStyle/>
                    <a:p>
                      <a:pPr marL="0" marR="0" indent="0" algn="just" defTabSz="914400" rtl="0" eaLnBrk="1" fontAlgn="auto" latinLnBrk="0" hangingPunct="1">
                        <a:lnSpc>
                          <a:spcPts val="2600"/>
                        </a:lnSpc>
                        <a:spcBef>
                          <a:spcPts val="60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經費處理原則</a:t>
                      </a:r>
                      <a:r>
                        <a:rPr lang="en-US" altLang="zh-TW" sz="2000" dirty="0" smtClean="0">
                          <a:latin typeface="標楷體" panose="03000509000000000000" pitchFamily="65" charset="-120"/>
                          <a:ea typeface="標楷體" panose="03000509000000000000" pitchFamily="65" charset="-120"/>
                        </a:rPr>
                        <a:t>§3</a:t>
                      </a:r>
                    </a:p>
                    <a:p>
                      <a:pPr>
                        <a:lnSpc>
                          <a:spcPts val="2600"/>
                        </a:lnSpc>
                      </a:pPr>
                      <a:r>
                        <a:rPr kumimoji="0" lang="zh-TW" altLang="en-US" sz="2000" b="1" kern="1200" dirty="0" smtClean="0">
                          <a:solidFill>
                            <a:srgbClr val="00B050"/>
                          </a:solidFill>
                          <a:latin typeface="標楷體" panose="03000509000000000000" pitchFamily="65" charset="-120"/>
                          <a:ea typeface="標楷體" panose="03000509000000000000" pitchFamily="65" charset="-120"/>
                          <a:cs typeface="+mn-cs"/>
                        </a:rPr>
                        <a:t>同一補助項目內之支出用途</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於計畫執行期間經檢討確為研究計畫需要，執行機構得</a:t>
                      </a:r>
                      <a:r>
                        <a:rPr kumimoji="0" lang="zh-TW" altLang="en-US" sz="2000" b="1" kern="1200" dirty="0" smtClean="0">
                          <a:solidFill>
                            <a:srgbClr val="00B050"/>
                          </a:solidFill>
                          <a:latin typeface="標楷體" panose="03000509000000000000" pitchFamily="65" charset="-120"/>
                          <a:ea typeface="標楷體" panose="03000509000000000000" pitchFamily="65" charset="-120"/>
                          <a:cs typeface="+mn-cs"/>
                        </a:rPr>
                        <a:t>逕依其內部行政程序辦理變更，</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所需經費於該補助項目項下調整。</a:t>
                      </a:r>
                      <a:endParaRPr kumimoji="0" lang="en-US" altLang="zh-TW" sz="2000" kern="1200" dirty="0" smtClean="0">
                        <a:solidFill>
                          <a:schemeClr val="dk1"/>
                        </a:solidFill>
                        <a:latin typeface="標楷體" panose="03000509000000000000" pitchFamily="65" charset="-120"/>
                        <a:ea typeface="標楷體" panose="03000509000000000000" pitchFamily="65" charset="-120"/>
                        <a:cs typeface="+mn-cs"/>
                      </a:endParaRPr>
                    </a:p>
                  </a:txBody>
                  <a:tcPr marL="91436" marR="91436" marT="45717" marB="45717"/>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16</a:t>
            </a:r>
            <a:endParaRPr kumimoji="0" lang="zh-TW" altLang="en-US" sz="1400" dirty="0">
              <a:solidFill>
                <a:srgbClr val="464653"/>
              </a:solidFill>
              <a:latin typeface="Arial" charset="0"/>
            </a:endParaRPr>
          </a:p>
        </p:txBody>
      </p:sp>
      <p:sp>
        <p:nvSpPr>
          <p:cNvPr id="3" name="文字方塊 2"/>
          <p:cNvSpPr txBox="1"/>
          <p:nvPr/>
        </p:nvSpPr>
        <p:spPr>
          <a:xfrm>
            <a:off x="832034" y="1340768"/>
            <a:ext cx="3739966" cy="492443"/>
          </a:xfrm>
          <a:prstGeom prst="rect">
            <a:avLst/>
          </a:prstGeom>
          <a:noFill/>
        </p:spPr>
        <p:txBody>
          <a:bodyPr wrap="square" rtlCol="0">
            <a:spAutoFit/>
          </a:bodyPr>
          <a:lstStyle/>
          <a:p>
            <a:r>
              <a:rPr lang="zh-TW" altLang="en-US" sz="2600" dirty="0" smtClean="0">
                <a:solidFill>
                  <a:prstClr val="black"/>
                </a:solidFill>
                <a:latin typeface="標楷體"/>
                <a:ea typeface="標楷體"/>
              </a:rPr>
              <a:t>（二）研究設備費部分</a:t>
            </a:r>
            <a:endParaRPr lang="zh-TW" altLang="en-US" sz="2600" dirty="0">
              <a:solidFill>
                <a:prstClr val="black"/>
              </a:solidFill>
              <a:latin typeface="標楷體"/>
              <a:ea typeface="標楷體"/>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6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99592" y="404664"/>
            <a:ext cx="7704856" cy="792654"/>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10/21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542311037"/>
              </p:ext>
            </p:extLst>
          </p:nvPr>
        </p:nvGraphicFramePr>
        <p:xfrm>
          <a:off x="1056774" y="1700808"/>
          <a:ext cx="7271717" cy="4455964"/>
        </p:xfrm>
        <a:graphic>
          <a:graphicData uri="http://schemas.openxmlformats.org/drawingml/2006/table">
            <a:tbl>
              <a:tblPr firstRow="1" bandRow="1">
                <a:tableStyleId>{21E4AEA4-8DFA-4A89-87EB-49C32662AFE0}</a:tableStyleId>
              </a:tblPr>
              <a:tblGrid>
                <a:gridCol w="1848351"/>
                <a:gridCol w="5423366"/>
              </a:tblGrid>
              <a:tr h="597000">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4</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實際案例</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1" marB="45721" anchor="ctr"/>
                </a:tc>
              </a:tr>
              <a:tr h="3858964">
                <a:tc>
                  <a:txBody>
                    <a:bodyPr/>
                    <a:lstStyle/>
                    <a:p>
                      <a:pPr algn="just">
                        <a:lnSpc>
                          <a:spcPts val="3000"/>
                        </a:lnSpc>
                      </a:pPr>
                      <a:r>
                        <a:rPr kumimoji="0" lang="zh-TW" altLang="en-US" sz="2000" kern="1200" dirty="0" smtClean="0">
                          <a:latin typeface="標楷體" panose="03000509000000000000" pitchFamily="65" charset="-120"/>
                          <a:ea typeface="標楷體" panose="03000509000000000000" pitchFamily="65" charset="-120"/>
                        </a:rPr>
                        <a:t>列支原未核列之項目</a:t>
                      </a:r>
                      <a:r>
                        <a:rPr kumimoji="0" lang="zh-TW" altLang="en-US" sz="1400" kern="1200" dirty="0" smtClean="0">
                          <a:latin typeface="標楷體" panose="03000509000000000000" pitchFamily="65" charset="-120"/>
                          <a:ea typeface="標楷體" panose="03000509000000000000" pitchFamily="65" charset="-120"/>
                        </a:rPr>
                        <a:t>（</a:t>
                      </a:r>
                      <a:r>
                        <a:rPr kumimoji="0" lang="en-US" altLang="zh-TW" sz="1400" kern="1200" dirty="0" smtClean="0">
                          <a:latin typeface="標楷體" panose="03000509000000000000" pitchFamily="65" charset="-120"/>
                          <a:ea typeface="標楷體" panose="03000509000000000000" pitchFamily="65" charset="-120"/>
                        </a:rPr>
                        <a:t>2/2</a:t>
                      </a:r>
                      <a:r>
                        <a:rPr kumimoji="0" lang="zh-TW" altLang="en-US" sz="1400" kern="1200" dirty="0" smtClean="0">
                          <a:latin typeface="標楷體" panose="03000509000000000000" pitchFamily="65" charset="-120"/>
                          <a:ea typeface="標楷體" panose="03000509000000000000" pitchFamily="65" charset="-120"/>
                        </a:rPr>
                        <a:t>）</a:t>
                      </a:r>
                      <a:endParaRPr lang="zh-TW" altLang="en-US" sz="1400" dirty="0">
                        <a:solidFill>
                          <a:schemeClr val="tx1"/>
                        </a:solidFill>
                        <a:latin typeface="標楷體" panose="03000509000000000000" pitchFamily="65" charset="-120"/>
                        <a:ea typeface="標楷體" panose="03000509000000000000" pitchFamily="65" charset="-120"/>
                      </a:endParaRPr>
                    </a:p>
                  </a:txBody>
                  <a:tcPr marL="91436" marR="91436" marT="45717" marB="45717"/>
                </a:tc>
                <a:tc>
                  <a:txBody>
                    <a:bodyPr/>
                    <a:lstStyle/>
                    <a:p>
                      <a:pPr marL="0" lvl="0" indent="0" algn="just">
                        <a:lnSpc>
                          <a:spcPts val="3000"/>
                        </a:lnSpc>
                      </a:pPr>
                      <a:r>
                        <a:rPr kumimoji="0" lang="zh-TW" altLang="zh-TW" sz="2000" kern="1200" dirty="0" smtClean="0">
                          <a:solidFill>
                            <a:schemeClr val="dk1"/>
                          </a:solidFill>
                          <a:latin typeface="標楷體" panose="03000509000000000000" pitchFamily="65" charset="-120"/>
                          <a:ea typeface="標楷體" panose="03000509000000000000" pitchFamily="65" charset="-120"/>
                          <a:cs typeface="+mn-cs"/>
                        </a:rPr>
                        <a:t>研究設備費項下列支高速振盪機</a:t>
                      </a:r>
                      <a:r>
                        <a:rPr kumimoji="0" lang="en-US" altLang="zh-TW" sz="2000" kern="1200" dirty="0" smtClean="0">
                          <a:solidFill>
                            <a:schemeClr val="dk1"/>
                          </a:solidFill>
                          <a:latin typeface="標楷體" panose="03000509000000000000" pitchFamily="65" charset="-120"/>
                          <a:ea typeface="標楷體" panose="03000509000000000000" pitchFamily="65" charset="-120"/>
                          <a:cs typeface="+mn-cs"/>
                        </a:rPr>
                        <a:t>53,000</a:t>
                      </a:r>
                      <a:r>
                        <a:rPr kumimoji="0" lang="zh-TW" altLang="zh-TW" sz="2000" kern="1200" dirty="0" smtClean="0">
                          <a:solidFill>
                            <a:schemeClr val="dk1"/>
                          </a:solidFill>
                          <a:latin typeface="標楷體" panose="03000509000000000000" pitchFamily="65" charset="-120"/>
                          <a:ea typeface="標楷體" panose="03000509000000000000" pitchFamily="65" charset="-120"/>
                          <a:cs typeface="+mn-cs"/>
                        </a:rPr>
                        <a:t>元，其</a:t>
                      </a:r>
                      <a:r>
                        <a:rPr kumimoji="0" lang="zh-TW" altLang="zh-TW" sz="2000" kern="1200" dirty="0" smtClean="0">
                          <a:solidFill>
                            <a:srgbClr val="FF0000"/>
                          </a:solidFill>
                          <a:latin typeface="標楷體" panose="03000509000000000000" pitchFamily="65" charset="-120"/>
                          <a:ea typeface="標楷體" panose="03000509000000000000" pitchFamily="65" charset="-120"/>
                          <a:cs typeface="+mn-cs"/>
                        </a:rPr>
                        <a:t>非核定項目，亦未依本部補助專題研究計畫經費處理原則第</a:t>
                      </a:r>
                      <a:r>
                        <a:rPr kumimoji="0" lang="en-US" altLang="zh-TW" sz="2000" kern="1200" dirty="0" smtClean="0">
                          <a:solidFill>
                            <a:srgbClr val="FF0000"/>
                          </a:solidFill>
                          <a:latin typeface="標楷體" panose="03000509000000000000" pitchFamily="65" charset="-120"/>
                          <a:ea typeface="標楷體" panose="03000509000000000000" pitchFamily="65" charset="-120"/>
                          <a:cs typeface="+mn-cs"/>
                        </a:rPr>
                        <a:t>3</a:t>
                      </a:r>
                      <a:r>
                        <a:rPr kumimoji="0" lang="zh-TW" altLang="zh-TW" sz="2000" kern="1200" dirty="0" smtClean="0">
                          <a:solidFill>
                            <a:srgbClr val="FF0000"/>
                          </a:solidFill>
                          <a:latin typeface="標楷體" panose="03000509000000000000" pitchFamily="65" charset="-120"/>
                          <a:ea typeface="標楷體" panose="03000509000000000000" pitchFamily="65" charset="-120"/>
                          <a:cs typeface="+mn-cs"/>
                        </a:rPr>
                        <a:t>點規定，循內部行政程序辦理變更</a:t>
                      </a:r>
                      <a:r>
                        <a:rPr kumimoji="0" lang="zh-TW" altLang="zh-TW" sz="2000" kern="1200" dirty="0" smtClean="0">
                          <a:solidFill>
                            <a:schemeClr val="dk1"/>
                          </a:solidFill>
                          <a:latin typeface="標楷體" panose="03000509000000000000" pitchFamily="65" charset="-120"/>
                          <a:ea typeface="標楷體" panose="03000509000000000000" pitchFamily="65" charset="-120"/>
                          <a:cs typeface="+mn-cs"/>
                        </a:rPr>
                        <a:t>，</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須</a:t>
                      </a:r>
                      <a:r>
                        <a:rPr kumimoji="0" lang="zh-TW" altLang="zh-TW" sz="2000" kern="1200" dirty="0" smtClean="0">
                          <a:solidFill>
                            <a:schemeClr val="dk1"/>
                          </a:solidFill>
                          <a:latin typeface="標楷體" panose="03000509000000000000" pitchFamily="65" charset="-120"/>
                          <a:ea typeface="標楷體" panose="03000509000000000000" pitchFamily="65" charset="-120"/>
                          <a:cs typeface="+mn-cs"/>
                        </a:rPr>
                        <a:t>繳</a:t>
                      </a:r>
                      <a:r>
                        <a:rPr kumimoji="0" lang="zh-TW" altLang="zh-TW" sz="2000" kern="1200" dirty="0" smtClean="0">
                          <a:solidFill>
                            <a:schemeClr val="dk1"/>
                          </a:solidFill>
                          <a:latin typeface="標楷體" panose="03000509000000000000" pitchFamily="65" charset="-120"/>
                          <a:ea typeface="標楷體" panose="03000509000000000000" pitchFamily="65" charset="-120"/>
                          <a:cs typeface="+mn-cs"/>
                        </a:rPr>
                        <a:t>回。</a:t>
                      </a:r>
                      <a:endParaRPr kumimoji="0"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252000" lvl="0" indent="-288000" algn="just">
                        <a:lnSpc>
                          <a:spcPts val="3000"/>
                        </a:lnSpc>
                      </a:pPr>
                      <a:endParaRPr kumimoji="0" lang="zh-TW" altLang="zh-TW" sz="2000" kern="1200" dirty="0" smtClean="0">
                        <a:effectLst/>
                        <a:latin typeface="標楷體" panose="03000509000000000000" pitchFamily="65" charset="-120"/>
                        <a:ea typeface="標楷體" panose="03000509000000000000" pitchFamily="65" charset="-120"/>
                      </a:endParaRPr>
                    </a:p>
                    <a:p>
                      <a:pPr marL="273050" marR="0" lvl="0" indent="-273050" algn="just" defTabSz="914400" rtl="0" eaLnBrk="1" fontAlgn="auto" latinLnBrk="0" hangingPunct="1">
                        <a:lnSpc>
                          <a:spcPts val="3000"/>
                        </a:lnSpc>
                        <a:spcBef>
                          <a:spcPts val="600"/>
                        </a:spcBef>
                        <a:spcAft>
                          <a:spcPts val="0"/>
                        </a:spcAft>
                        <a:buClrTx/>
                        <a:buSzTx/>
                        <a:buFontTx/>
                        <a:buNone/>
                        <a:tabLst/>
                        <a:defRPr/>
                      </a:pPr>
                      <a:endParaRPr kumimoji="0" lang="zh-TW" altLang="zh-TW" sz="1800" b="1" kern="1200" dirty="0" smtClean="0">
                        <a:solidFill>
                          <a:srgbClr val="FF0000"/>
                        </a:solidFill>
                        <a:effectLst/>
                        <a:latin typeface="標楷體" panose="03000509000000000000" pitchFamily="65" charset="-120"/>
                        <a:ea typeface="標楷體" panose="03000509000000000000" pitchFamily="65" charset="-120"/>
                        <a:cs typeface="+mn-cs"/>
                      </a:endParaRPr>
                    </a:p>
                  </a:txBody>
                  <a:tcPr marL="91436" marR="91436" marT="45717" marB="45717"/>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17</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4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591463" y="454778"/>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11/21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968630209"/>
              </p:ext>
            </p:extLst>
          </p:nvPr>
        </p:nvGraphicFramePr>
        <p:xfrm>
          <a:off x="899592" y="1844823"/>
          <a:ext cx="7560703" cy="4757590"/>
        </p:xfrm>
        <a:graphic>
          <a:graphicData uri="http://schemas.openxmlformats.org/drawingml/2006/table">
            <a:tbl>
              <a:tblPr firstRow="1" bandRow="1">
                <a:tableStyleId>{21E4AEA4-8DFA-4A89-87EB-49C32662AFE0}</a:tableStyleId>
              </a:tblPr>
              <a:tblGrid>
                <a:gridCol w="1656184"/>
                <a:gridCol w="4104456"/>
                <a:gridCol w="1800063"/>
              </a:tblGrid>
              <a:tr h="486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5</a:t>
                      </a:r>
                      <a:endParaRPr kumimoji="0" lang="zh-TW" altLang="en-US" sz="20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r>
              <a:tr h="4271569">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未依國外出差旅費報支要點規定報支差旅費</a:t>
                      </a:r>
                      <a:r>
                        <a:rPr kumimoji="0" lang="en-US" altLang="zh-TW" sz="1400" kern="1200" dirty="0" smtClean="0">
                          <a:solidFill>
                            <a:schemeClr val="tx1"/>
                          </a:solidFill>
                          <a:latin typeface="標楷體" panose="03000509000000000000" pitchFamily="65" charset="-120"/>
                          <a:ea typeface="標楷體" panose="03000509000000000000" pitchFamily="65" charset="-120"/>
                        </a:rPr>
                        <a:t>(1/5)</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tc>
                <a:tc>
                  <a:txBody>
                    <a:bodyPr/>
                    <a:lstStyle/>
                    <a:p>
                      <a:pPr marL="342900" indent="-342900">
                        <a:lnSpc>
                          <a:spcPts val="2600"/>
                        </a:lnSpc>
                        <a:buClr>
                          <a:srgbClr val="00B050"/>
                        </a:buClr>
                        <a:buFont typeface="Wingdings" panose="05000000000000000000" pitchFamily="2" charset="2"/>
                        <a:buChar char="ü"/>
                      </a:pPr>
                      <a:r>
                        <a:rPr kumimoji="0" lang="zh-TW" altLang="en-US" sz="2000" kern="1200" dirty="0" smtClean="0">
                          <a:solidFill>
                            <a:schemeClr val="tx1"/>
                          </a:solidFill>
                          <a:latin typeface="標楷體" panose="03000509000000000000" pitchFamily="65" charset="-120"/>
                          <a:ea typeface="標楷體" panose="03000509000000000000" pitchFamily="65" charset="-120"/>
                        </a:rPr>
                        <a:t>是否填具國外出差旅費報告表。</a:t>
                      </a:r>
                      <a:endParaRPr kumimoji="0" lang="en-US" altLang="zh-TW" sz="2000" kern="1200" dirty="0" smtClean="0">
                        <a:solidFill>
                          <a:schemeClr val="tx1"/>
                        </a:solidFill>
                        <a:latin typeface="標楷體" panose="03000509000000000000" pitchFamily="65" charset="-120"/>
                        <a:ea typeface="標楷體" panose="03000509000000000000" pitchFamily="65" charset="-120"/>
                      </a:endParaRPr>
                    </a:p>
                    <a:p>
                      <a:pPr marL="342900" marR="0" lvl="0" indent="-342900" algn="just" defTabSz="914400" rtl="0" eaLnBrk="1" fontAlgn="auto" latinLnBrk="0" hangingPunct="1">
                        <a:lnSpc>
                          <a:spcPts val="2600"/>
                        </a:lnSpc>
                        <a:spcBef>
                          <a:spcPts val="0"/>
                        </a:spcBef>
                        <a:spcAft>
                          <a:spcPts val="0"/>
                        </a:spcAft>
                        <a:buClr>
                          <a:srgbClr val="00B050"/>
                        </a:buClr>
                        <a:buSzTx/>
                        <a:buFont typeface="Wingdings" panose="05000000000000000000" pitchFamily="2" charset="2"/>
                        <a:buChar char="ü"/>
                        <a:tabLst>
                          <a:tab pos="628650" algn="l"/>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交通費，是否檢附下列單據：</a:t>
                      </a:r>
                      <a:endParaRPr kumimoji="0" lang="en-US" altLang="zh-TW" sz="2000" kern="1200" dirty="0" smtClean="0">
                        <a:solidFill>
                          <a:schemeClr val="tx1"/>
                        </a:solidFill>
                        <a:latin typeface="標楷體" panose="03000509000000000000" pitchFamily="65" charset="-120"/>
                        <a:ea typeface="標楷體" panose="03000509000000000000" pitchFamily="65" charset="-120"/>
                      </a:endParaRPr>
                    </a:p>
                    <a:p>
                      <a:pPr marL="628650" marR="0" lvl="0" indent="-358775" algn="just" defTabSz="914400" rtl="0" eaLnBrk="1" fontAlgn="auto" latinLnBrk="0" hangingPunct="1">
                        <a:lnSpc>
                          <a:spcPts val="2600"/>
                        </a:lnSpc>
                        <a:spcBef>
                          <a:spcPts val="0"/>
                        </a:spcBef>
                        <a:spcAft>
                          <a:spcPts val="0"/>
                        </a:spcAft>
                        <a:buClrTx/>
                        <a:buSzTx/>
                        <a:buFontTx/>
                        <a:buNone/>
                        <a:tabLst/>
                        <a:defRPr/>
                      </a:pPr>
                      <a:r>
                        <a:rPr kumimoji="0" lang="en-US" altLang="zh-TW"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 1.</a:t>
                      </a:r>
                      <a:r>
                        <a:rPr kumimoji="0" lang="zh-TW" altLang="en-US"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機票票根或電子機票</a:t>
                      </a:r>
                      <a:r>
                        <a:rPr kumimoji="0" lang="zh-TW"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或其他足資證明行程之文件</a:t>
                      </a:r>
                      <a:r>
                        <a:rPr kumimoji="0" lang="zh-TW" altLang="en-US"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a:t>
                      </a:r>
                      <a:endPar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p>
                      <a:pPr marL="622300" marR="0" lvl="0" indent="-622300" algn="just" defTabSz="914400" rtl="0" eaLnBrk="1" fontAlgn="auto" latinLnBrk="0" hangingPunct="1">
                        <a:lnSpc>
                          <a:spcPts val="2600"/>
                        </a:lnSpc>
                        <a:spcBef>
                          <a:spcPts val="0"/>
                        </a:spcBef>
                        <a:spcAft>
                          <a:spcPts val="0"/>
                        </a:spcAft>
                        <a:buClrTx/>
                        <a:buSzTx/>
                        <a:buFontTx/>
                        <a:buNone/>
                        <a:tabLst>
                          <a:tab pos="622300" algn="l"/>
                        </a:tabLst>
                        <a:defRPr/>
                      </a:pPr>
                      <a:endPar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p>
                      <a:pPr marL="622300" marR="0" lvl="0" indent="-622300" algn="just" defTabSz="914400" rtl="0" eaLnBrk="1" fontAlgn="auto" latinLnBrk="0" hangingPunct="1">
                        <a:lnSpc>
                          <a:spcPts val="2600"/>
                        </a:lnSpc>
                        <a:spcBef>
                          <a:spcPts val="0"/>
                        </a:spcBef>
                        <a:spcAft>
                          <a:spcPts val="0"/>
                        </a:spcAft>
                        <a:buClrTx/>
                        <a:buSzTx/>
                        <a:buFontTx/>
                        <a:buNone/>
                        <a:tabLst>
                          <a:tab pos="622300" algn="l"/>
                        </a:tabLst>
                        <a:defRPr/>
                      </a:pPr>
                      <a:endPar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p>
                      <a:pPr marL="628650" marR="0" lvl="0" indent="-358775" algn="just" defTabSz="914400" rtl="0" eaLnBrk="1" fontAlgn="auto" latinLnBrk="0" hangingPunct="1">
                        <a:lnSpc>
                          <a:spcPts val="2600"/>
                        </a:lnSpc>
                        <a:spcBef>
                          <a:spcPts val="2400"/>
                        </a:spcBef>
                        <a:spcAft>
                          <a:spcPts val="0"/>
                        </a:spcAft>
                        <a:buClrTx/>
                        <a:buSzTx/>
                        <a:buFontTx/>
                        <a:buNone/>
                        <a:tabLst>
                          <a:tab pos="357188" algn="l"/>
                        </a:tabLst>
                        <a:defRPr/>
                      </a:pPr>
                      <a:r>
                        <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 2.</a:t>
                      </a:r>
                      <a:r>
                        <a:rPr kumimoji="0" lang="zh-TW" altLang="en-US"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國際線航空機票購票證明單或旅行業代收轉付收據或其他足資證明支付票款之文件。</a:t>
                      </a:r>
                      <a:endPar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p>
                      <a:pPr marL="622300" marR="0" lvl="0" indent="-622300" algn="just" defTabSz="914400" rtl="0" eaLnBrk="1" fontAlgn="auto" latinLnBrk="0" hangingPunct="1">
                        <a:lnSpc>
                          <a:spcPts val="2600"/>
                        </a:lnSpc>
                        <a:spcBef>
                          <a:spcPts val="0"/>
                        </a:spcBef>
                        <a:spcAft>
                          <a:spcPts val="0"/>
                        </a:spcAft>
                        <a:buClrTx/>
                        <a:buSzTx/>
                        <a:buFontTx/>
                        <a:buNone/>
                        <a:tabLst>
                          <a:tab pos="622300" algn="l"/>
                        </a:tabLst>
                        <a:defRPr/>
                      </a:pPr>
                      <a:endParaRPr kumimoji="0" lang="en-US" altLang="zh-TW"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p>
                      <a:pPr marL="622300" marR="0" lvl="0" indent="-622300" algn="just" defTabSz="914400" rtl="0" eaLnBrk="1" fontAlgn="auto" latinLnBrk="0" hangingPunct="1">
                        <a:lnSpc>
                          <a:spcPts val="2600"/>
                        </a:lnSpc>
                        <a:spcBef>
                          <a:spcPts val="0"/>
                        </a:spcBef>
                        <a:spcAft>
                          <a:spcPts val="0"/>
                        </a:spcAft>
                        <a:buClrTx/>
                        <a:buSzTx/>
                        <a:buFontTx/>
                        <a:buNone/>
                        <a:tabLst>
                          <a:tab pos="622300" algn="l"/>
                        </a:tabLst>
                        <a:defRPr/>
                      </a:pPr>
                      <a:endParaRPr kumimoji="0" lang="zh-TW" altLang="en-US" sz="2000" u="none" strike="noStrike" kern="1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a:txBody>
                  <a:tcPr marL="91430" marR="91430" marT="45726" marB="45726"/>
                </a:tc>
                <a:tc>
                  <a:txBody>
                    <a:bodyPr/>
                    <a:lstStyle/>
                    <a:p>
                      <a:pPr>
                        <a:lnSpc>
                          <a:spcPts val="2600"/>
                        </a:lnSpc>
                      </a:pPr>
                      <a:r>
                        <a:rPr kumimoji="0" lang="zh-TW" altLang="en-US" sz="2000" kern="1200" dirty="0" smtClean="0">
                          <a:solidFill>
                            <a:schemeClr val="tx1"/>
                          </a:solidFill>
                          <a:latin typeface="標楷體" panose="03000509000000000000" pitchFamily="65" charset="-120"/>
                          <a:ea typeface="標楷體" panose="03000509000000000000" pitchFamily="65" charset="-120"/>
                        </a:rPr>
                        <a:t>行政院訂頒國外</a:t>
                      </a:r>
                      <a:r>
                        <a:rPr lang="zh-TW" altLang="en-US" sz="2000" dirty="0" smtClean="0">
                          <a:solidFill>
                            <a:schemeClr val="tx1"/>
                          </a:solidFill>
                          <a:latin typeface="標楷體" panose="03000509000000000000" pitchFamily="65" charset="-120"/>
                          <a:ea typeface="標楷體" panose="03000509000000000000" pitchFamily="65" charset="-120"/>
                        </a:rPr>
                        <a:t>出差旅費報支要點</a:t>
                      </a:r>
                      <a:endParaRPr lang="en-US" altLang="zh-TW" sz="2000" dirty="0" smtClean="0">
                        <a:solidFill>
                          <a:schemeClr val="tx1"/>
                        </a:solidFill>
                        <a:latin typeface="標楷體" panose="03000509000000000000" pitchFamily="65" charset="-120"/>
                        <a:ea typeface="標楷體" panose="03000509000000000000" pitchFamily="65" charset="-120"/>
                      </a:endParaRPr>
                    </a:p>
                    <a:p>
                      <a:pPr>
                        <a:lnSpc>
                          <a:spcPts val="2600"/>
                        </a:lnSpc>
                      </a:pPr>
                      <a:endParaRPr kumimoji="0"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txBody>
                  <a:tcPr marL="91430" marR="91430" marT="45726" marB="45726"/>
                </a:tc>
              </a:tr>
            </a:tbl>
          </a:graphicData>
        </a:graphic>
      </p:graphicFrame>
      <p:sp>
        <p:nvSpPr>
          <p:cNvPr id="35855"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18</a:t>
            </a:r>
            <a:endParaRPr kumimoji="0" lang="zh-TW" altLang="en-US" sz="1400" dirty="0">
              <a:solidFill>
                <a:srgbClr val="464653"/>
              </a:solidFill>
              <a:latin typeface="Arial" charset="0"/>
            </a:endParaRPr>
          </a:p>
        </p:txBody>
      </p:sp>
      <p:sp>
        <p:nvSpPr>
          <p:cNvPr id="3" name="文字方塊 2"/>
          <p:cNvSpPr txBox="1"/>
          <p:nvPr/>
        </p:nvSpPr>
        <p:spPr>
          <a:xfrm>
            <a:off x="683568" y="1268760"/>
            <a:ext cx="3888432" cy="492443"/>
          </a:xfrm>
          <a:prstGeom prst="rect">
            <a:avLst/>
          </a:prstGeom>
          <a:noFill/>
        </p:spPr>
        <p:txBody>
          <a:bodyPr wrap="square" rtlCol="0">
            <a:spAutoFit/>
          </a:bodyPr>
          <a:lstStyle/>
          <a:p>
            <a:r>
              <a:rPr lang="zh-TW" altLang="en-US" sz="2600" dirty="0">
                <a:solidFill>
                  <a:prstClr val="black"/>
                </a:solidFill>
                <a:latin typeface="標楷體"/>
                <a:ea typeface="標楷體"/>
              </a:rPr>
              <a:t>（</a:t>
            </a:r>
            <a:r>
              <a:rPr lang="zh-TW" altLang="en-US" sz="2600" dirty="0" smtClean="0">
                <a:solidFill>
                  <a:prstClr val="black"/>
                </a:solidFill>
                <a:latin typeface="標楷體"/>
                <a:ea typeface="標楷體"/>
              </a:rPr>
              <a:t>三）國外差旅費部分</a:t>
            </a:r>
            <a:endParaRPr lang="zh-TW" altLang="en-US" sz="2600" dirty="0">
              <a:solidFill>
                <a:prstClr val="black"/>
              </a:solidFill>
              <a:latin typeface="標楷體"/>
              <a:ea typeface="標楷體"/>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飛機」的圖片搜尋結果"/>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16216" y="4835674"/>
            <a:ext cx="1980220"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國外差旅費生活費」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0" descr="「國外差旅費生活費」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7" name="群組 16"/>
          <p:cNvGrpSpPr/>
          <p:nvPr/>
        </p:nvGrpSpPr>
        <p:grpSpPr>
          <a:xfrm>
            <a:off x="3383868" y="3759131"/>
            <a:ext cx="2376264" cy="821995"/>
            <a:chOff x="3334544" y="3759132"/>
            <a:chExt cx="2376264" cy="821995"/>
          </a:xfrm>
        </p:grpSpPr>
        <p:sp>
          <p:nvSpPr>
            <p:cNvPr id="12" name="圓角矩形 11"/>
            <p:cNvSpPr/>
            <p:nvPr/>
          </p:nvSpPr>
          <p:spPr>
            <a:xfrm>
              <a:off x="3622576" y="3759132"/>
              <a:ext cx="2088232" cy="8219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000" b="1" dirty="0">
                  <a:solidFill>
                    <a:srgbClr val="002060"/>
                  </a:solidFill>
                  <a:latin typeface="+mj-ea"/>
                  <a:ea typeface="+mj-ea"/>
                </a:rPr>
                <a:t>確認乘客姓名、</a:t>
              </a:r>
              <a:endParaRPr lang="en-US" altLang="zh-TW" sz="2000" b="1" dirty="0">
                <a:solidFill>
                  <a:srgbClr val="002060"/>
                </a:solidFill>
                <a:latin typeface="+mj-ea"/>
                <a:ea typeface="+mj-ea"/>
              </a:endParaRPr>
            </a:p>
            <a:p>
              <a:pPr algn="ctr"/>
              <a:r>
                <a:rPr lang="zh-TW" altLang="en-US" sz="2000" b="1" dirty="0">
                  <a:solidFill>
                    <a:srgbClr val="002060"/>
                  </a:solidFill>
                  <a:latin typeface="+mj-ea"/>
                  <a:ea typeface="+mj-ea"/>
                </a:rPr>
                <a:t>行程、艙等</a:t>
              </a:r>
            </a:p>
          </p:txBody>
        </p:sp>
        <p:sp>
          <p:nvSpPr>
            <p:cNvPr id="16" name="向右箭號 15"/>
            <p:cNvSpPr/>
            <p:nvPr/>
          </p:nvSpPr>
          <p:spPr>
            <a:xfrm>
              <a:off x="3334544" y="4026113"/>
              <a:ext cx="28803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grpSp>
        <p:nvGrpSpPr>
          <p:cNvPr id="23" name="群組 22"/>
          <p:cNvGrpSpPr/>
          <p:nvPr/>
        </p:nvGrpSpPr>
        <p:grpSpPr>
          <a:xfrm>
            <a:off x="3382416" y="5663782"/>
            <a:ext cx="2376264" cy="821995"/>
            <a:chOff x="3334544" y="3759132"/>
            <a:chExt cx="2376264" cy="821995"/>
          </a:xfrm>
        </p:grpSpPr>
        <p:sp>
          <p:nvSpPr>
            <p:cNvPr id="24" name="圓角矩形 23"/>
            <p:cNvSpPr/>
            <p:nvPr/>
          </p:nvSpPr>
          <p:spPr>
            <a:xfrm>
              <a:off x="3622576" y="3759132"/>
              <a:ext cx="2088232" cy="8219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000" b="1" dirty="0" smtClean="0">
                  <a:solidFill>
                    <a:srgbClr val="002060"/>
                  </a:solidFill>
                  <a:latin typeface="+mj-ea"/>
                  <a:ea typeface="+mj-ea"/>
                </a:rPr>
                <a:t>確認</a:t>
              </a:r>
              <a:r>
                <a:rPr lang="zh-TW" altLang="en-US" sz="2000" b="1" dirty="0">
                  <a:solidFill>
                    <a:srgbClr val="002060"/>
                  </a:solidFill>
                  <a:latin typeface="+mj-ea"/>
                  <a:ea typeface="+mj-ea"/>
                </a:rPr>
                <a:t>實際購票</a:t>
              </a:r>
              <a:endParaRPr lang="en-US" altLang="zh-TW" sz="2000" b="1" dirty="0">
                <a:solidFill>
                  <a:srgbClr val="002060"/>
                </a:solidFill>
                <a:latin typeface="+mj-ea"/>
                <a:ea typeface="+mj-ea"/>
              </a:endParaRPr>
            </a:p>
            <a:p>
              <a:pPr algn="ctr"/>
              <a:r>
                <a:rPr lang="zh-TW" altLang="en-US" sz="2000" b="1" dirty="0">
                  <a:solidFill>
                    <a:srgbClr val="002060"/>
                  </a:solidFill>
                  <a:latin typeface="+mj-ea"/>
                  <a:ea typeface="+mj-ea"/>
                </a:rPr>
                <a:t>之價格</a:t>
              </a:r>
            </a:p>
          </p:txBody>
        </p:sp>
        <p:sp>
          <p:nvSpPr>
            <p:cNvPr id="25" name="向右箭號 24"/>
            <p:cNvSpPr/>
            <p:nvPr/>
          </p:nvSpPr>
          <p:spPr>
            <a:xfrm>
              <a:off x="3334544" y="4026113"/>
              <a:ext cx="28803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682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1043608" y="44624"/>
            <a:ext cx="7272338" cy="1154112"/>
          </a:xfrm>
        </p:spPr>
        <p:txBody>
          <a:bodyPr>
            <a:noAutofit/>
          </a:bodyPr>
          <a:lstStyle/>
          <a:p>
            <a:pPr algn="ctr" eaLnBrk="1" fontAlgn="auto" hangingPunct="1">
              <a:spcAft>
                <a:spcPts val="0"/>
              </a:spcAft>
              <a:defRPr/>
            </a:pPr>
            <a:r>
              <a:rPr lang="zh-TW" altLang="en-US" sz="4800" b="1" dirty="0" smtClean="0">
                <a:solidFill>
                  <a:srgbClr val="002060"/>
                </a:solidFill>
                <a:latin typeface="+mj-ea"/>
              </a:rPr>
              <a:t>綱    要</a:t>
            </a:r>
            <a:endParaRPr lang="zh-TW" altLang="en-US" sz="4800" b="1" dirty="0">
              <a:solidFill>
                <a:srgbClr val="002060"/>
              </a:solidFill>
              <a:latin typeface="+mj-ea"/>
            </a:endParaRPr>
          </a:p>
        </p:txBody>
      </p:sp>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a:solidFill>
                  <a:srgbClr val="464653"/>
                </a:solidFill>
                <a:latin typeface="Arial" charset="0"/>
              </a:rPr>
              <a:t>1</a:t>
            </a:r>
            <a:endParaRPr kumimoji="0" lang="zh-TW" altLang="en-US" sz="1400">
              <a:solidFill>
                <a:srgbClr val="464653"/>
              </a:solidFill>
              <a:latin typeface="Arial" charset="0"/>
            </a:endParaRPr>
          </a:p>
        </p:txBody>
      </p:sp>
      <p:pic>
        <p:nvPicPr>
          <p:cNvPr id="30725" name="Picture 17" descr="C:\Program Files\Microsoft Office\MEDIA\OFFICE14\Lines\BD14711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62088"/>
            <a:ext cx="6697042" cy="11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資料庫圖表 5"/>
          <p:cNvGraphicFramePr/>
          <p:nvPr>
            <p:extLst>
              <p:ext uri="{D42A27DB-BD31-4B8C-83A1-F6EECF244321}">
                <p14:modId xmlns:p14="http://schemas.microsoft.com/office/powerpoint/2010/main" val="1682975364"/>
              </p:ext>
            </p:extLst>
          </p:nvPr>
        </p:nvGraphicFramePr>
        <p:xfrm>
          <a:off x="1403648" y="1772816"/>
          <a:ext cx="673470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1560" y="387573"/>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12/21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508312753"/>
              </p:ext>
            </p:extLst>
          </p:nvPr>
        </p:nvGraphicFramePr>
        <p:xfrm>
          <a:off x="827721" y="1340768"/>
          <a:ext cx="7560703" cy="4536504"/>
        </p:xfrm>
        <a:graphic>
          <a:graphicData uri="http://schemas.openxmlformats.org/drawingml/2006/table">
            <a:tbl>
              <a:tblPr firstRow="1" bandRow="1">
                <a:tableStyleId>{21E4AEA4-8DFA-4A89-87EB-49C32662AFE0}</a:tableStyleId>
              </a:tblPr>
              <a:tblGrid>
                <a:gridCol w="1656184"/>
                <a:gridCol w="4176327"/>
                <a:gridCol w="1728192"/>
              </a:tblGrid>
              <a:tr h="541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5</a:t>
                      </a:r>
                      <a:endParaRPr kumimoji="0" lang="zh-TW" altLang="en-US" sz="20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r>
              <a:tr h="3995228">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標楷體" panose="03000509000000000000" pitchFamily="65" charset="-120"/>
                          <a:ea typeface="標楷體" panose="03000509000000000000" pitchFamily="65" charset="-120"/>
                        </a:rPr>
                        <a:t>未依國外出差旅費報支要點規定報支差旅費</a:t>
                      </a:r>
                      <a:r>
                        <a:rPr kumimoji="0" lang="en-US" altLang="zh-TW" sz="1400" kern="1200" dirty="0" smtClean="0">
                          <a:latin typeface="標楷體" panose="03000509000000000000" pitchFamily="65" charset="-120"/>
                          <a:ea typeface="標楷體" panose="03000509000000000000" pitchFamily="65" charset="-120"/>
                        </a:rPr>
                        <a:t>(2/5)</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tc>
                <a:tc>
                  <a:txBody>
                    <a:bodyPr/>
                    <a:lstStyle/>
                    <a:p>
                      <a:pPr marL="342900" marR="0" lvl="0" indent="-342900" algn="just" defTabSz="914400" rtl="0" eaLnBrk="1" fontAlgn="auto" latinLnBrk="0" hangingPunct="1">
                        <a:lnSpc>
                          <a:spcPts val="2600"/>
                        </a:lnSpc>
                        <a:spcBef>
                          <a:spcPts val="0"/>
                        </a:spcBef>
                        <a:spcAft>
                          <a:spcPts val="0"/>
                        </a:spcAft>
                        <a:buClr>
                          <a:srgbClr val="00B050"/>
                        </a:buClr>
                        <a:buSzTx/>
                        <a:buFont typeface="Wingdings" panose="05000000000000000000" pitchFamily="2" charset="2"/>
                        <a:buChar char="ü"/>
                        <a:tabLst>
                          <a:tab pos="622300" algn="l"/>
                        </a:tabLst>
                        <a:defRPr/>
                      </a:pPr>
                      <a:r>
                        <a:rPr kumimoji="0" lang="zh-TW" altLang="en-US" sz="2000" kern="1200" dirty="0" smtClean="0">
                          <a:latin typeface="標楷體" panose="03000509000000000000" pitchFamily="65" charset="-120"/>
                          <a:ea typeface="標楷體" panose="03000509000000000000" pitchFamily="65" charset="-120"/>
                        </a:rPr>
                        <a:t>交通費：</a:t>
                      </a:r>
                      <a:endParaRPr kumimoji="0" lang="en-US" altLang="zh-TW" sz="2000" kern="1200" dirty="0" smtClean="0">
                        <a:latin typeface="標楷體" panose="03000509000000000000" pitchFamily="65" charset="-120"/>
                        <a:ea typeface="標楷體" panose="03000509000000000000" pitchFamily="65" charset="-120"/>
                      </a:endParaRPr>
                    </a:p>
                    <a:p>
                      <a:pPr marL="630000" marR="0" lvl="0" indent="-360000" algn="just" defTabSz="914400" rtl="0" eaLnBrk="1" fontAlgn="auto" latinLnBrk="0" hangingPunct="1">
                        <a:lnSpc>
                          <a:spcPts val="2600"/>
                        </a:lnSpc>
                        <a:spcBef>
                          <a:spcPts val="0"/>
                        </a:spcBef>
                        <a:spcAft>
                          <a:spcPts val="0"/>
                        </a:spcAft>
                        <a:buClrTx/>
                        <a:buSzTx/>
                        <a:buFontTx/>
                        <a:buNone/>
                        <a:tabLst>
                          <a:tab pos="630238" algn="l"/>
                        </a:tabLst>
                        <a:defRPr/>
                      </a:pPr>
                      <a:r>
                        <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 </a:t>
                      </a:r>
                      <a:r>
                        <a:rPr kumimoji="0" lang="en-US" altLang="zh-TW" sz="2000" u="none" strike="noStrike" kern="100" cap="none" spc="0" normalizeH="0" baseline="0" noProof="0" dirty="0" smtClean="0">
                          <a:ln>
                            <a:noFill/>
                          </a:ln>
                          <a:effectLst/>
                          <a:uLnTx/>
                          <a:uFillTx/>
                          <a:latin typeface="標楷體" panose="03000509000000000000" pitchFamily="65" charset="-120"/>
                          <a:ea typeface="標楷體" panose="03000509000000000000" pitchFamily="65" charset="-120"/>
                        </a:rPr>
                        <a:t>3.</a:t>
                      </a:r>
                      <a:r>
                        <a:rPr kumimoji="0" lang="zh-TW" altLang="en-US" sz="2000" u="none" strike="noStrike" kern="100" cap="none" spc="0" normalizeH="0" baseline="0" noProof="0" dirty="0" smtClean="0">
                          <a:ln>
                            <a:noFill/>
                          </a:ln>
                          <a:effectLst/>
                          <a:uLnTx/>
                          <a:uFillTx/>
                          <a:latin typeface="標楷體" panose="03000509000000000000" pitchFamily="65" charset="-120"/>
                          <a:ea typeface="標楷體" panose="03000509000000000000" pitchFamily="65" charset="-120"/>
                        </a:rPr>
                        <a:t>登機證存根（</a:t>
                      </a:r>
                      <a:r>
                        <a:rPr kumimoji="0" lang="zh-TW" altLang="zh-TW" sz="2000" u="none" strike="noStrike" kern="100" cap="none" spc="0" normalizeH="0" baseline="0" noProof="0" dirty="0" smtClean="0">
                          <a:ln>
                            <a:noFill/>
                          </a:ln>
                          <a:effectLst/>
                          <a:uLnTx/>
                          <a:uFillTx/>
                          <a:latin typeface="標楷體" panose="03000509000000000000" pitchFamily="65" charset="-120"/>
                          <a:ea typeface="標楷體" panose="03000509000000000000" pitchFamily="65" charset="-120"/>
                        </a:rPr>
                        <a:t>含電子登機證</a:t>
                      </a:r>
                      <a:r>
                        <a:rPr kumimoji="0" lang="zh-TW" altLang="en-US" sz="2000" u="none" strike="noStrike" kern="100" cap="none" spc="0" normalizeH="0" baseline="0" noProof="0" dirty="0" smtClean="0">
                          <a:ln>
                            <a:noFill/>
                          </a:ln>
                          <a:effectLst/>
                          <a:uLnTx/>
                          <a:uFillTx/>
                          <a:latin typeface="標楷體" panose="03000509000000000000" pitchFamily="65" charset="-120"/>
                          <a:ea typeface="標楷體" panose="03000509000000000000" pitchFamily="65" charset="-120"/>
                        </a:rPr>
                        <a:t>）或足資證明出國事實之護照影本或航空公司所開立之搭機證明</a:t>
                      </a:r>
                      <a:r>
                        <a:rPr kumimoji="0" lang="zh-TW" altLang="en-US" sz="1800" u="none" strike="noStrike" kern="100" cap="none" spc="0" normalizeH="0" baseline="0" noProof="0" dirty="0" smtClean="0">
                          <a:ln>
                            <a:noFill/>
                          </a:ln>
                          <a:effectLst/>
                          <a:uLnTx/>
                          <a:uFillTx/>
                          <a:latin typeface="標楷體" panose="03000509000000000000" pitchFamily="65" charset="-120"/>
                          <a:ea typeface="標楷體" panose="03000509000000000000" pitchFamily="65" charset="-120"/>
                        </a:rPr>
                        <a:t>。</a:t>
                      </a:r>
                    </a:p>
                    <a:p>
                      <a:pPr>
                        <a:lnSpc>
                          <a:spcPts val="2600"/>
                        </a:lnSpc>
                      </a:pPr>
                      <a:endParaRPr kumimoji="0" lang="en-US" altLang="zh-TW" sz="1800" kern="1200" dirty="0" smtClean="0">
                        <a:latin typeface="標楷體" panose="03000509000000000000" pitchFamily="65" charset="-120"/>
                        <a:ea typeface="標楷體" panose="03000509000000000000" pitchFamily="65" charset="-120"/>
                      </a:endParaRPr>
                    </a:p>
                    <a:p>
                      <a:pPr>
                        <a:lnSpc>
                          <a:spcPts val="2600"/>
                        </a:lnSpc>
                      </a:pPr>
                      <a:endParaRPr kumimoji="0" lang="en-US" altLang="zh-TW" sz="1800" kern="1200" dirty="0" smtClean="0">
                        <a:latin typeface="標楷體" panose="03000509000000000000" pitchFamily="65" charset="-120"/>
                        <a:ea typeface="標楷體" panose="03000509000000000000" pitchFamily="65" charset="-120"/>
                      </a:endParaRPr>
                    </a:p>
                    <a:p>
                      <a:pPr>
                        <a:lnSpc>
                          <a:spcPts val="2600"/>
                        </a:lnSpc>
                        <a:spcBef>
                          <a:spcPts val="600"/>
                        </a:spcBef>
                      </a:pPr>
                      <a:endParaRPr kumimoji="0" lang="en-US" altLang="zh-TW" sz="2000" kern="1200" dirty="0" smtClean="0">
                        <a:latin typeface="標楷體" panose="03000509000000000000" pitchFamily="65" charset="-120"/>
                        <a:ea typeface="標楷體" panose="03000509000000000000" pitchFamily="65" charset="-120"/>
                      </a:endParaRPr>
                    </a:p>
                    <a:p>
                      <a:pPr marL="342900" indent="-342900">
                        <a:lnSpc>
                          <a:spcPts val="2600"/>
                        </a:lnSpc>
                        <a:spcBef>
                          <a:spcPts val="1200"/>
                        </a:spcBef>
                        <a:buClr>
                          <a:srgbClr val="00B050"/>
                        </a:buClr>
                        <a:buFont typeface="Wingdings" panose="05000000000000000000" pitchFamily="2" charset="2"/>
                        <a:buChar char="ü"/>
                      </a:pPr>
                      <a:r>
                        <a:rPr kumimoji="0" lang="zh-TW" altLang="en-US" sz="2000" kern="1200" dirty="0" smtClean="0">
                          <a:latin typeface="標楷體" panose="03000509000000000000" pitchFamily="65" charset="-120"/>
                          <a:ea typeface="標楷體" panose="03000509000000000000" pitchFamily="65" charset="-120"/>
                        </a:rPr>
                        <a:t>生活費：是否</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依</a:t>
                      </a:r>
                      <a:r>
                        <a:rPr kumimoji="0" lang="zh-TW" altLang="en-US" sz="2000" b="1" kern="1200" noProof="0" dirty="0" smtClean="0">
                          <a:solidFill>
                            <a:srgbClr val="00B050"/>
                          </a:solidFill>
                          <a:latin typeface="標楷體" panose="03000509000000000000" pitchFamily="65" charset="-120"/>
                          <a:ea typeface="標楷體" panose="03000509000000000000" pitchFamily="65" charset="-120"/>
                          <a:cs typeface="+mn-cs"/>
                        </a:rPr>
                        <a:t>行政院所訂</a:t>
                      </a:r>
                      <a:r>
                        <a:rPr kumimoji="0" lang="zh-TW" altLang="zh-TW" sz="2000" b="1" kern="1200" noProof="0" dirty="0" smtClean="0">
                          <a:solidFill>
                            <a:srgbClr val="00B050"/>
                          </a:solidFill>
                          <a:latin typeface="標楷體" panose="03000509000000000000" pitchFamily="65" charset="-120"/>
                          <a:ea typeface="標楷體" panose="03000509000000000000" pitchFamily="65" charset="-120"/>
                          <a:cs typeface="+mn-cs"/>
                        </a:rPr>
                        <a:t>生活費日支數額表</a:t>
                      </a: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報</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支</a:t>
                      </a:r>
                      <a:r>
                        <a:rPr kumimoji="0" lang="zh-TW"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endParaRPr kumimoji="0" lang="zh-TW" altLang="en-US" sz="2000" kern="1200" dirty="0" smtClean="0">
                        <a:solidFill>
                          <a:schemeClr val="tx1"/>
                        </a:solidFill>
                        <a:latin typeface="標楷體" panose="03000509000000000000" pitchFamily="65" charset="-120"/>
                        <a:ea typeface="標楷體" panose="03000509000000000000" pitchFamily="65" charset="-120"/>
                        <a:cs typeface="+mn-cs"/>
                      </a:endParaRPr>
                    </a:p>
                  </a:txBody>
                  <a:tcPr marL="91430" marR="91430" marT="45726" marB="45726"/>
                </a:tc>
                <a:tc>
                  <a:txBody>
                    <a:bodyPr/>
                    <a:lstStyle/>
                    <a:p>
                      <a:pPr>
                        <a:lnSpc>
                          <a:spcPts val="2600"/>
                        </a:lnSpc>
                      </a:pPr>
                      <a:r>
                        <a:rPr kumimoji="0" lang="zh-TW" altLang="en-US" sz="2000" kern="1200" dirty="0" smtClean="0">
                          <a:solidFill>
                            <a:schemeClr val="tx1"/>
                          </a:solidFill>
                          <a:latin typeface="標楷體" panose="03000509000000000000" pitchFamily="65" charset="-120"/>
                          <a:ea typeface="標楷體" panose="03000509000000000000" pitchFamily="65" charset="-120"/>
                        </a:rPr>
                        <a:t>行政院訂頒</a:t>
                      </a:r>
                      <a:r>
                        <a:rPr kumimoji="0" lang="zh-TW" altLang="en-US" sz="2000" kern="1200" dirty="0" smtClean="0">
                          <a:latin typeface="標楷體" panose="03000509000000000000" pitchFamily="65" charset="-120"/>
                          <a:ea typeface="標楷體" panose="03000509000000000000" pitchFamily="65" charset="-120"/>
                        </a:rPr>
                        <a:t>國外</a:t>
                      </a:r>
                      <a:r>
                        <a:rPr lang="zh-TW" altLang="en-US" sz="2000" dirty="0" smtClean="0">
                          <a:latin typeface="標楷體" panose="03000509000000000000" pitchFamily="65" charset="-120"/>
                          <a:ea typeface="標楷體" panose="03000509000000000000" pitchFamily="65" charset="-120"/>
                        </a:rPr>
                        <a:t>出差旅費報支要點</a:t>
                      </a:r>
                      <a:endParaRPr lang="en-US" altLang="zh-TW" sz="2000" dirty="0" smtClean="0">
                        <a:latin typeface="標楷體" panose="03000509000000000000" pitchFamily="65" charset="-120"/>
                        <a:ea typeface="標楷體" panose="03000509000000000000" pitchFamily="65" charset="-120"/>
                      </a:endParaRPr>
                    </a:p>
                    <a:p>
                      <a:pPr>
                        <a:lnSpc>
                          <a:spcPts val="2600"/>
                        </a:lnSpc>
                      </a:pPr>
                      <a:endParaRPr kumimoji="0"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txBody>
                  <a:tcPr marL="91430" marR="91430" marT="45726" marB="45726"/>
                </a:tc>
              </a:tr>
            </a:tbl>
          </a:graphicData>
        </a:graphic>
      </p:graphicFrame>
      <p:sp>
        <p:nvSpPr>
          <p:cNvPr id="35855"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smtClean="0">
                <a:solidFill>
                  <a:schemeClr val="tx2"/>
                </a:solidFill>
                <a:latin typeface="Arial" charset="0"/>
              </a:rPr>
              <a:t>19</a:t>
            </a:r>
            <a:endParaRPr kumimoji="0" lang="zh-TW" altLang="en-US" sz="1400" dirty="0">
              <a:solidFill>
                <a:schemeClr val="tx2"/>
              </a:solidFill>
              <a:latin typeface="Arial" charset="0"/>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國外差旅費生活費」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國外差旅費生活費」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3" name="圖片 12" descr="畫面剪輯"/>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65" y="3312973"/>
            <a:ext cx="2158060" cy="2308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4" name="群組 13"/>
          <p:cNvGrpSpPr/>
          <p:nvPr/>
        </p:nvGrpSpPr>
        <p:grpSpPr>
          <a:xfrm>
            <a:off x="3275856" y="3645024"/>
            <a:ext cx="2376264" cy="821995"/>
            <a:chOff x="3334544" y="3759132"/>
            <a:chExt cx="2376264" cy="821995"/>
          </a:xfrm>
        </p:grpSpPr>
        <p:sp>
          <p:nvSpPr>
            <p:cNvPr id="15" name="圓角矩形 14"/>
            <p:cNvSpPr/>
            <p:nvPr/>
          </p:nvSpPr>
          <p:spPr>
            <a:xfrm>
              <a:off x="3622576" y="3759132"/>
              <a:ext cx="2088232" cy="8219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TW" altLang="en-US" sz="2000" b="1" dirty="0" smtClean="0">
                  <a:solidFill>
                    <a:srgbClr val="002060"/>
                  </a:solidFill>
                  <a:latin typeface="+mj-ea"/>
                  <a:ea typeface="+mj-ea"/>
                </a:rPr>
                <a:t>確認搭</a:t>
              </a:r>
              <a:r>
                <a:rPr lang="zh-TW" altLang="en-US" sz="2000" b="1" dirty="0">
                  <a:solidFill>
                    <a:srgbClr val="002060"/>
                  </a:solidFill>
                  <a:latin typeface="+mj-ea"/>
                  <a:ea typeface="+mj-ea"/>
                </a:rPr>
                <a:t>機之事實</a:t>
              </a:r>
            </a:p>
          </p:txBody>
        </p:sp>
        <p:sp>
          <p:nvSpPr>
            <p:cNvPr id="16" name="向右箭號 15"/>
            <p:cNvSpPr/>
            <p:nvPr/>
          </p:nvSpPr>
          <p:spPr>
            <a:xfrm>
              <a:off x="3334544" y="4026113"/>
              <a:ext cx="28803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
        <p:nvSpPr>
          <p:cNvPr id="17" name="文字方塊 16"/>
          <p:cNvSpPr txBox="1"/>
          <p:nvPr/>
        </p:nvSpPr>
        <p:spPr>
          <a:xfrm>
            <a:off x="6408343" y="5714068"/>
            <a:ext cx="2546533" cy="523220"/>
          </a:xfrm>
          <a:prstGeom prst="rect">
            <a:avLst/>
          </a:prstGeom>
          <a:noFill/>
        </p:spPr>
        <p:txBody>
          <a:bodyPr wrap="square" rtlCol="0">
            <a:spAutoFit/>
          </a:bodyPr>
          <a:lstStyle/>
          <a:p>
            <a:pPr marL="361950" indent="-361950"/>
            <a:r>
              <a:rPr lang="zh-TW" altLang="en-US" sz="1400" dirty="0" smtClean="0">
                <a:solidFill>
                  <a:srgbClr val="FF0000"/>
                </a:solidFill>
                <a:latin typeface="+mj-ea"/>
                <a:ea typeface="+mj-ea"/>
              </a:rPr>
              <a:t>註：行政院如有修正，</a:t>
            </a:r>
            <a:r>
              <a:rPr lang="zh-TW" altLang="en-US" sz="1400" dirty="0" smtClean="0">
                <a:solidFill>
                  <a:srgbClr val="FF0000"/>
                </a:solidFill>
                <a:latin typeface="+mj-ea"/>
                <a:ea typeface="+mj-ea"/>
              </a:rPr>
              <a:t>應依     適用</a:t>
            </a:r>
            <a:r>
              <a:rPr lang="zh-TW" altLang="en-US" sz="1400" dirty="0" smtClean="0">
                <a:solidFill>
                  <a:srgbClr val="FF0000"/>
                </a:solidFill>
                <a:latin typeface="+mj-ea"/>
                <a:ea typeface="+mj-ea"/>
              </a:rPr>
              <a:t>日期</a:t>
            </a:r>
            <a:r>
              <a:rPr lang="zh-TW" altLang="en-US" sz="1400" dirty="0" smtClean="0">
                <a:solidFill>
                  <a:srgbClr val="FF0000"/>
                </a:solidFill>
                <a:latin typeface="+mj-ea"/>
                <a:ea typeface="+mj-ea"/>
              </a:rPr>
              <a:t>並按規定辦理</a:t>
            </a:r>
            <a:r>
              <a:rPr lang="zh-TW" altLang="en-US" sz="1400" dirty="0" smtClean="0">
                <a:solidFill>
                  <a:srgbClr val="FF0000"/>
                </a:solidFill>
                <a:latin typeface="+mj-ea"/>
                <a:ea typeface="+mj-ea"/>
              </a:rPr>
              <a:t>。</a:t>
            </a:r>
            <a:endParaRPr lang="zh-TW" altLang="en-US" sz="1400" dirty="0">
              <a:solidFill>
                <a:srgbClr val="FF0000"/>
              </a:solidFill>
              <a:latin typeface="+mj-ea"/>
              <a:ea typeface="+mj-ea"/>
            </a:endParaRPr>
          </a:p>
        </p:txBody>
      </p:sp>
    </p:spTree>
    <p:extLst>
      <p:ext uri="{BB962C8B-B14F-4D97-AF65-F5344CB8AC3E}">
        <p14:creationId xmlns:p14="http://schemas.microsoft.com/office/powerpoint/2010/main" val="1468236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1560" y="459581"/>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13/21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415011658"/>
              </p:ext>
            </p:extLst>
          </p:nvPr>
        </p:nvGraphicFramePr>
        <p:xfrm>
          <a:off x="827721" y="1340768"/>
          <a:ext cx="7560703" cy="4896520"/>
        </p:xfrm>
        <a:graphic>
          <a:graphicData uri="http://schemas.openxmlformats.org/drawingml/2006/table">
            <a:tbl>
              <a:tblPr firstRow="1" bandRow="1">
                <a:tableStyleId>{21E4AEA4-8DFA-4A89-87EB-49C32662AFE0}</a:tableStyleId>
              </a:tblPr>
              <a:tblGrid>
                <a:gridCol w="1656184"/>
                <a:gridCol w="3816424"/>
                <a:gridCol w="2088095"/>
              </a:tblGrid>
              <a:tr h="557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5</a:t>
                      </a:r>
                      <a:endParaRPr kumimoji="0" lang="zh-TW" altLang="en-US" sz="20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r>
              <a:tr h="4338844">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標楷體" panose="03000509000000000000" pitchFamily="65" charset="-120"/>
                          <a:ea typeface="標楷體" panose="03000509000000000000" pitchFamily="65" charset="-120"/>
                        </a:rPr>
                        <a:t>未依國外出差旅費報支要點規定報支差旅費</a:t>
                      </a:r>
                      <a:r>
                        <a:rPr kumimoji="0" lang="en-US" altLang="zh-TW" sz="1400" kern="1200" dirty="0" smtClean="0">
                          <a:latin typeface="標楷體" panose="03000509000000000000" pitchFamily="65" charset="-120"/>
                          <a:ea typeface="標楷體" panose="03000509000000000000" pitchFamily="65" charset="-120"/>
                        </a:rPr>
                        <a:t>(3/5)</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tc>
                <a:tc>
                  <a:txBody>
                    <a:bodyPr/>
                    <a:lstStyle/>
                    <a:p>
                      <a:pPr marL="358775" marR="0" lvl="0" indent="-358775" algn="just" defTabSz="914400" rtl="0" eaLnBrk="1" fontAlgn="auto" latinLnBrk="0" hangingPunct="1">
                        <a:lnSpc>
                          <a:spcPts val="2600"/>
                        </a:lnSpc>
                        <a:spcBef>
                          <a:spcPts val="0"/>
                        </a:spcBef>
                        <a:spcAft>
                          <a:spcPts val="0"/>
                        </a:spcAft>
                        <a:buClr>
                          <a:srgbClr val="00B050"/>
                        </a:buClr>
                        <a:buSzTx/>
                        <a:buFont typeface="Wingdings" panose="05000000000000000000" pitchFamily="2" charset="2"/>
                        <a:buChar char="ü"/>
                        <a:tabLst>
                          <a:tab pos="622300" algn="l"/>
                        </a:tabLst>
                        <a:defRPr/>
                      </a:pPr>
                      <a:r>
                        <a:rPr kumimoji="0" lang="zh-TW" altLang="en-US" sz="2000" kern="1200" dirty="0" smtClean="0">
                          <a:latin typeface="標楷體" panose="03000509000000000000" pitchFamily="65" charset="-120"/>
                          <a:ea typeface="標楷體" panose="03000509000000000000" pitchFamily="65" charset="-120"/>
                        </a:rPr>
                        <a:t>辦公費：含手續費、保險費、</a:t>
                      </a:r>
                      <a:endParaRPr kumimoji="0" lang="en-US" altLang="zh-TW" sz="2000" kern="1200" dirty="0" smtClean="0">
                        <a:latin typeface="標楷體" panose="03000509000000000000" pitchFamily="65" charset="-120"/>
                        <a:ea typeface="標楷體" panose="03000509000000000000" pitchFamily="65" charset="-120"/>
                      </a:endParaRPr>
                    </a:p>
                    <a:p>
                      <a:pPr marL="360000" marR="0" lvl="0" indent="-360000" algn="just" defTabSz="914400" rtl="0" eaLnBrk="1" fontAlgn="auto" latinLnBrk="0" hangingPunct="1">
                        <a:lnSpc>
                          <a:spcPts val="2600"/>
                        </a:lnSpc>
                        <a:spcBef>
                          <a:spcPts val="0"/>
                        </a:spcBef>
                        <a:spcAft>
                          <a:spcPts val="0"/>
                        </a:spcAft>
                        <a:buClrTx/>
                        <a:buSzTx/>
                        <a:buFontTx/>
                        <a:buNone/>
                        <a:tabLst>
                          <a:tab pos="357188" algn="l"/>
                        </a:tabLst>
                        <a:defRPr/>
                      </a:pPr>
                      <a:r>
                        <a:rPr kumimoji="0" lang="zh-TW" altLang="en-US" sz="2000" kern="1200" dirty="0" smtClean="0">
                          <a:latin typeface="標楷體" panose="03000509000000000000" pitchFamily="65" charset="-120"/>
                          <a:ea typeface="標楷體" panose="03000509000000000000" pitchFamily="65" charset="-120"/>
                        </a:rPr>
                        <a:t>   行政費、禮品交際及雜費。是否檢附發票（收據）或旅行業代收轉付收據。</a:t>
                      </a:r>
                      <a:endParaRPr kumimoji="0" lang="en-US" altLang="zh-TW" sz="2000" kern="1200" dirty="0" smtClean="0">
                        <a:latin typeface="標楷體" panose="03000509000000000000" pitchFamily="65" charset="-120"/>
                        <a:ea typeface="標楷體" panose="03000509000000000000" pitchFamily="65" charset="-120"/>
                      </a:endParaRPr>
                    </a:p>
                    <a:p>
                      <a:pPr marL="609600" marR="0" lvl="0" indent="-157163" algn="l" defTabSz="914400" rtl="0" eaLnBrk="1" fontAlgn="auto" latinLnBrk="0" hangingPunct="1">
                        <a:lnSpc>
                          <a:spcPts val="2600"/>
                        </a:lnSpc>
                        <a:spcBef>
                          <a:spcPts val="600"/>
                        </a:spcBef>
                        <a:spcAft>
                          <a:spcPts val="0"/>
                        </a:spcAft>
                        <a:buClr>
                          <a:schemeClr val="accent3">
                            <a:lumMod val="50000"/>
                          </a:schemeClr>
                        </a:buClr>
                        <a:buSzTx/>
                        <a:buFont typeface="Arial" panose="020B0604020202020204" pitchFamily="34" charset="0"/>
                        <a:buChar char="•"/>
                        <a:tabLst/>
                        <a:defRPr/>
                      </a:pPr>
                      <a:r>
                        <a:rPr kumimoji="0" lang="zh-TW" altLang="en-US" sz="2000" kern="1200" dirty="0" smtClean="0">
                          <a:latin typeface="標楷體" panose="03000509000000000000" pitchFamily="65" charset="-120"/>
                          <a:ea typeface="標楷體" panose="03000509000000000000" pitchFamily="65" charset="-120"/>
                        </a:rPr>
                        <a:t>保險費：</a:t>
                      </a:r>
                      <a:endParaRPr kumimoji="0" lang="en-US" altLang="zh-TW" sz="2000" kern="1200" dirty="0" smtClean="0">
                        <a:latin typeface="標楷體" panose="03000509000000000000" pitchFamily="65" charset="-120"/>
                        <a:ea typeface="標楷體" panose="03000509000000000000" pitchFamily="65" charset="-120"/>
                      </a:endParaRPr>
                    </a:p>
                    <a:p>
                      <a:pPr marL="447675" marR="0" lvl="0" indent="-180975"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endParaRPr kumimoji="0" lang="en-US" altLang="zh-TW" sz="2000" kern="1200" dirty="0" smtClean="0">
                        <a:solidFill>
                          <a:schemeClr val="tx1"/>
                        </a:solidFill>
                        <a:latin typeface="標楷體" panose="03000509000000000000" pitchFamily="65" charset="-120"/>
                        <a:ea typeface="標楷體" panose="03000509000000000000" pitchFamily="65" charset="-120"/>
                        <a:cs typeface="+mn-cs"/>
                      </a:endParaRPr>
                    </a:p>
                  </a:txBody>
                  <a:tcPr marL="91430" marR="91430" marT="45726" marB="45726"/>
                </a:tc>
                <a:tc>
                  <a:txBody>
                    <a:bodyPr/>
                    <a:lstStyle/>
                    <a:p>
                      <a:pPr>
                        <a:lnSpc>
                          <a:spcPts val="2600"/>
                        </a:lnSpc>
                      </a:pPr>
                      <a:r>
                        <a:rPr kumimoji="0" lang="zh-TW" altLang="en-US" sz="2000" kern="1200" dirty="0" smtClean="0">
                          <a:solidFill>
                            <a:schemeClr val="tx1"/>
                          </a:solidFill>
                          <a:latin typeface="標楷體" panose="03000509000000000000" pitchFamily="65" charset="-120"/>
                          <a:ea typeface="標楷體" panose="03000509000000000000" pitchFamily="65" charset="-120"/>
                        </a:rPr>
                        <a:t>行政院訂頒</a:t>
                      </a:r>
                      <a:r>
                        <a:rPr kumimoji="0" lang="zh-TW" altLang="en-US" sz="2000" kern="1200" dirty="0" smtClean="0">
                          <a:latin typeface="標楷體" panose="03000509000000000000" pitchFamily="65" charset="-120"/>
                          <a:ea typeface="標楷體" panose="03000509000000000000" pitchFamily="65" charset="-120"/>
                        </a:rPr>
                        <a:t>國外</a:t>
                      </a:r>
                      <a:r>
                        <a:rPr lang="zh-TW" altLang="en-US" sz="2000" dirty="0" smtClean="0">
                          <a:latin typeface="標楷體" panose="03000509000000000000" pitchFamily="65" charset="-120"/>
                          <a:ea typeface="標楷體" panose="03000509000000000000" pitchFamily="65" charset="-120"/>
                        </a:rPr>
                        <a:t>出差旅費報支要點</a:t>
                      </a:r>
                      <a:endParaRPr lang="en-US" altLang="zh-TW" sz="2000" dirty="0" smtClean="0">
                        <a:latin typeface="標楷體" panose="03000509000000000000" pitchFamily="65" charset="-120"/>
                        <a:ea typeface="標楷體" panose="03000509000000000000" pitchFamily="65" charset="-120"/>
                      </a:endParaRPr>
                    </a:p>
                    <a:p>
                      <a:pPr>
                        <a:lnSpc>
                          <a:spcPts val="2600"/>
                        </a:lnSpc>
                      </a:pP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a:lnSpc>
                          <a:spcPts val="2600"/>
                        </a:lnSpc>
                        <a:spcBef>
                          <a:spcPts val="600"/>
                        </a:spcBef>
                      </a:pPr>
                      <a:r>
                        <a:rPr kumimoji="0" lang="zh-TW"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行政院</a:t>
                      </a:r>
                      <a:r>
                        <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98.7.3</a:t>
                      </a:r>
                      <a:r>
                        <a:rPr kumimoji="0" lang="zh-TW"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函</a:t>
                      </a:r>
                      <a:endParaRPr lang="en-US" altLang="zh-TW" sz="2000" dirty="0" smtClean="0">
                        <a:latin typeface="標楷體" panose="03000509000000000000" pitchFamily="65" charset="-120"/>
                        <a:ea typeface="標楷體" panose="03000509000000000000" pitchFamily="65" charset="-120"/>
                      </a:endParaRPr>
                    </a:p>
                    <a:p>
                      <a:pPr>
                        <a:lnSpc>
                          <a:spcPts val="2600"/>
                        </a:lnSpc>
                      </a:pPr>
                      <a:endParaRPr kumimoji="0"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txBody>
                  <a:tcPr marL="91430" marR="91430" marT="45726" marB="45726"/>
                </a:tc>
              </a:tr>
            </a:tbl>
          </a:graphicData>
        </a:graphic>
      </p:graphicFrame>
      <p:sp>
        <p:nvSpPr>
          <p:cNvPr id="35855"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20</a:t>
            </a:r>
            <a:endParaRPr kumimoji="0" lang="zh-TW" altLang="en-US" sz="1400" dirty="0">
              <a:solidFill>
                <a:srgbClr val="464653"/>
              </a:solidFill>
              <a:latin typeface="Arial" charset="0"/>
            </a:endParaRPr>
          </a:p>
        </p:txBody>
      </p:sp>
      <p:grpSp>
        <p:nvGrpSpPr>
          <p:cNvPr id="7" name="群組 6"/>
          <p:cNvGrpSpPr/>
          <p:nvPr/>
        </p:nvGrpSpPr>
        <p:grpSpPr>
          <a:xfrm>
            <a:off x="2987824" y="3790757"/>
            <a:ext cx="2880320" cy="2092588"/>
            <a:chOff x="2987824" y="3764939"/>
            <a:chExt cx="2880320" cy="2092588"/>
          </a:xfrm>
        </p:grpSpPr>
        <p:sp>
          <p:nvSpPr>
            <p:cNvPr id="4" name="向右箭號 3"/>
            <p:cNvSpPr/>
            <p:nvPr/>
          </p:nvSpPr>
          <p:spPr>
            <a:xfrm>
              <a:off x="2987824" y="3877017"/>
              <a:ext cx="432048"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 name="文字方塊 4"/>
            <p:cNvSpPr txBox="1"/>
            <p:nvPr/>
          </p:nvSpPr>
          <p:spPr>
            <a:xfrm>
              <a:off x="3491880" y="3764939"/>
              <a:ext cx="2160240" cy="400110"/>
            </a:xfrm>
            <a:prstGeom prst="rect">
              <a:avLst/>
            </a:prstGeom>
            <a:noFill/>
            <a:ln w="22225">
              <a:solidFill>
                <a:schemeClr val="accent4">
                  <a:lumMod val="50000"/>
                </a:schemeClr>
              </a:solidFill>
            </a:ln>
          </p:spPr>
          <p:txBody>
            <a:bodyPr wrap="square" rtlCol="0">
              <a:spAutoFit/>
            </a:bodyPr>
            <a:lstStyle/>
            <a:p>
              <a:r>
                <a:rPr kumimoji="0" lang="zh-TW" altLang="en-US" sz="2000" dirty="0">
                  <a:solidFill>
                    <a:prstClr val="black"/>
                  </a:solidFill>
                  <a:latin typeface="標楷體"/>
                  <a:ea typeface="標楷體"/>
                </a:rPr>
                <a:t>保額</a:t>
              </a:r>
              <a:r>
                <a:rPr kumimoji="0" lang="en-US" altLang="zh-TW" sz="2000" dirty="0">
                  <a:solidFill>
                    <a:prstClr val="black"/>
                  </a:solidFill>
                  <a:latin typeface="Times New Roman" panose="02020603050405020304" pitchFamily="18" charset="0"/>
                  <a:ea typeface="標楷體"/>
                  <a:cs typeface="Times New Roman" panose="02020603050405020304" pitchFamily="18" charset="0"/>
                </a:rPr>
                <a:t>400</a:t>
              </a:r>
              <a:r>
                <a:rPr kumimoji="0" lang="zh-TW" altLang="en-US" sz="2000" dirty="0">
                  <a:solidFill>
                    <a:prstClr val="black"/>
                  </a:solidFill>
                  <a:latin typeface="標楷體"/>
                  <a:ea typeface="標楷體"/>
                </a:rPr>
                <a:t>萬元</a:t>
              </a:r>
              <a:endParaRPr lang="zh-TW" altLang="en-US" dirty="0"/>
            </a:p>
          </p:txBody>
        </p:sp>
        <p:sp>
          <p:nvSpPr>
            <p:cNvPr id="9" name="向右箭號 8"/>
            <p:cNvSpPr/>
            <p:nvPr/>
          </p:nvSpPr>
          <p:spPr>
            <a:xfrm>
              <a:off x="2987824" y="4557485"/>
              <a:ext cx="432048"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 name="文字方塊 9"/>
            <p:cNvSpPr txBox="1"/>
            <p:nvPr/>
          </p:nvSpPr>
          <p:spPr>
            <a:xfrm>
              <a:off x="3491880" y="4305290"/>
              <a:ext cx="2160240" cy="707886"/>
            </a:xfrm>
            <a:prstGeom prst="rect">
              <a:avLst/>
            </a:prstGeom>
            <a:noFill/>
            <a:ln w="22225">
              <a:solidFill>
                <a:schemeClr val="accent4">
                  <a:lumMod val="50000"/>
                </a:schemeClr>
              </a:solidFill>
            </a:ln>
          </p:spPr>
          <p:txBody>
            <a:bodyPr wrap="square" rtlCol="0">
              <a:spAutoFit/>
            </a:bodyPr>
            <a:lstStyle/>
            <a:p>
              <a:r>
                <a:rPr kumimoji="0" lang="zh-TW" altLang="en-US" sz="2000" dirty="0">
                  <a:solidFill>
                    <a:prstClr val="black"/>
                  </a:solidFill>
                  <a:latin typeface="標楷體"/>
                  <a:ea typeface="標楷體"/>
                </a:rPr>
                <a:t>保險天數與出差日數</a:t>
              </a:r>
              <a:r>
                <a:rPr kumimoji="0" lang="zh-TW" altLang="en-US" sz="2000" dirty="0" smtClean="0">
                  <a:solidFill>
                    <a:prstClr val="black"/>
                  </a:solidFill>
                  <a:latin typeface="標楷體"/>
                  <a:ea typeface="標楷體"/>
                </a:rPr>
                <a:t>相符</a:t>
              </a:r>
              <a:endParaRPr lang="zh-TW" altLang="en-US" dirty="0"/>
            </a:p>
          </p:txBody>
        </p:sp>
        <p:sp>
          <p:nvSpPr>
            <p:cNvPr id="11" name="向右箭號 10"/>
            <p:cNvSpPr/>
            <p:nvPr/>
          </p:nvSpPr>
          <p:spPr>
            <a:xfrm>
              <a:off x="2987824" y="5395572"/>
              <a:ext cx="432048"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2" name="文字方塊 11"/>
            <p:cNvSpPr txBox="1"/>
            <p:nvPr/>
          </p:nvSpPr>
          <p:spPr>
            <a:xfrm>
              <a:off x="3491880" y="5149641"/>
              <a:ext cx="2376264" cy="707886"/>
            </a:xfrm>
            <a:prstGeom prst="rect">
              <a:avLst/>
            </a:prstGeom>
            <a:noFill/>
            <a:ln w="22225">
              <a:solidFill>
                <a:schemeClr val="accent4">
                  <a:lumMod val="50000"/>
                </a:schemeClr>
              </a:solidFill>
            </a:ln>
          </p:spPr>
          <p:txBody>
            <a:bodyPr wrap="square" rtlCol="0">
              <a:spAutoFit/>
            </a:bodyPr>
            <a:lstStyle/>
            <a:p>
              <a:r>
                <a:rPr kumimoji="0" lang="zh-TW" altLang="en-US" sz="2000" dirty="0" smtClean="0">
                  <a:solidFill>
                    <a:prstClr val="black"/>
                  </a:solidFill>
                  <a:latin typeface="標楷體"/>
                  <a:ea typeface="標楷體"/>
                </a:rPr>
                <a:t>金額不超過</a:t>
              </a:r>
              <a:r>
                <a:rPr kumimoji="0" lang="zh-TW" altLang="zh-TW" sz="2000" dirty="0" smtClean="0">
                  <a:solidFill>
                    <a:prstClr val="black"/>
                  </a:solidFill>
                  <a:latin typeface="標楷體"/>
                  <a:ea typeface="標楷體"/>
                </a:rPr>
                <a:t>外交部簽訂</a:t>
              </a:r>
              <a:r>
                <a:rPr kumimoji="0" lang="zh-TW" altLang="zh-TW" sz="2000" dirty="0">
                  <a:solidFill>
                    <a:prstClr val="black"/>
                  </a:solidFill>
                  <a:latin typeface="標楷體"/>
                  <a:ea typeface="標楷體"/>
                </a:rPr>
                <a:t>共同供應</a:t>
              </a:r>
              <a:r>
                <a:rPr kumimoji="0" lang="zh-TW" altLang="zh-TW" sz="2000" dirty="0" smtClean="0">
                  <a:solidFill>
                    <a:prstClr val="black"/>
                  </a:solidFill>
                  <a:latin typeface="標楷體"/>
                  <a:ea typeface="標楷體"/>
                </a:rPr>
                <a:t>契約</a:t>
              </a:r>
              <a:endParaRPr lang="zh-TW" altLang="en-US" dirty="0"/>
            </a:p>
          </p:txBody>
        </p:sp>
      </p:gr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華南產物保險」的圖片搜尋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409" y="4118859"/>
            <a:ext cx="2070944" cy="12744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矩形 5"/>
          <p:cNvSpPr/>
          <p:nvPr/>
        </p:nvSpPr>
        <p:spPr>
          <a:xfrm>
            <a:off x="6305464" y="3826181"/>
            <a:ext cx="2016225"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標楷體" panose="03000509000000000000" pitchFamily="65" charset="-120"/>
                <a:cs typeface="Times New Roman" panose="02020603050405020304" pitchFamily="18" charset="0"/>
              </a:rPr>
              <a:t>108.5.1~109.4.30</a:t>
            </a:r>
            <a:endParaRPr lang="zh-TW" alt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128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6"/>
                                        </p:tgtEl>
                                        <p:attrNameLst>
                                          <p:attrName>ppt_x</p:attrName>
                                          <p:attrName>ppt_y</p:attrName>
                                        </p:attrNameLst>
                                      </p:cBhvr>
                                    </p:animMotion>
                                    <p:animRot by="1500000">
                                      <p:cBhvr>
                                        <p:cTn id="7" dur="188" fill="hold">
                                          <p:stCondLst>
                                            <p:cond delay="0"/>
                                          </p:stCondLst>
                                        </p:cTn>
                                        <p:tgtEl>
                                          <p:spTgt spid="6"/>
                                        </p:tgtEl>
                                        <p:attrNameLst>
                                          <p:attrName>r</p:attrName>
                                        </p:attrNameLst>
                                      </p:cBhvr>
                                    </p:animRot>
                                    <p:animRot by="-1500000">
                                      <p:cBhvr>
                                        <p:cTn id="8" dur="188" fill="hold">
                                          <p:stCondLst>
                                            <p:cond delay="188"/>
                                          </p:stCondLst>
                                        </p:cTn>
                                        <p:tgtEl>
                                          <p:spTgt spid="6"/>
                                        </p:tgtEl>
                                        <p:attrNameLst>
                                          <p:attrName>r</p:attrName>
                                        </p:attrNameLst>
                                      </p:cBhvr>
                                    </p:animRot>
                                    <p:animRot by="-1500000">
                                      <p:cBhvr>
                                        <p:cTn id="9" dur="188" fill="hold">
                                          <p:stCondLst>
                                            <p:cond delay="375"/>
                                          </p:stCondLst>
                                        </p:cTn>
                                        <p:tgtEl>
                                          <p:spTgt spid="6"/>
                                        </p:tgtEl>
                                        <p:attrNameLst>
                                          <p:attrName>r</p:attrName>
                                        </p:attrNameLst>
                                      </p:cBhvr>
                                    </p:animRot>
                                    <p:animRot by="1500000">
                                      <p:cBhvr>
                                        <p:cTn id="10" dur="188" fill="hold">
                                          <p:stCondLst>
                                            <p:cond delay="563"/>
                                          </p:stCondLst>
                                        </p:cTn>
                                        <p:tgtEl>
                                          <p:spTgt spid="6"/>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1560" y="459581"/>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14/21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823527065"/>
              </p:ext>
            </p:extLst>
          </p:nvPr>
        </p:nvGraphicFramePr>
        <p:xfrm>
          <a:off x="827721" y="1340768"/>
          <a:ext cx="7560703" cy="4789184"/>
        </p:xfrm>
        <a:graphic>
          <a:graphicData uri="http://schemas.openxmlformats.org/drawingml/2006/table">
            <a:tbl>
              <a:tblPr firstRow="1" bandRow="1">
                <a:tableStyleId>{21E4AEA4-8DFA-4A89-87EB-49C32662AFE0}</a:tableStyleId>
              </a:tblPr>
              <a:tblGrid>
                <a:gridCol w="1728055"/>
                <a:gridCol w="5832648"/>
              </a:tblGrid>
              <a:tr h="541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5</a:t>
                      </a:r>
                      <a:endParaRPr kumimoji="0" lang="zh-TW" altLang="en-US" sz="2000" b="1"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實際案例</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0" marR="91430" marT="45726" marB="45726" anchor="ctr"/>
                </a:tc>
              </a:tr>
              <a:tr h="4211252">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zh-TW" altLang="en-US" sz="2000" kern="1200" dirty="0" smtClean="0">
                          <a:latin typeface="標楷體" panose="03000509000000000000" pitchFamily="65" charset="-120"/>
                          <a:ea typeface="標楷體" panose="03000509000000000000" pitchFamily="65" charset="-120"/>
                        </a:rPr>
                        <a:t>未依國外出差旅費報支要點規定報支差旅費</a:t>
                      </a:r>
                      <a:r>
                        <a:rPr kumimoji="0" lang="zh-TW" altLang="en-US" sz="1400" kern="1200" dirty="0" smtClean="0">
                          <a:latin typeface="標楷體" panose="03000509000000000000" pitchFamily="65" charset="-120"/>
                          <a:ea typeface="標楷體" panose="03000509000000000000" pitchFamily="65" charset="-120"/>
                        </a:rPr>
                        <a:t>（</a:t>
                      </a:r>
                      <a:r>
                        <a:rPr kumimoji="0" lang="en-US" altLang="zh-TW" sz="1400" kern="1200" dirty="0" smtClean="0">
                          <a:latin typeface="標楷體" panose="03000509000000000000" pitchFamily="65" charset="-120"/>
                          <a:ea typeface="標楷體" panose="03000509000000000000" pitchFamily="65" charset="-120"/>
                        </a:rPr>
                        <a:t>4/5</a:t>
                      </a:r>
                      <a:r>
                        <a:rPr kumimoji="0" lang="zh-TW" altLang="en-US" sz="1400" kern="1200" dirty="0" smtClean="0">
                          <a:latin typeface="標楷體" panose="03000509000000000000" pitchFamily="65" charset="-120"/>
                          <a:ea typeface="標楷體" panose="03000509000000000000" pitchFamily="65" charset="-120"/>
                        </a:rPr>
                        <a:t>）</a:t>
                      </a:r>
                      <a:endParaRPr kumimoji="0" lang="zh-TW" altLang="en-US" sz="105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6" marB="45726"/>
                </a:tc>
                <a:tc>
                  <a:txBody>
                    <a:bodyPr/>
                    <a:lstStyle/>
                    <a:p>
                      <a:pPr marL="273050" marR="0" lvl="0" indent="-268288" algn="just" defTabSz="914400" rtl="0" eaLnBrk="1" fontAlgn="auto" latinLnBrk="0" hangingPunct="1">
                        <a:lnSpc>
                          <a:spcPts val="3000"/>
                        </a:lnSpc>
                        <a:spcBef>
                          <a:spcPts val="0"/>
                        </a:spcBef>
                        <a:spcAft>
                          <a:spcPts val="0"/>
                        </a:spcAft>
                        <a:buClrTx/>
                        <a:buSzTx/>
                        <a:buFont typeface="Arial" panose="020B0604020202020204" pitchFamily="34" charset="0"/>
                        <a:buNone/>
                        <a:tabLst/>
                        <a:defRPr/>
                      </a:pPr>
                      <a:r>
                        <a:rPr kumimoji="0" lang="en-US" altLang="zh-TW" sz="2000" kern="1200" dirty="0" smtClean="0">
                          <a:latin typeface="標楷體" panose="03000509000000000000" pitchFamily="65" charset="-120"/>
                          <a:ea typeface="標楷體" panose="03000509000000000000" pitchFamily="65" charset="-120"/>
                        </a:rPr>
                        <a:t>1.</a:t>
                      </a:r>
                      <a:r>
                        <a:rPr kumimoji="0" lang="zh-TW" altLang="zh-TW" sz="2000" kern="1200" dirty="0" smtClean="0">
                          <a:latin typeface="標楷體" panose="03000509000000000000" pitchFamily="65" charset="-120"/>
                          <a:ea typeface="標楷體" panose="03000509000000000000" pitchFamily="65" charset="-120"/>
                        </a:rPr>
                        <a:t>計畫主持人出席國際學術會議機票費</a:t>
                      </a:r>
                      <a:r>
                        <a:rPr kumimoji="0" lang="en-US" altLang="zh-TW" sz="2000" kern="1200" dirty="0" smtClean="0">
                          <a:latin typeface="標楷體" panose="03000509000000000000" pitchFamily="65" charset="-120"/>
                          <a:ea typeface="標楷體" panose="03000509000000000000" pitchFamily="65" charset="-120"/>
                        </a:rPr>
                        <a:t>38,700</a:t>
                      </a:r>
                      <a:r>
                        <a:rPr kumimoji="0" lang="zh-TW" altLang="zh-TW" sz="2000" kern="1200" dirty="0" smtClean="0">
                          <a:latin typeface="標楷體" panose="03000509000000000000" pitchFamily="65" charset="-120"/>
                          <a:ea typeface="標楷體" panose="03000509000000000000" pitchFamily="65" charset="-120"/>
                        </a:rPr>
                        <a:t>元，僅附</a:t>
                      </a:r>
                      <a:r>
                        <a:rPr kumimoji="0" lang="zh-TW" altLang="zh-TW" sz="2000" kern="1200" dirty="0" smtClean="0">
                          <a:solidFill>
                            <a:srgbClr val="FF0000"/>
                          </a:solidFill>
                          <a:latin typeface="標楷體" panose="03000509000000000000" pitchFamily="65" charset="-120"/>
                          <a:ea typeface="標楷體" panose="03000509000000000000" pitchFamily="65" charset="-120"/>
                        </a:rPr>
                        <a:t>信用卡帳單，其非結報憑證</a:t>
                      </a:r>
                      <a:r>
                        <a:rPr kumimoji="0" lang="zh-TW" altLang="zh-TW" sz="2000" kern="1200" dirty="0" smtClean="0">
                          <a:latin typeface="標楷體" panose="03000509000000000000" pitchFamily="65" charset="-120"/>
                          <a:ea typeface="標楷體" panose="03000509000000000000" pitchFamily="65" charset="-120"/>
                        </a:rPr>
                        <a:t>，</a:t>
                      </a:r>
                      <a:r>
                        <a:rPr kumimoji="0" lang="zh-TW" altLang="zh-TW" sz="2000" kern="1200" dirty="0" smtClean="0">
                          <a:solidFill>
                            <a:srgbClr val="FF0000"/>
                          </a:solidFill>
                          <a:latin typeface="標楷體" panose="03000509000000000000" pitchFamily="65" charset="-120"/>
                          <a:ea typeface="標楷體" panose="03000509000000000000" pitchFamily="65" charset="-120"/>
                        </a:rPr>
                        <a:t>請</a:t>
                      </a:r>
                      <a:r>
                        <a:rPr kumimoji="0" lang="zh-TW" altLang="zh-TW" sz="2000" kern="1200" dirty="0" smtClean="0">
                          <a:latin typeface="標楷體" panose="03000509000000000000" pitchFamily="65" charset="-120"/>
                          <a:ea typeface="標楷體" panose="03000509000000000000" pitchFamily="65" charset="-120"/>
                        </a:rPr>
                        <a:t>依第六點規定，</a:t>
                      </a:r>
                      <a:r>
                        <a:rPr kumimoji="0" lang="zh-TW" altLang="zh-TW" sz="2000" kern="1200" dirty="0" smtClean="0">
                          <a:solidFill>
                            <a:srgbClr val="FF0000"/>
                          </a:solidFill>
                          <a:latin typeface="標楷體" panose="03000509000000000000" pitchFamily="65" charset="-120"/>
                          <a:ea typeface="標楷體" panose="03000509000000000000" pitchFamily="65" charset="-120"/>
                        </a:rPr>
                        <a:t>補附國際線航空機票購票證明單或旅行業代收轉付收據或其他足資證明支付票款之文件</a:t>
                      </a:r>
                      <a:r>
                        <a:rPr kumimoji="0" lang="zh-TW" altLang="zh-TW" sz="2000" kern="1200" dirty="0" smtClean="0">
                          <a:latin typeface="標楷體" panose="03000509000000000000" pitchFamily="65" charset="-120"/>
                          <a:ea typeface="標楷體" panose="03000509000000000000" pitchFamily="65" charset="-120"/>
                        </a:rPr>
                        <a:t>。</a:t>
                      </a:r>
                      <a:r>
                        <a:rPr kumimoji="0" lang="zh-TW" altLang="en-US" sz="1800" b="1" kern="1200" dirty="0" smtClean="0">
                          <a:solidFill>
                            <a:srgbClr val="0070C0"/>
                          </a:solidFill>
                          <a:latin typeface="標楷體" panose="03000509000000000000" pitchFamily="65" charset="-120"/>
                          <a:ea typeface="標楷體" panose="03000509000000000000" pitchFamily="65" charset="-120"/>
                        </a:rPr>
                        <a:t>（交通費）</a:t>
                      </a:r>
                      <a:endParaRPr kumimoji="0" lang="en-US" altLang="zh-TW" sz="1800" b="1" kern="1200" dirty="0" smtClean="0">
                        <a:solidFill>
                          <a:srgbClr val="0070C0"/>
                        </a:solidFill>
                        <a:latin typeface="標楷體" panose="03000509000000000000" pitchFamily="65" charset="-120"/>
                        <a:ea typeface="標楷體" panose="03000509000000000000" pitchFamily="65" charset="-120"/>
                      </a:endParaRPr>
                    </a:p>
                    <a:p>
                      <a:pPr marL="273050" marR="0" lvl="0" indent="-268288" algn="just" defTabSz="914400" rtl="0" eaLnBrk="1" fontAlgn="auto" latinLnBrk="0" hangingPunct="1">
                        <a:lnSpc>
                          <a:spcPts val="3000"/>
                        </a:lnSpc>
                        <a:spcBef>
                          <a:spcPts val="0"/>
                        </a:spcBef>
                        <a:spcAft>
                          <a:spcPts val="0"/>
                        </a:spcAft>
                        <a:buClrTx/>
                        <a:buSzTx/>
                        <a:buFont typeface="Arial" panose="020B0604020202020204" pitchFamily="34" charset="0"/>
                        <a:buNone/>
                        <a:tabLst/>
                        <a:defRPr/>
                      </a:pPr>
                      <a:endParaRPr kumimoji="0" lang="en-US" altLang="zh-TW" sz="2000" kern="1200" dirty="0" smtClean="0">
                        <a:latin typeface="標楷體" panose="03000509000000000000" pitchFamily="65" charset="-120"/>
                        <a:ea typeface="標楷體" panose="03000509000000000000" pitchFamily="65" charset="-120"/>
                      </a:endParaRPr>
                    </a:p>
                    <a:p>
                      <a:pPr marL="273050" marR="0" lvl="0" indent="-268288" algn="just" defTabSz="914400" rtl="0" eaLnBrk="1" fontAlgn="auto" latinLnBrk="0" hangingPunct="1">
                        <a:lnSpc>
                          <a:spcPts val="3000"/>
                        </a:lnSpc>
                        <a:spcBef>
                          <a:spcPts val="0"/>
                        </a:spcBef>
                        <a:spcAft>
                          <a:spcPts val="0"/>
                        </a:spcAft>
                        <a:buClrTx/>
                        <a:buSzTx/>
                        <a:buFont typeface="Arial" panose="020B0604020202020204" pitchFamily="34" charset="0"/>
                        <a:buNone/>
                        <a:tabLst/>
                        <a:defRPr/>
                      </a:pPr>
                      <a:r>
                        <a:rPr kumimoji="0" lang="en-US" altLang="zh-TW" sz="2000" kern="1200" dirty="0" smtClean="0">
                          <a:effectLst/>
                          <a:latin typeface="標楷體" panose="03000509000000000000" pitchFamily="65" charset="-120"/>
                          <a:ea typeface="標楷體" panose="03000509000000000000" pitchFamily="65" charset="-120"/>
                        </a:rPr>
                        <a:t>2.</a:t>
                      </a:r>
                      <a:r>
                        <a:rPr kumimoji="0" lang="zh-TW" altLang="en-US" sz="2000" kern="1200" dirty="0" smtClean="0">
                          <a:effectLst/>
                          <a:latin typeface="標楷體" panose="03000509000000000000" pitchFamily="65" charset="-120"/>
                          <a:ea typeface="標楷體" panose="03000509000000000000" pitchFamily="65" charset="-120"/>
                        </a:rPr>
                        <a:t>列</a:t>
                      </a:r>
                      <a:r>
                        <a:rPr kumimoji="0" lang="zh-TW" altLang="zh-TW" sz="2000" kern="1200" dirty="0" smtClean="0">
                          <a:latin typeface="標楷體" panose="03000509000000000000" pitchFamily="65" charset="-120"/>
                          <a:ea typeface="標楷體" panose="03000509000000000000" pitchFamily="65" charset="-120"/>
                        </a:rPr>
                        <a:t>支共同主持人</a:t>
                      </a:r>
                      <a:r>
                        <a:rPr kumimoji="0" lang="en-US" altLang="zh-TW" sz="2000" kern="1200" dirty="0" smtClean="0">
                          <a:latin typeface="標楷體" panose="03000509000000000000" pitchFamily="65" charset="-120"/>
                          <a:ea typeface="標楷體" panose="03000509000000000000" pitchFamily="65" charset="-120"/>
                        </a:rPr>
                        <a:t>107</a:t>
                      </a:r>
                      <a:r>
                        <a:rPr kumimoji="0" lang="zh-TW" altLang="zh-TW" sz="2000" kern="1200" dirty="0" smtClean="0">
                          <a:latin typeface="標楷體" panose="03000509000000000000" pitchFamily="65" charset="-120"/>
                          <a:ea typeface="標楷體" panose="03000509000000000000" pitchFamily="65" charset="-120"/>
                        </a:rPr>
                        <a:t>年</a:t>
                      </a:r>
                      <a:r>
                        <a:rPr kumimoji="0" lang="en-US" altLang="zh-TW" sz="2000" kern="1200" dirty="0" smtClean="0">
                          <a:latin typeface="標楷體" panose="03000509000000000000" pitchFamily="65" charset="-120"/>
                          <a:ea typeface="標楷體" panose="03000509000000000000" pitchFamily="65" charset="-120"/>
                        </a:rPr>
                        <a:t>11</a:t>
                      </a:r>
                      <a:r>
                        <a:rPr kumimoji="0" lang="zh-TW" altLang="zh-TW" sz="2000" kern="1200" dirty="0" smtClean="0">
                          <a:latin typeface="標楷體" panose="03000509000000000000" pitchFamily="65" charset="-120"/>
                          <a:ea typeface="標楷體" panose="03000509000000000000" pitchFamily="65" charset="-120"/>
                        </a:rPr>
                        <a:t>月</a:t>
                      </a:r>
                      <a:r>
                        <a:rPr kumimoji="0" lang="en-US" altLang="zh-TW" sz="2000" kern="1200" dirty="0" smtClean="0">
                          <a:latin typeface="標楷體" panose="03000509000000000000" pitchFamily="65" charset="-120"/>
                          <a:ea typeface="標楷體" panose="03000509000000000000" pitchFamily="65" charset="-120"/>
                        </a:rPr>
                        <a:t>23</a:t>
                      </a:r>
                      <a:r>
                        <a:rPr kumimoji="0" lang="zh-TW" altLang="zh-TW" sz="2000" kern="1200" dirty="0" smtClean="0">
                          <a:latin typeface="標楷體" panose="03000509000000000000" pitchFamily="65" charset="-120"/>
                          <a:ea typeface="標楷體" panose="03000509000000000000" pitchFamily="65" charset="-120"/>
                        </a:rPr>
                        <a:t>至</a:t>
                      </a:r>
                      <a:r>
                        <a:rPr kumimoji="0" lang="en-US" altLang="zh-TW" sz="2000" kern="1200" dirty="0" smtClean="0">
                          <a:latin typeface="標楷體" panose="03000509000000000000" pitchFamily="65" charset="-120"/>
                          <a:ea typeface="標楷體" panose="03000509000000000000" pitchFamily="65" charset="-120"/>
                        </a:rPr>
                        <a:t>30</a:t>
                      </a:r>
                      <a:r>
                        <a:rPr kumimoji="0" lang="zh-TW" altLang="zh-TW" sz="2000" kern="1200" dirty="0" smtClean="0">
                          <a:latin typeface="標楷體" panose="03000509000000000000" pitchFamily="65" charset="-120"/>
                          <a:ea typeface="標楷體" panose="03000509000000000000" pitchFamily="65" charset="-120"/>
                        </a:rPr>
                        <a:t>日出席研討會之機票費</a:t>
                      </a:r>
                      <a:r>
                        <a:rPr kumimoji="0" lang="en-US" altLang="zh-TW" sz="2000" kern="1200" dirty="0" smtClean="0">
                          <a:latin typeface="標楷體" panose="03000509000000000000" pitchFamily="65" charset="-120"/>
                          <a:ea typeface="標楷體" panose="03000509000000000000" pitchFamily="65" charset="-120"/>
                        </a:rPr>
                        <a:t>62,200</a:t>
                      </a:r>
                      <a:r>
                        <a:rPr kumimoji="0" lang="zh-TW" altLang="zh-TW" sz="2000" kern="1200" dirty="0" smtClean="0">
                          <a:latin typeface="標楷體" panose="03000509000000000000" pitchFamily="65" charset="-120"/>
                          <a:ea typeface="標楷體" panose="03000509000000000000" pitchFamily="65" charset="-120"/>
                        </a:rPr>
                        <a:t>元，係搭乘</a:t>
                      </a:r>
                      <a:r>
                        <a:rPr kumimoji="0" lang="zh-TW" altLang="zh-TW" sz="2000" kern="1200" dirty="0" smtClean="0">
                          <a:solidFill>
                            <a:srgbClr val="FF0000"/>
                          </a:solidFill>
                          <a:latin typeface="標楷體" panose="03000509000000000000" pitchFamily="65" charset="-120"/>
                          <a:ea typeface="標楷體" panose="03000509000000000000" pitchFamily="65" charset="-120"/>
                        </a:rPr>
                        <a:t>豪華經濟艙</a:t>
                      </a:r>
                      <a:r>
                        <a:rPr kumimoji="0" lang="zh-TW" altLang="zh-TW" sz="2000" kern="1200" dirty="0" smtClean="0">
                          <a:latin typeface="標楷體" panose="03000509000000000000" pitchFamily="65" charset="-120"/>
                          <a:ea typeface="標楷體" panose="03000509000000000000" pitchFamily="65" charset="-120"/>
                        </a:rPr>
                        <a:t>，該員</a:t>
                      </a:r>
                      <a:r>
                        <a:rPr kumimoji="0" lang="zh-TW" altLang="zh-TW" sz="2000" kern="1200" dirty="0" smtClean="0">
                          <a:solidFill>
                            <a:srgbClr val="FF0000"/>
                          </a:solidFill>
                          <a:latin typeface="標楷體" panose="03000509000000000000" pitchFamily="65" charset="-120"/>
                          <a:ea typeface="標楷體" panose="03000509000000000000" pitchFamily="65" charset="-120"/>
                        </a:rPr>
                        <a:t>是否屬第</a:t>
                      </a:r>
                      <a:r>
                        <a:rPr kumimoji="0" lang="en-US" altLang="zh-TW" sz="2000" kern="1200" dirty="0" smtClean="0">
                          <a:solidFill>
                            <a:srgbClr val="FF0000"/>
                          </a:solidFill>
                          <a:latin typeface="標楷體" panose="03000509000000000000" pitchFamily="65" charset="-120"/>
                          <a:ea typeface="標楷體" panose="03000509000000000000" pitchFamily="65" charset="-120"/>
                        </a:rPr>
                        <a:t>5</a:t>
                      </a:r>
                      <a:r>
                        <a:rPr kumimoji="0" lang="zh-TW" altLang="zh-TW" sz="2000" kern="1200" dirty="0" smtClean="0">
                          <a:solidFill>
                            <a:srgbClr val="FF0000"/>
                          </a:solidFill>
                          <a:latin typeface="標楷體" panose="03000509000000000000" pitchFamily="65" charset="-120"/>
                          <a:ea typeface="標楷體" panose="03000509000000000000" pitchFamily="65" charset="-120"/>
                        </a:rPr>
                        <a:t>點規定，簡任第</a:t>
                      </a:r>
                      <a:r>
                        <a:rPr kumimoji="0" lang="en-US" altLang="zh-TW" sz="2000" kern="1200" dirty="0" smtClean="0">
                          <a:solidFill>
                            <a:srgbClr val="FF0000"/>
                          </a:solidFill>
                          <a:latin typeface="標楷體" panose="03000509000000000000" pitchFamily="65" charset="-120"/>
                          <a:ea typeface="標楷體" panose="03000509000000000000" pitchFamily="65" charset="-120"/>
                        </a:rPr>
                        <a:t>12</a:t>
                      </a:r>
                      <a:r>
                        <a:rPr kumimoji="0" lang="zh-TW" altLang="zh-TW" sz="2000" kern="1200" dirty="0" smtClean="0">
                          <a:solidFill>
                            <a:srgbClr val="FF0000"/>
                          </a:solidFill>
                          <a:latin typeface="標楷體" panose="03000509000000000000" pitchFamily="65" charset="-120"/>
                          <a:ea typeface="標楷體" panose="03000509000000000000" pitchFamily="65" charset="-120"/>
                        </a:rPr>
                        <a:t>職等以上領有各該職等全額主管加給得搭乘商務艙人員</a:t>
                      </a:r>
                      <a:r>
                        <a:rPr kumimoji="0" lang="zh-TW" altLang="zh-TW" sz="2000" kern="1200" dirty="0" smtClean="0">
                          <a:latin typeface="標楷體" panose="03000509000000000000" pitchFamily="65" charset="-120"/>
                          <a:ea typeface="標楷體" panose="03000509000000000000" pitchFamily="65" charset="-120"/>
                        </a:rPr>
                        <a:t>，請查明，如有溢</a:t>
                      </a:r>
                      <a:r>
                        <a:rPr kumimoji="0" lang="zh-TW" altLang="zh-TW" sz="2000" kern="1200" dirty="0" smtClean="0">
                          <a:latin typeface="標楷體" panose="03000509000000000000" pitchFamily="65" charset="-120"/>
                          <a:ea typeface="標楷體" panose="03000509000000000000" pitchFamily="65" charset="-120"/>
                        </a:rPr>
                        <a:t>支</a:t>
                      </a:r>
                      <a:r>
                        <a:rPr kumimoji="0" lang="zh-TW" altLang="en-US" sz="2000" kern="1200" dirty="0" smtClean="0">
                          <a:latin typeface="標楷體" panose="03000509000000000000" pitchFamily="65" charset="-120"/>
                          <a:ea typeface="標楷體" panose="03000509000000000000" pitchFamily="65" charset="-120"/>
                        </a:rPr>
                        <a:t>須</a:t>
                      </a:r>
                      <a:r>
                        <a:rPr kumimoji="0" lang="zh-TW" altLang="zh-TW" sz="2000" kern="1200" dirty="0" smtClean="0">
                          <a:latin typeface="標楷體" panose="03000509000000000000" pitchFamily="65" charset="-120"/>
                          <a:ea typeface="標楷體" panose="03000509000000000000" pitchFamily="65" charset="-120"/>
                        </a:rPr>
                        <a:t>繳</a:t>
                      </a:r>
                      <a:r>
                        <a:rPr kumimoji="0" lang="zh-TW" altLang="zh-TW" sz="2000" kern="1200" dirty="0" smtClean="0">
                          <a:latin typeface="標楷體" panose="03000509000000000000" pitchFamily="65" charset="-120"/>
                          <a:ea typeface="標楷體" panose="03000509000000000000" pitchFamily="65" charset="-120"/>
                        </a:rPr>
                        <a:t>回。</a:t>
                      </a:r>
                      <a:r>
                        <a:rPr kumimoji="0" lang="zh-TW" altLang="en-US" sz="1800" b="1" kern="1200" dirty="0" smtClean="0">
                          <a:solidFill>
                            <a:srgbClr val="0070C0"/>
                          </a:solidFill>
                          <a:latin typeface="標楷體" panose="03000509000000000000" pitchFamily="65" charset="-120"/>
                          <a:ea typeface="標楷體" panose="03000509000000000000" pitchFamily="65" charset="-120"/>
                        </a:rPr>
                        <a:t>（交通費）</a:t>
                      </a:r>
                      <a:endParaRPr kumimoji="0" lang="zh-TW" altLang="zh-TW" sz="1800" b="1" kern="1200" dirty="0" smtClean="0">
                        <a:solidFill>
                          <a:srgbClr val="0070C0"/>
                        </a:solidFill>
                        <a:latin typeface="標楷體" panose="03000509000000000000" pitchFamily="65" charset="-120"/>
                        <a:ea typeface="標楷體" panose="03000509000000000000" pitchFamily="65" charset="-120"/>
                        <a:cs typeface="+mn-cs"/>
                      </a:endParaRPr>
                    </a:p>
                  </a:txBody>
                  <a:tcPr marL="91430" marR="91430" marT="45726" marB="45726"/>
                </a:tc>
              </a:tr>
            </a:tbl>
          </a:graphicData>
        </a:graphic>
      </p:graphicFrame>
      <p:sp>
        <p:nvSpPr>
          <p:cNvPr id="35855"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21</a:t>
            </a:r>
            <a:endParaRPr kumimoji="0" lang="zh-TW" altLang="en-US" sz="1400" dirty="0">
              <a:solidFill>
                <a:srgbClr val="464653"/>
              </a:solidFill>
              <a:latin typeface="Arial" charset="0"/>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89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1560" y="531589"/>
            <a:ext cx="7848872"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15/21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2130135150"/>
              </p:ext>
            </p:extLst>
          </p:nvPr>
        </p:nvGraphicFramePr>
        <p:xfrm>
          <a:off x="611560" y="1340768"/>
          <a:ext cx="7920879" cy="5164088"/>
        </p:xfrm>
        <a:graphic>
          <a:graphicData uri="http://schemas.openxmlformats.org/drawingml/2006/table">
            <a:tbl>
              <a:tblPr firstRow="1" bandRow="1">
                <a:tableStyleId>{21E4AEA4-8DFA-4A89-87EB-49C32662AFE0}</a:tableStyleId>
              </a:tblPr>
              <a:tblGrid>
                <a:gridCol w="1735081"/>
                <a:gridCol w="6185798"/>
              </a:tblGrid>
              <a:tr h="541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5</a:t>
                      </a:r>
                      <a:endParaRPr kumimoji="0" lang="zh-TW" altLang="en-US" sz="2000" b="1" kern="1200" dirty="0" smtClean="0">
                        <a:solidFill>
                          <a:schemeClr val="tx1"/>
                        </a:solidFill>
                        <a:latin typeface="+mj-ea"/>
                        <a:ea typeface="+mj-ea"/>
                        <a:cs typeface="Times New Roman" panose="02020603050405020304" pitchFamily="18" charset="0"/>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j-ea"/>
                          <a:ea typeface="+mj-ea"/>
                        </a:rPr>
                        <a:t>實際案例</a:t>
                      </a:r>
                      <a:endParaRPr lang="zh-TW" altLang="en-US" sz="2000" dirty="0">
                        <a:solidFill>
                          <a:schemeClr val="tx1"/>
                        </a:solidFill>
                        <a:latin typeface="+mj-ea"/>
                        <a:ea typeface="+mj-ea"/>
                      </a:endParaRPr>
                    </a:p>
                  </a:txBody>
                  <a:tcPr marL="91430" marR="91430" marT="45726" marB="45726" anchor="ctr"/>
                </a:tc>
              </a:tr>
              <a:tr h="4211252">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zh-TW" altLang="en-US" sz="2000" kern="1200" dirty="0" smtClean="0">
                          <a:latin typeface="+mj-ea"/>
                          <a:ea typeface="+mj-ea"/>
                        </a:rPr>
                        <a:t>未依國外出差旅費報支要點規定報支差旅費</a:t>
                      </a:r>
                      <a:r>
                        <a:rPr kumimoji="0" lang="zh-TW" altLang="en-US" sz="1400" kern="1200" dirty="0" smtClean="0">
                          <a:latin typeface="+mj-ea"/>
                          <a:ea typeface="+mj-ea"/>
                        </a:rPr>
                        <a:t>（</a:t>
                      </a:r>
                      <a:r>
                        <a:rPr kumimoji="0" lang="en-US" altLang="zh-TW" sz="1400" kern="1200" dirty="0" smtClean="0">
                          <a:latin typeface="+mj-ea"/>
                          <a:ea typeface="+mj-ea"/>
                        </a:rPr>
                        <a:t>5/5</a:t>
                      </a:r>
                      <a:r>
                        <a:rPr kumimoji="0" lang="zh-TW" altLang="en-US" sz="1400" kern="1200" dirty="0" smtClean="0">
                          <a:latin typeface="+mj-ea"/>
                          <a:ea typeface="+mj-ea"/>
                        </a:rPr>
                        <a:t>）</a:t>
                      </a:r>
                      <a:endParaRPr kumimoji="0" lang="zh-TW" altLang="en-US" sz="1050" kern="1200" dirty="0" smtClean="0">
                        <a:solidFill>
                          <a:schemeClr val="tx1"/>
                        </a:solidFill>
                        <a:latin typeface="+mj-ea"/>
                        <a:ea typeface="+mj-ea"/>
                        <a:cs typeface="Times New Roman" panose="02020603050405020304" pitchFamily="18" charset="0"/>
                      </a:endParaRPr>
                    </a:p>
                  </a:txBody>
                  <a:tcPr marL="91430" marR="91430" marT="45726" marB="45726"/>
                </a:tc>
                <a:tc>
                  <a:txBody>
                    <a:bodyPr/>
                    <a:lstStyle/>
                    <a:p>
                      <a:pPr marL="225425" indent="-273050" algn="just">
                        <a:lnSpc>
                          <a:spcPts val="3000"/>
                        </a:lnSpc>
                      </a:pPr>
                      <a:r>
                        <a:rPr kumimoji="0" lang="en-US" altLang="zh-TW" sz="2000" kern="1200" dirty="0" smtClean="0">
                          <a:latin typeface="+mj-ea"/>
                          <a:ea typeface="+mj-ea"/>
                        </a:rPr>
                        <a:t>3.</a:t>
                      </a:r>
                      <a:r>
                        <a:rPr kumimoji="0" lang="zh-TW" altLang="en-US" sz="2000" kern="1200" dirty="0" smtClean="0">
                          <a:latin typeface="+mj-ea"/>
                          <a:ea typeface="+mj-ea"/>
                        </a:rPr>
                        <a:t>列支計畫主持人</a:t>
                      </a:r>
                      <a:r>
                        <a:rPr kumimoji="0" lang="en-US" altLang="zh-TW" sz="2000" kern="1200" dirty="0" smtClean="0">
                          <a:latin typeface="+mj-ea"/>
                          <a:ea typeface="+mj-ea"/>
                        </a:rPr>
                        <a:t>107</a:t>
                      </a:r>
                      <a:r>
                        <a:rPr kumimoji="0" lang="zh-TW" altLang="en-US" sz="2000" kern="1200" dirty="0" smtClean="0">
                          <a:latin typeface="+mj-ea"/>
                          <a:ea typeface="+mj-ea"/>
                        </a:rPr>
                        <a:t>年</a:t>
                      </a:r>
                      <a:r>
                        <a:rPr kumimoji="0" lang="en-US" altLang="zh-TW" sz="2000" kern="1200" dirty="0" smtClean="0">
                          <a:latin typeface="+mj-ea"/>
                          <a:ea typeface="+mj-ea"/>
                        </a:rPr>
                        <a:t>6</a:t>
                      </a:r>
                      <a:r>
                        <a:rPr kumimoji="0" lang="zh-TW" altLang="en-US" sz="2000" kern="1200" dirty="0" smtClean="0">
                          <a:latin typeface="+mj-ea"/>
                          <a:ea typeface="+mj-ea"/>
                        </a:rPr>
                        <a:t>月</a:t>
                      </a:r>
                      <a:r>
                        <a:rPr kumimoji="0" lang="en-US" altLang="zh-TW" sz="2000" kern="1200" dirty="0" smtClean="0">
                          <a:latin typeface="+mj-ea"/>
                          <a:ea typeface="+mj-ea"/>
                        </a:rPr>
                        <a:t>26</a:t>
                      </a:r>
                      <a:r>
                        <a:rPr kumimoji="0" lang="zh-TW" altLang="en-US" sz="2000" kern="1200" dirty="0" smtClean="0">
                          <a:latin typeface="+mj-ea"/>
                          <a:ea typeface="+mj-ea"/>
                        </a:rPr>
                        <a:t>日至</a:t>
                      </a:r>
                      <a:r>
                        <a:rPr kumimoji="0" lang="en-US" altLang="zh-TW" sz="2000" kern="1200" dirty="0" smtClean="0">
                          <a:latin typeface="+mj-ea"/>
                          <a:ea typeface="+mj-ea"/>
                        </a:rPr>
                        <a:t>7</a:t>
                      </a:r>
                      <a:r>
                        <a:rPr kumimoji="0" lang="zh-TW" altLang="en-US" sz="2000" kern="1200" dirty="0" smtClean="0">
                          <a:latin typeface="+mj-ea"/>
                          <a:ea typeface="+mj-ea"/>
                        </a:rPr>
                        <a:t>月</a:t>
                      </a:r>
                      <a:r>
                        <a:rPr kumimoji="0" lang="en-US" altLang="zh-TW" sz="2000" kern="1200" dirty="0" smtClean="0">
                          <a:latin typeface="+mj-ea"/>
                          <a:ea typeface="+mj-ea"/>
                        </a:rPr>
                        <a:t>7</a:t>
                      </a:r>
                      <a:r>
                        <a:rPr kumimoji="0" lang="zh-TW" altLang="en-US" sz="2000" kern="1200" dirty="0" smtClean="0">
                          <a:latin typeface="+mj-ea"/>
                          <a:ea typeface="+mj-ea"/>
                        </a:rPr>
                        <a:t>日出席研討會之生活費</a:t>
                      </a:r>
                      <a:r>
                        <a:rPr kumimoji="0" lang="en-US" altLang="zh-TW" sz="2000" kern="1200" dirty="0" smtClean="0">
                          <a:latin typeface="+mj-ea"/>
                          <a:ea typeface="+mj-ea"/>
                        </a:rPr>
                        <a:t>26,114</a:t>
                      </a:r>
                      <a:r>
                        <a:rPr kumimoji="0" lang="zh-TW" altLang="en-US" sz="2000" kern="1200" dirty="0" smtClean="0">
                          <a:latin typeface="+mj-ea"/>
                          <a:ea typeface="+mj-ea"/>
                        </a:rPr>
                        <a:t>元，查</a:t>
                      </a:r>
                      <a:r>
                        <a:rPr kumimoji="0" lang="en-US" altLang="zh-TW" sz="2000" kern="1200" dirty="0" smtClean="0">
                          <a:latin typeface="+mj-ea"/>
                          <a:ea typeface="+mj-ea"/>
                        </a:rPr>
                        <a:t>6</a:t>
                      </a:r>
                      <a:r>
                        <a:rPr kumimoji="0" lang="zh-TW" altLang="en-US" sz="2000" kern="1200" dirty="0" smtClean="0">
                          <a:latin typeface="+mj-ea"/>
                          <a:ea typeface="+mj-ea"/>
                        </a:rPr>
                        <a:t>月</a:t>
                      </a:r>
                      <a:r>
                        <a:rPr kumimoji="0" lang="en-US" altLang="zh-TW" sz="2000" kern="1200" dirty="0" smtClean="0">
                          <a:latin typeface="+mj-ea"/>
                          <a:ea typeface="+mj-ea"/>
                        </a:rPr>
                        <a:t>28</a:t>
                      </a:r>
                      <a:r>
                        <a:rPr kumimoji="0" lang="zh-TW" altLang="en-US" sz="2000" kern="1200" dirty="0" smtClean="0">
                          <a:latin typeface="+mj-ea"/>
                          <a:ea typeface="+mj-ea"/>
                        </a:rPr>
                        <a:t>日大會提供午餐，</a:t>
                      </a:r>
                      <a:r>
                        <a:rPr kumimoji="0" lang="zh-TW" altLang="en-US" sz="2000" kern="1200" dirty="0" smtClean="0">
                          <a:solidFill>
                            <a:srgbClr val="FF0000"/>
                          </a:solidFill>
                          <a:latin typeface="+mj-ea"/>
                          <a:ea typeface="+mj-ea"/>
                        </a:rPr>
                        <a:t>依第</a:t>
                      </a:r>
                      <a:r>
                        <a:rPr kumimoji="0" lang="en-US" altLang="zh-TW" sz="2000" kern="1200" dirty="0" smtClean="0">
                          <a:solidFill>
                            <a:srgbClr val="FF0000"/>
                          </a:solidFill>
                          <a:latin typeface="+mj-ea"/>
                          <a:ea typeface="+mj-ea"/>
                        </a:rPr>
                        <a:t>9</a:t>
                      </a:r>
                      <a:r>
                        <a:rPr kumimoji="0" lang="zh-TW" altLang="en-US" sz="2000" kern="1200" dirty="0" smtClean="0">
                          <a:solidFill>
                            <a:srgbClr val="FF0000"/>
                          </a:solidFill>
                          <a:latin typeface="+mj-ea"/>
                          <a:ea typeface="+mj-ea"/>
                        </a:rPr>
                        <a:t>點規定，應扣減日支數額</a:t>
                      </a:r>
                      <a:r>
                        <a:rPr kumimoji="0" lang="en-US" altLang="zh-TW" sz="2000" kern="1200" dirty="0" smtClean="0">
                          <a:solidFill>
                            <a:srgbClr val="FF0000"/>
                          </a:solidFill>
                          <a:latin typeface="+mj-ea"/>
                          <a:ea typeface="+mj-ea"/>
                        </a:rPr>
                        <a:t>8</a:t>
                      </a:r>
                      <a:r>
                        <a:rPr kumimoji="0" lang="zh-TW" altLang="en-US" sz="2000" kern="1200" dirty="0" smtClean="0">
                          <a:solidFill>
                            <a:srgbClr val="FF0000"/>
                          </a:solidFill>
                          <a:latin typeface="+mj-ea"/>
                          <a:ea typeface="+mj-ea"/>
                        </a:rPr>
                        <a:t>％膳食費</a:t>
                      </a:r>
                      <a:r>
                        <a:rPr kumimoji="0" lang="zh-TW" altLang="en-US" sz="2000" kern="1200" dirty="0" smtClean="0">
                          <a:latin typeface="+mj-ea"/>
                          <a:ea typeface="+mj-ea"/>
                        </a:rPr>
                        <a:t>，生活費應報支</a:t>
                      </a:r>
                      <a:r>
                        <a:rPr kumimoji="0" lang="en-US" altLang="zh-TW" sz="2000" kern="1200" dirty="0" smtClean="0">
                          <a:latin typeface="+mj-ea"/>
                          <a:ea typeface="+mj-ea"/>
                        </a:rPr>
                        <a:t>25,578</a:t>
                      </a:r>
                      <a:r>
                        <a:rPr kumimoji="0" lang="zh-TW" altLang="en-US" sz="2000" kern="1200" dirty="0" smtClean="0">
                          <a:latin typeface="+mj-ea"/>
                          <a:ea typeface="+mj-ea"/>
                        </a:rPr>
                        <a:t>元（日支費</a:t>
                      </a:r>
                      <a:r>
                        <a:rPr kumimoji="0" lang="en-US" altLang="zh-TW" sz="2000" kern="1200" dirty="0" smtClean="0">
                          <a:latin typeface="+mj-ea"/>
                          <a:ea typeface="+mj-ea"/>
                        </a:rPr>
                        <a:t>220*3.82</a:t>
                      </a:r>
                      <a:r>
                        <a:rPr kumimoji="0" lang="zh-TW" altLang="en-US" sz="2000" kern="1200" dirty="0" smtClean="0">
                          <a:latin typeface="+mj-ea"/>
                          <a:ea typeface="+mj-ea"/>
                        </a:rPr>
                        <a:t>天*匯率</a:t>
                      </a:r>
                      <a:r>
                        <a:rPr kumimoji="0" lang="en-US" altLang="zh-TW" sz="2000" kern="1200" dirty="0" smtClean="0">
                          <a:latin typeface="+mj-ea"/>
                          <a:ea typeface="+mj-ea"/>
                        </a:rPr>
                        <a:t>30.435</a:t>
                      </a:r>
                      <a:r>
                        <a:rPr kumimoji="0" lang="zh-TW" altLang="en-US" sz="2000" kern="1200" dirty="0" smtClean="0">
                          <a:latin typeface="+mj-ea"/>
                          <a:ea typeface="+mj-ea"/>
                        </a:rPr>
                        <a:t>），溢支</a:t>
                      </a:r>
                      <a:r>
                        <a:rPr kumimoji="0" lang="en-US" altLang="zh-TW" sz="2000" kern="1200" dirty="0" smtClean="0">
                          <a:latin typeface="+mj-ea"/>
                          <a:ea typeface="+mj-ea"/>
                        </a:rPr>
                        <a:t>536</a:t>
                      </a:r>
                      <a:r>
                        <a:rPr kumimoji="0" lang="zh-TW" altLang="en-US" sz="2000" kern="1200" dirty="0" smtClean="0">
                          <a:latin typeface="+mj-ea"/>
                          <a:ea typeface="+mj-ea"/>
                        </a:rPr>
                        <a:t>元須繳</a:t>
                      </a:r>
                      <a:r>
                        <a:rPr kumimoji="0" lang="zh-TW" altLang="en-US" sz="2000" kern="1200" dirty="0" smtClean="0">
                          <a:latin typeface="+mj-ea"/>
                          <a:ea typeface="+mj-ea"/>
                        </a:rPr>
                        <a:t>回。</a:t>
                      </a:r>
                      <a:r>
                        <a:rPr kumimoji="0" lang="zh-TW" altLang="en-US" sz="1800" b="1" kern="1200" dirty="0" smtClean="0">
                          <a:solidFill>
                            <a:srgbClr val="0070C0"/>
                          </a:solidFill>
                          <a:latin typeface="+mj-ea"/>
                          <a:ea typeface="+mj-ea"/>
                        </a:rPr>
                        <a:t>（生活費）</a:t>
                      </a:r>
                      <a:endParaRPr kumimoji="0" lang="en-US" altLang="zh-TW" sz="1800" b="1" kern="1200" dirty="0" smtClean="0">
                        <a:solidFill>
                          <a:srgbClr val="0070C0"/>
                        </a:solidFill>
                        <a:latin typeface="+mj-ea"/>
                        <a:ea typeface="+mj-ea"/>
                      </a:endParaRPr>
                    </a:p>
                    <a:p>
                      <a:pPr marL="225425" indent="-273050" algn="just">
                        <a:lnSpc>
                          <a:spcPts val="3000"/>
                        </a:lnSpc>
                      </a:pPr>
                      <a:endParaRPr kumimoji="0" lang="en-US" altLang="zh-TW" sz="1600" b="1" kern="1200" dirty="0" smtClean="0">
                        <a:solidFill>
                          <a:srgbClr val="FF0000"/>
                        </a:solidFill>
                        <a:latin typeface="+mj-ea"/>
                        <a:ea typeface="+mj-ea"/>
                      </a:endParaRPr>
                    </a:p>
                    <a:p>
                      <a:pPr marL="226800" indent="-273050" algn="just">
                        <a:lnSpc>
                          <a:spcPts val="3000"/>
                        </a:lnSpc>
                      </a:pPr>
                      <a:r>
                        <a:rPr kumimoji="0" lang="en-US" altLang="zh-TW" sz="2000" kern="1200" dirty="0" smtClean="0">
                          <a:latin typeface="+mj-ea"/>
                          <a:ea typeface="+mj-ea"/>
                        </a:rPr>
                        <a:t>4.</a:t>
                      </a:r>
                      <a:r>
                        <a:rPr kumimoji="0" lang="zh-TW" altLang="zh-TW" sz="2000" kern="1200" dirty="0" smtClean="0">
                          <a:latin typeface="+mj-ea"/>
                          <a:ea typeface="+mj-ea"/>
                        </a:rPr>
                        <a:t>列支計畫主持人</a:t>
                      </a:r>
                      <a:r>
                        <a:rPr kumimoji="0" lang="en-US" altLang="zh-TW" sz="2000" kern="1200" dirty="0" smtClean="0">
                          <a:latin typeface="+mj-ea"/>
                          <a:ea typeface="+mj-ea"/>
                        </a:rPr>
                        <a:t>107</a:t>
                      </a:r>
                      <a:r>
                        <a:rPr kumimoji="0" lang="zh-TW" altLang="zh-TW" sz="2000" kern="1200" dirty="0" smtClean="0">
                          <a:latin typeface="+mj-ea"/>
                          <a:ea typeface="+mj-ea"/>
                        </a:rPr>
                        <a:t>年</a:t>
                      </a:r>
                      <a:r>
                        <a:rPr kumimoji="0" lang="en-US" altLang="zh-TW" sz="2000" kern="1200" dirty="0" smtClean="0">
                          <a:latin typeface="+mj-ea"/>
                          <a:ea typeface="+mj-ea"/>
                        </a:rPr>
                        <a:t>6</a:t>
                      </a:r>
                      <a:r>
                        <a:rPr kumimoji="0" lang="zh-TW" altLang="zh-TW" sz="2000" kern="1200" dirty="0" smtClean="0">
                          <a:latin typeface="+mj-ea"/>
                          <a:ea typeface="+mj-ea"/>
                        </a:rPr>
                        <a:t>月</a:t>
                      </a:r>
                      <a:r>
                        <a:rPr kumimoji="0" lang="en-US" altLang="zh-TW" sz="2000" kern="1200" dirty="0" smtClean="0">
                          <a:latin typeface="+mj-ea"/>
                          <a:ea typeface="+mj-ea"/>
                        </a:rPr>
                        <a:t>18</a:t>
                      </a:r>
                      <a:r>
                        <a:rPr kumimoji="0" lang="zh-TW" altLang="zh-TW" sz="2000" kern="1200" dirty="0" smtClean="0">
                          <a:latin typeface="+mj-ea"/>
                          <a:ea typeface="+mj-ea"/>
                        </a:rPr>
                        <a:t>日至</a:t>
                      </a:r>
                      <a:r>
                        <a:rPr kumimoji="0" lang="en-US" altLang="zh-TW" sz="2000" kern="1200" dirty="0" smtClean="0">
                          <a:latin typeface="+mj-ea"/>
                          <a:ea typeface="+mj-ea"/>
                        </a:rPr>
                        <a:t>7</a:t>
                      </a:r>
                      <a:r>
                        <a:rPr kumimoji="0" lang="zh-TW" altLang="zh-TW" sz="2000" kern="1200" dirty="0" smtClean="0">
                          <a:latin typeface="+mj-ea"/>
                          <a:ea typeface="+mj-ea"/>
                        </a:rPr>
                        <a:t>月</a:t>
                      </a:r>
                      <a:r>
                        <a:rPr kumimoji="0" lang="en-US" altLang="zh-TW" sz="2000" kern="1200" dirty="0" smtClean="0">
                          <a:latin typeface="+mj-ea"/>
                          <a:ea typeface="+mj-ea"/>
                        </a:rPr>
                        <a:t>3</a:t>
                      </a:r>
                      <a:r>
                        <a:rPr kumimoji="0" lang="zh-TW" altLang="zh-TW" sz="2000" kern="1200" dirty="0" smtClean="0">
                          <a:latin typeface="+mj-ea"/>
                          <a:ea typeface="+mj-ea"/>
                        </a:rPr>
                        <a:t>日出席國際學術會議差旅費，報支保險費</a:t>
                      </a:r>
                      <a:r>
                        <a:rPr kumimoji="0" lang="en-US" altLang="zh-TW" sz="2000" kern="1200" dirty="0" smtClean="0">
                          <a:latin typeface="+mj-ea"/>
                          <a:ea typeface="+mj-ea"/>
                        </a:rPr>
                        <a:t>1,741</a:t>
                      </a:r>
                      <a:r>
                        <a:rPr kumimoji="0" lang="zh-TW" altLang="zh-TW" sz="2000" kern="1200" dirty="0" smtClean="0">
                          <a:latin typeface="+mj-ea"/>
                          <a:ea typeface="+mj-ea"/>
                        </a:rPr>
                        <a:t>元，</a:t>
                      </a:r>
                      <a:r>
                        <a:rPr kumimoji="0" lang="zh-TW" altLang="zh-TW" sz="2000" kern="1200" dirty="0" smtClean="0">
                          <a:solidFill>
                            <a:srgbClr val="FF0000"/>
                          </a:solidFill>
                          <a:latin typeface="+mj-ea"/>
                          <a:ea typeface="+mj-ea"/>
                        </a:rPr>
                        <a:t>依行政院規定，各機關因公赴國外出差人員之保險事宜，原則上依外交部與保險公司簽署之共同供應契約辦理</a:t>
                      </a:r>
                      <a:r>
                        <a:rPr kumimoji="0" lang="zh-TW" altLang="zh-TW" sz="2000" kern="1200" dirty="0" smtClean="0">
                          <a:latin typeface="+mj-ea"/>
                          <a:ea typeface="+mj-ea"/>
                        </a:rPr>
                        <a:t>。本項依上述契約應補助</a:t>
                      </a:r>
                      <a:r>
                        <a:rPr kumimoji="0" lang="en-US" altLang="zh-TW" sz="2000" kern="1200" dirty="0" smtClean="0">
                          <a:latin typeface="+mj-ea"/>
                          <a:ea typeface="+mj-ea"/>
                        </a:rPr>
                        <a:t>302</a:t>
                      </a:r>
                      <a:r>
                        <a:rPr kumimoji="0" lang="zh-TW" altLang="zh-TW" sz="2000" kern="1200" dirty="0" smtClean="0">
                          <a:latin typeface="+mj-ea"/>
                          <a:ea typeface="+mj-ea"/>
                        </a:rPr>
                        <a:t>元，溢支</a:t>
                      </a:r>
                      <a:r>
                        <a:rPr kumimoji="0" lang="en-US" altLang="zh-TW" sz="2000" kern="1200" dirty="0" smtClean="0">
                          <a:latin typeface="+mj-ea"/>
                          <a:ea typeface="+mj-ea"/>
                        </a:rPr>
                        <a:t>1,439</a:t>
                      </a:r>
                      <a:r>
                        <a:rPr kumimoji="0" lang="zh-TW" altLang="zh-TW" sz="2000" kern="1200" dirty="0" smtClean="0">
                          <a:latin typeface="+mj-ea"/>
                          <a:ea typeface="+mj-ea"/>
                        </a:rPr>
                        <a:t>元</a:t>
                      </a:r>
                      <a:r>
                        <a:rPr kumimoji="0" lang="zh-TW" altLang="en-US" sz="2000" kern="1200" dirty="0" smtClean="0">
                          <a:latin typeface="+mj-ea"/>
                          <a:ea typeface="+mj-ea"/>
                        </a:rPr>
                        <a:t>須</a:t>
                      </a:r>
                      <a:r>
                        <a:rPr kumimoji="0" lang="zh-TW" altLang="zh-TW" sz="2000" kern="1200" dirty="0" smtClean="0">
                          <a:latin typeface="+mj-ea"/>
                          <a:ea typeface="+mj-ea"/>
                        </a:rPr>
                        <a:t>繳</a:t>
                      </a:r>
                      <a:r>
                        <a:rPr kumimoji="0" lang="zh-TW" altLang="zh-TW" sz="2000" kern="1200" dirty="0" smtClean="0">
                          <a:latin typeface="+mj-ea"/>
                          <a:ea typeface="+mj-ea"/>
                        </a:rPr>
                        <a:t>回。</a:t>
                      </a:r>
                      <a:r>
                        <a:rPr kumimoji="0" lang="zh-TW" altLang="en-US" sz="1800" b="1" kern="1200" dirty="0" smtClean="0">
                          <a:solidFill>
                            <a:srgbClr val="0070C0"/>
                          </a:solidFill>
                          <a:latin typeface="+mj-ea"/>
                          <a:ea typeface="+mj-ea"/>
                          <a:cs typeface="+mn-cs"/>
                        </a:rPr>
                        <a:t>（辦公費）</a:t>
                      </a:r>
                      <a:endParaRPr kumimoji="0" lang="zh-TW" altLang="zh-TW" sz="1800" b="1" kern="1200" dirty="0" smtClean="0">
                        <a:solidFill>
                          <a:srgbClr val="0070C0"/>
                        </a:solidFill>
                        <a:latin typeface="+mj-ea"/>
                        <a:ea typeface="+mj-ea"/>
                        <a:cs typeface="+mn-cs"/>
                      </a:endParaRPr>
                    </a:p>
                  </a:txBody>
                  <a:tcPr marL="91430" marR="91430" marT="45726" marB="45726"/>
                </a:tc>
              </a:tr>
            </a:tbl>
          </a:graphicData>
        </a:graphic>
      </p:graphicFrame>
      <p:sp>
        <p:nvSpPr>
          <p:cNvPr id="35855"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22</a:t>
            </a:r>
            <a:endParaRPr kumimoji="0" lang="zh-TW" altLang="en-US" sz="1400" dirty="0">
              <a:solidFill>
                <a:srgbClr val="464653"/>
              </a:solidFill>
              <a:latin typeface="Arial" charset="0"/>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084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3568" y="476672"/>
            <a:ext cx="7813601"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16/21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496664403"/>
              </p:ext>
            </p:extLst>
          </p:nvPr>
        </p:nvGraphicFramePr>
        <p:xfrm>
          <a:off x="971600" y="1916832"/>
          <a:ext cx="7595617" cy="4104456"/>
        </p:xfrm>
        <a:graphic>
          <a:graphicData uri="http://schemas.openxmlformats.org/drawingml/2006/table">
            <a:tbl>
              <a:tblPr firstRow="1" bandRow="1">
                <a:tableStyleId>{21E4AEA4-8DFA-4A89-87EB-49C32662AFE0}</a:tableStyleId>
              </a:tblPr>
              <a:tblGrid>
                <a:gridCol w="1925958"/>
                <a:gridCol w="3495256"/>
                <a:gridCol w="2174403"/>
              </a:tblGrid>
              <a:tr h="527417">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6</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17" marB="4571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17" marB="45717"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17" marB="45717" anchor="ctr"/>
                </a:tc>
              </a:tr>
              <a:tr h="3577039">
                <a:tc>
                  <a:txBody>
                    <a:bodyPr/>
                    <a:lstStyle/>
                    <a:p>
                      <a:pPr marL="0" marR="0" indent="0" algn="just" defTabSz="914400" rtl="0" eaLnBrk="1" fontAlgn="auto" latinLnBrk="0" hangingPunct="1">
                        <a:lnSpc>
                          <a:spcPts val="3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列支執行期間外之開支</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1/2</a:t>
                      </a:r>
                      <a:r>
                        <a:rPr lang="zh-TW" altLang="en-US" sz="1400" dirty="0" smtClean="0">
                          <a:latin typeface="標楷體" panose="03000509000000000000" pitchFamily="65" charset="-120"/>
                          <a:ea typeface="標楷體" panose="03000509000000000000" pitchFamily="65" charset="-120"/>
                        </a:rPr>
                        <a:t>）</a:t>
                      </a:r>
                    </a:p>
                  </a:txBody>
                  <a:tcPr marL="91436" marR="91436" marT="45717" marB="45717"/>
                </a:tc>
                <a:tc>
                  <a:txBody>
                    <a:bodyPr/>
                    <a:lstStyle/>
                    <a:p>
                      <a:pPr algn="l">
                        <a:lnSpc>
                          <a:spcPts val="3000"/>
                        </a:lnSpc>
                      </a:pPr>
                      <a:r>
                        <a:rPr lang="zh-TW" altLang="en-US" sz="2000" dirty="0" smtClean="0">
                          <a:latin typeface="標楷體" panose="03000509000000000000" pitchFamily="65" charset="-120"/>
                          <a:ea typeface="標楷體" panose="03000509000000000000" pitchFamily="65" charset="-120"/>
                        </a:rPr>
                        <a:t>發票（收據）開立日期是否落在計畫執行期間內</a:t>
                      </a:r>
                      <a:endParaRPr lang="en-US" altLang="zh-TW" sz="2000" b="0" dirty="0" smtClean="0">
                        <a:latin typeface="標楷體" panose="03000509000000000000" pitchFamily="65" charset="-120"/>
                        <a:ea typeface="標楷體" panose="03000509000000000000" pitchFamily="65" charset="-120"/>
                      </a:endParaRPr>
                    </a:p>
                  </a:txBody>
                  <a:tcPr marL="91436" marR="91436" marT="45717" marB="45717"/>
                </a:tc>
                <a:tc>
                  <a:txBody>
                    <a:bodyPr/>
                    <a:lstStyle/>
                    <a:p>
                      <a:pPr algn="l">
                        <a:lnSpc>
                          <a:spcPts val="3000"/>
                        </a:lnSpc>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專題研究計畫</a:t>
                      </a:r>
                      <a:r>
                        <a:rPr lang="zh-TW" altLang="en-US" sz="2000" dirty="0" smtClean="0">
                          <a:latin typeface="標楷體" panose="03000509000000000000" pitchFamily="65" charset="-120"/>
                          <a:ea typeface="標楷體" panose="03000509000000000000" pitchFamily="65" charset="-120"/>
                        </a:rPr>
                        <a:t>經費處理原則</a:t>
                      </a:r>
                      <a:r>
                        <a:rPr lang="en-US" altLang="zh-TW" sz="2000" dirty="0" smtClean="0">
                          <a:latin typeface="標楷體" panose="03000509000000000000" pitchFamily="65" charset="-120"/>
                          <a:ea typeface="標楷體" panose="03000509000000000000" pitchFamily="65" charset="-120"/>
                        </a:rPr>
                        <a:t>§4</a:t>
                      </a:r>
                      <a:endParaRPr lang="en-US" altLang="zh-TW" sz="2000" b="0" dirty="0" smtClean="0">
                        <a:latin typeface="標楷體" panose="03000509000000000000" pitchFamily="65" charset="-120"/>
                        <a:ea typeface="標楷體" panose="03000509000000000000" pitchFamily="65" charset="-120"/>
                      </a:endParaRPr>
                    </a:p>
                  </a:txBody>
                  <a:tcPr marL="91436" marR="91436" marT="45717" marB="45717"/>
                </a:tc>
              </a:tr>
            </a:tbl>
          </a:graphicData>
        </a:graphic>
      </p:graphicFrame>
      <p:sp>
        <p:nvSpPr>
          <p:cNvPr id="32782" name="投影片編號版面配置區 2"/>
          <p:cNvSpPr txBox="1">
            <a:spLocks/>
          </p:cNvSpPr>
          <p:nvPr/>
        </p:nvSpPr>
        <p:spPr bwMode="auto">
          <a:xfrm>
            <a:off x="6948488"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23</a:t>
            </a:r>
            <a:endParaRPr kumimoji="0" lang="zh-TW" altLang="en-US" sz="1400" dirty="0">
              <a:solidFill>
                <a:schemeClr val="tx2"/>
              </a:solidFill>
              <a:latin typeface="Arial" charset="0"/>
            </a:endParaRPr>
          </a:p>
        </p:txBody>
      </p:sp>
      <p:sp>
        <p:nvSpPr>
          <p:cNvPr id="3" name="文字方塊 2"/>
          <p:cNvSpPr txBox="1"/>
          <p:nvPr/>
        </p:nvSpPr>
        <p:spPr>
          <a:xfrm>
            <a:off x="683568" y="1268760"/>
            <a:ext cx="2880320" cy="492443"/>
          </a:xfrm>
          <a:prstGeom prst="rect">
            <a:avLst/>
          </a:prstGeom>
          <a:noFill/>
        </p:spPr>
        <p:txBody>
          <a:bodyPr wrap="square" rtlCol="0">
            <a:spAutoFit/>
          </a:bodyPr>
          <a:lstStyle/>
          <a:p>
            <a:pPr lvl="0"/>
            <a:r>
              <a:rPr lang="zh-TW" altLang="en-US" sz="2600" dirty="0" smtClean="0">
                <a:solidFill>
                  <a:prstClr val="black"/>
                </a:solidFill>
                <a:latin typeface="標楷體"/>
                <a:ea typeface="標楷體"/>
              </a:rPr>
              <a:t>（四）其他</a:t>
            </a:r>
            <a:endParaRPr lang="zh-TW" altLang="en-US" sz="2600" dirty="0">
              <a:solidFill>
                <a:prstClr val="black"/>
              </a:solidFill>
              <a:latin typeface="標楷體"/>
              <a:ea typeface="標楷體"/>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3568" y="476672"/>
            <a:ext cx="7813601"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17/21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596869748"/>
              </p:ext>
            </p:extLst>
          </p:nvPr>
        </p:nvGraphicFramePr>
        <p:xfrm>
          <a:off x="899592" y="1772816"/>
          <a:ext cx="7667625" cy="4248472"/>
        </p:xfrm>
        <a:graphic>
          <a:graphicData uri="http://schemas.openxmlformats.org/drawingml/2006/table">
            <a:tbl>
              <a:tblPr firstRow="1" bandRow="1">
                <a:tableStyleId>{21E4AEA4-8DFA-4A89-87EB-49C32662AFE0}</a:tableStyleId>
              </a:tblPr>
              <a:tblGrid>
                <a:gridCol w="1944216"/>
                <a:gridCol w="5723409"/>
              </a:tblGrid>
              <a:tr h="545923">
                <a:tc>
                  <a:txBody>
                    <a:bodyPr/>
                    <a:lstStyle/>
                    <a:p>
                      <a:pPr algn="ct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6</a:t>
                      </a:r>
                      <a:endParaRPr kumimoji="0" lang="zh-TW" altLang="en-US" sz="2000" b="1" kern="1200" dirty="0">
                        <a:solidFill>
                          <a:schemeClr val="tx1"/>
                        </a:solidFill>
                        <a:latin typeface="+mj-ea"/>
                        <a:ea typeface="+mj-ea"/>
                        <a:cs typeface="Times New Roman" panose="02020603050405020304" pitchFamily="18" charset="0"/>
                      </a:endParaRPr>
                    </a:p>
                  </a:txBody>
                  <a:tcPr marL="91436" marR="91436" marT="45717" marB="4571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j-ea"/>
                          <a:ea typeface="+mj-ea"/>
                        </a:rPr>
                        <a:t>實際案例</a:t>
                      </a:r>
                      <a:endParaRPr lang="zh-TW" altLang="en-US" sz="2000" dirty="0">
                        <a:solidFill>
                          <a:schemeClr val="tx1"/>
                        </a:solidFill>
                        <a:latin typeface="+mj-ea"/>
                        <a:ea typeface="+mj-ea"/>
                      </a:endParaRPr>
                    </a:p>
                  </a:txBody>
                  <a:tcPr marL="91436" marR="91436" marT="45717" marB="45717" anchor="ctr"/>
                </a:tc>
              </a:tr>
              <a:tr h="3702549">
                <a:tc>
                  <a:txBody>
                    <a:bodyPr/>
                    <a:lstStyle/>
                    <a:p>
                      <a:pPr marL="0" marR="0" indent="0" algn="just" defTabSz="914400" rtl="0" eaLnBrk="1" fontAlgn="auto" latinLnBrk="0" hangingPunct="1">
                        <a:lnSpc>
                          <a:spcPts val="3000"/>
                        </a:lnSpc>
                        <a:spcBef>
                          <a:spcPts val="0"/>
                        </a:spcBef>
                        <a:spcAft>
                          <a:spcPts val="0"/>
                        </a:spcAft>
                        <a:buClrTx/>
                        <a:buSzTx/>
                        <a:buFontTx/>
                        <a:buNone/>
                        <a:tabLst/>
                        <a:defRPr/>
                      </a:pPr>
                      <a:r>
                        <a:rPr lang="zh-TW" altLang="en-US" sz="2000" dirty="0" smtClean="0">
                          <a:latin typeface="+mj-ea"/>
                          <a:ea typeface="+mj-ea"/>
                        </a:rPr>
                        <a:t>列支執行期間外之開支</a:t>
                      </a:r>
                      <a:r>
                        <a:rPr lang="zh-TW" altLang="en-US" sz="1400" dirty="0" smtClean="0">
                          <a:latin typeface="+mj-ea"/>
                          <a:ea typeface="+mj-ea"/>
                        </a:rPr>
                        <a:t>（</a:t>
                      </a:r>
                      <a:r>
                        <a:rPr lang="en-US" altLang="zh-TW" sz="1400" dirty="0" smtClean="0">
                          <a:latin typeface="+mj-ea"/>
                          <a:ea typeface="+mj-ea"/>
                        </a:rPr>
                        <a:t>2/2</a:t>
                      </a:r>
                      <a:r>
                        <a:rPr lang="zh-TW" altLang="en-US" sz="1400" dirty="0" smtClean="0">
                          <a:latin typeface="+mj-ea"/>
                          <a:ea typeface="+mj-ea"/>
                        </a:rPr>
                        <a:t>）</a:t>
                      </a:r>
                    </a:p>
                  </a:txBody>
                  <a:tcPr marL="91436" marR="91436" marT="45717" marB="45717"/>
                </a:tc>
                <a:tc>
                  <a:txBody>
                    <a:bodyPr/>
                    <a:lstStyle/>
                    <a:p>
                      <a:pPr marL="273050" indent="-273050" algn="just">
                        <a:lnSpc>
                          <a:spcPts val="3000"/>
                        </a:lnSpc>
                      </a:pPr>
                      <a:r>
                        <a:rPr kumimoji="0" lang="en-US" altLang="zh-TW" sz="2000" kern="1200" dirty="0" smtClean="0">
                          <a:solidFill>
                            <a:schemeClr val="dk1"/>
                          </a:solidFill>
                          <a:latin typeface="+mj-ea"/>
                          <a:ea typeface="+mj-ea"/>
                          <a:cs typeface="+mn-cs"/>
                        </a:rPr>
                        <a:t>1.</a:t>
                      </a:r>
                      <a:r>
                        <a:rPr kumimoji="0" lang="zh-TW" altLang="en-US" sz="2000" kern="1200" dirty="0" smtClean="0">
                          <a:solidFill>
                            <a:schemeClr val="dk1"/>
                          </a:solidFill>
                          <a:latin typeface="+mj-ea"/>
                          <a:ea typeface="+mj-ea"/>
                          <a:cs typeface="+mn-cs"/>
                        </a:rPr>
                        <a:t>列支專任助理林員</a:t>
                      </a:r>
                      <a:r>
                        <a:rPr kumimoji="0" lang="en-US" altLang="zh-TW" sz="2000" kern="1200" dirty="0" smtClean="0">
                          <a:solidFill>
                            <a:schemeClr val="dk1"/>
                          </a:solidFill>
                          <a:latin typeface="+mj-ea"/>
                          <a:ea typeface="+mj-ea"/>
                          <a:cs typeface="+mn-cs"/>
                        </a:rPr>
                        <a:t>106</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8</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4</a:t>
                      </a:r>
                      <a:r>
                        <a:rPr kumimoji="0" lang="zh-TW" altLang="en-US" sz="2000" kern="1200" dirty="0" smtClean="0">
                          <a:solidFill>
                            <a:schemeClr val="dk1"/>
                          </a:solidFill>
                          <a:latin typeface="+mj-ea"/>
                          <a:ea typeface="+mj-ea"/>
                          <a:cs typeface="+mn-cs"/>
                        </a:rPr>
                        <a:t>、</a:t>
                      </a:r>
                      <a:r>
                        <a:rPr kumimoji="0" lang="en-US" altLang="zh-TW" sz="2000" kern="1200" dirty="0" smtClean="0">
                          <a:solidFill>
                            <a:schemeClr val="dk1"/>
                          </a:solidFill>
                          <a:latin typeface="+mj-ea"/>
                          <a:ea typeface="+mj-ea"/>
                          <a:cs typeface="+mn-cs"/>
                        </a:rPr>
                        <a:t>16</a:t>
                      </a:r>
                      <a:r>
                        <a:rPr kumimoji="0" lang="zh-TW" altLang="en-US" sz="2000" kern="1200" dirty="0" smtClean="0">
                          <a:solidFill>
                            <a:schemeClr val="dk1"/>
                          </a:solidFill>
                          <a:latin typeface="+mj-ea"/>
                          <a:ea typeface="+mj-ea"/>
                          <a:cs typeface="+mn-cs"/>
                        </a:rPr>
                        <a:t>、</a:t>
                      </a:r>
                      <a:r>
                        <a:rPr kumimoji="0" lang="en-US" altLang="zh-TW" sz="2000" kern="1200" dirty="0" smtClean="0">
                          <a:solidFill>
                            <a:schemeClr val="dk1"/>
                          </a:solidFill>
                          <a:latin typeface="+mj-ea"/>
                          <a:ea typeface="+mj-ea"/>
                          <a:cs typeface="+mn-cs"/>
                        </a:rPr>
                        <a:t>17</a:t>
                      </a:r>
                      <a:r>
                        <a:rPr kumimoji="0" lang="zh-TW" altLang="en-US" sz="2000" kern="1200" dirty="0" smtClean="0">
                          <a:solidFill>
                            <a:schemeClr val="dk1"/>
                          </a:solidFill>
                          <a:latin typeface="+mj-ea"/>
                          <a:ea typeface="+mj-ea"/>
                          <a:cs typeface="+mn-cs"/>
                        </a:rPr>
                        <a:t>日國內差旅費計</a:t>
                      </a:r>
                      <a:r>
                        <a:rPr kumimoji="0" lang="en-US" altLang="zh-TW" sz="2000" kern="1200" dirty="0" smtClean="0">
                          <a:solidFill>
                            <a:schemeClr val="dk1"/>
                          </a:solidFill>
                          <a:latin typeface="+mj-ea"/>
                          <a:ea typeface="+mj-ea"/>
                          <a:cs typeface="+mn-cs"/>
                        </a:rPr>
                        <a:t>3,262</a:t>
                      </a:r>
                      <a:r>
                        <a:rPr kumimoji="0" lang="zh-TW" altLang="en-US" sz="2000" kern="1200" dirty="0" smtClean="0">
                          <a:solidFill>
                            <a:schemeClr val="dk1"/>
                          </a:solidFill>
                          <a:latin typeface="+mj-ea"/>
                          <a:ea typeface="+mj-ea"/>
                          <a:cs typeface="+mn-cs"/>
                        </a:rPr>
                        <a:t>元，屬約用期間（</a:t>
                      </a:r>
                      <a:r>
                        <a:rPr kumimoji="0" lang="en-US" altLang="zh-TW" sz="2000" kern="1200" dirty="0" smtClean="0">
                          <a:solidFill>
                            <a:schemeClr val="dk1"/>
                          </a:solidFill>
                          <a:latin typeface="+mj-ea"/>
                          <a:ea typeface="+mj-ea"/>
                          <a:cs typeface="+mn-cs"/>
                        </a:rPr>
                        <a:t>106</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9</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1</a:t>
                      </a:r>
                      <a:r>
                        <a:rPr kumimoji="0" lang="zh-TW" altLang="en-US" sz="2000" kern="1200" dirty="0" smtClean="0">
                          <a:solidFill>
                            <a:schemeClr val="dk1"/>
                          </a:solidFill>
                          <a:latin typeface="+mj-ea"/>
                          <a:ea typeface="+mj-ea"/>
                          <a:cs typeface="+mn-cs"/>
                        </a:rPr>
                        <a:t>日至</a:t>
                      </a:r>
                      <a:r>
                        <a:rPr kumimoji="0" lang="en-US" altLang="zh-TW" sz="2000" kern="1200" dirty="0" smtClean="0">
                          <a:solidFill>
                            <a:schemeClr val="dk1"/>
                          </a:solidFill>
                          <a:latin typeface="+mj-ea"/>
                          <a:ea typeface="+mj-ea"/>
                          <a:cs typeface="+mn-cs"/>
                        </a:rPr>
                        <a:t>107</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8</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31</a:t>
                      </a:r>
                      <a:r>
                        <a:rPr kumimoji="0" lang="zh-TW" altLang="en-US" sz="2000" kern="1200" dirty="0" smtClean="0">
                          <a:solidFill>
                            <a:schemeClr val="dk1"/>
                          </a:solidFill>
                          <a:latin typeface="+mj-ea"/>
                          <a:ea typeface="+mj-ea"/>
                          <a:cs typeface="+mn-cs"/>
                        </a:rPr>
                        <a:t>日）外支出</a:t>
                      </a:r>
                      <a:r>
                        <a:rPr kumimoji="0" lang="zh-TW" altLang="en-US" sz="2000" kern="1200" dirty="0" smtClean="0">
                          <a:solidFill>
                            <a:schemeClr val="dk1"/>
                          </a:solidFill>
                          <a:latin typeface="+mj-ea"/>
                          <a:ea typeface="+mj-ea"/>
                          <a:cs typeface="+mn-cs"/>
                        </a:rPr>
                        <a:t>，須繳</a:t>
                      </a:r>
                      <a:r>
                        <a:rPr kumimoji="0" lang="zh-TW" altLang="en-US" sz="2000" kern="1200" dirty="0" smtClean="0">
                          <a:solidFill>
                            <a:schemeClr val="dk1"/>
                          </a:solidFill>
                          <a:latin typeface="+mj-ea"/>
                          <a:ea typeface="+mj-ea"/>
                          <a:cs typeface="+mn-cs"/>
                        </a:rPr>
                        <a:t>回。</a:t>
                      </a:r>
                      <a:endParaRPr kumimoji="0" lang="en-US" altLang="zh-TW" sz="2000" kern="1200" dirty="0" smtClean="0">
                        <a:solidFill>
                          <a:schemeClr val="dk1"/>
                        </a:solidFill>
                        <a:latin typeface="+mj-ea"/>
                        <a:ea typeface="+mj-ea"/>
                        <a:cs typeface="+mn-cs"/>
                      </a:endParaRPr>
                    </a:p>
                    <a:p>
                      <a:pPr marL="273050" indent="-273050" algn="just">
                        <a:lnSpc>
                          <a:spcPts val="3000"/>
                        </a:lnSpc>
                      </a:pPr>
                      <a:endParaRPr kumimoji="0" lang="en-US" altLang="zh-TW" sz="2000" kern="1200" dirty="0" smtClean="0">
                        <a:solidFill>
                          <a:schemeClr val="dk1"/>
                        </a:solidFill>
                        <a:latin typeface="+mj-ea"/>
                        <a:ea typeface="+mj-ea"/>
                        <a:cs typeface="+mn-cs"/>
                      </a:endParaRPr>
                    </a:p>
                    <a:p>
                      <a:pPr marL="273050" indent="-273050" algn="just">
                        <a:lnSpc>
                          <a:spcPts val="3000"/>
                        </a:lnSpc>
                      </a:pPr>
                      <a:r>
                        <a:rPr kumimoji="0" lang="en-US" altLang="zh-TW" sz="2000" kern="1200" dirty="0" smtClean="0">
                          <a:solidFill>
                            <a:schemeClr val="dk1"/>
                          </a:solidFill>
                          <a:latin typeface="+mj-ea"/>
                          <a:ea typeface="+mj-ea"/>
                          <a:cs typeface="+mn-cs"/>
                        </a:rPr>
                        <a:t>2.</a:t>
                      </a:r>
                      <a:r>
                        <a:rPr kumimoji="0" lang="zh-TW" altLang="en-US" sz="2000" kern="1200" dirty="0" smtClean="0">
                          <a:solidFill>
                            <a:schemeClr val="dk1"/>
                          </a:solidFill>
                          <a:latin typeface="+mj-ea"/>
                          <a:ea typeface="+mj-ea"/>
                          <a:cs typeface="+mn-cs"/>
                        </a:rPr>
                        <a:t>列支</a:t>
                      </a:r>
                      <a:r>
                        <a:rPr kumimoji="0" lang="en-US" altLang="zh-TW" sz="2000" kern="1200" dirty="0" smtClean="0">
                          <a:solidFill>
                            <a:schemeClr val="dk1"/>
                          </a:solidFill>
                          <a:latin typeface="+mj-ea"/>
                          <a:ea typeface="+mj-ea"/>
                          <a:cs typeface="+mn-cs"/>
                        </a:rPr>
                        <a:t>106</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7</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23</a:t>
                      </a:r>
                      <a:r>
                        <a:rPr kumimoji="0" lang="zh-TW" altLang="en-US" sz="2000" kern="1200" dirty="0" smtClean="0">
                          <a:solidFill>
                            <a:schemeClr val="dk1"/>
                          </a:solidFill>
                          <a:latin typeface="+mj-ea"/>
                          <a:ea typeface="+mj-ea"/>
                          <a:cs typeface="+mn-cs"/>
                        </a:rPr>
                        <a:t>日修正帶等計</a:t>
                      </a:r>
                      <a:r>
                        <a:rPr kumimoji="0" lang="en-US" altLang="zh-TW" sz="2000" kern="1200" dirty="0" smtClean="0">
                          <a:solidFill>
                            <a:schemeClr val="dk1"/>
                          </a:solidFill>
                          <a:latin typeface="+mj-ea"/>
                          <a:ea typeface="+mj-ea"/>
                          <a:cs typeface="+mn-cs"/>
                        </a:rPr>
                        <a:t>2,747</a:t>
                      </a:r>
                      <a:r>
                        <a:rPr kumimoji="0" lang="zh-TW" altLang="en-US" sz="2000" kern="1200" dirty="0" smtClean="0">
                          <a:solidFill>
                            <a:schemeClr val="dk1"/>
                          </a:solidFill>
                          <a:latin typeface="+mj-ea"/>
                          <a:ea typeface="+mj-ea"/>
                          <a:cs typeface="+mn-cs"/>
                        </a:rPr>
                        <a:t>元</a:t>
                      </a:r>
                      <a:r>
                        <a:rPr kumimoji="0" lang="zh-TW" altLang="en-US" sz="2000" kern="1200" dirty="0" smtClean="0">
                          <a:solidFill>
                            <a:schemeClr val="dk1"/>
                          </a:solidFill>
                          <a:latin typeface="+mj-ea"/>
                          <a:ea typeface="+mj-ea"/>
                          <a:cs typeface="+mn-cs"/>
                        </a:rPr>
                        <a:t>，核屬非計畫</a:t>
                      </a:r>
                      <a:r>
                        <a:rPr kumimoji="0" lang="zh-TW" altLang="en-US" sz="2000" kern="1200" dirty="0" smtClean="0">
                          <a:solidFill>
                            <a:schemeClr val="dk1"/>
                          </a:solidFill>
                          <a:latin typeface="+mj-ea"/>
                          <a:ea typeface="+mj-ea"/>
                          <a:cs typeface="+mn-cs"/>
                        </a:rPr>
                        <a:t>執行期間（</a:t>
                      </a:r>
                      <a:r>
                        <a:rPr kumimoji="0" lang="en-US" altLang="zh-TW" sz="2000" kern="1200" dirty="0" smtClean="0">
                          <a:solidFill>
                            <a:schemeClr val="dk1"/>
                          </a:solidFill>
                          <a:latin typeface="+mj-ea"/>
                          <a:ea typeface="+mj-ea"/>
                          <a:cs typeface="+mn-cs"/>
                        </a:rPr>
                        <a:t>106</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8</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1</a:t>
                      </a:r>
                      <a:r>
                        <a:rPr kumimoji="0" lang="zh-TW" altLang="en-US" sz="2000" kern="1200" dirty="0" smtClean="0">
                          <a:solidFill>
                            <a:schemeClr val="dk1"/>
                          </a:solidFill>
                          <a:latin typeface="+mj-ea"/>
                          <a:ea typeface="+mj-ea"/>
                          <a:cs typeface="+mn-cs"/>
                        </a:rPr>
                        <a:t>日至</a:t>
                      </a:r>
                      <a:r>
                        <a:rPr kumimoji="0" lang="en-US" altLang="zh-TW" sz="2000" kern="1200" dirty="0" smtClean="0">
                          <a:solidFill>
                            <a:schemeClr val="dk1"/>
                          </a:solidFill>
                          <a:latin typeface="+mj-ea"/>
                          <a:ea typeface="+mj-ea"/>
                          <a:cs typeface="+mn-cs"/>
                        </a:rPr>
                        <a:t>107</a:t>
                      </a:r>
                      <a:r>
                        <a:rPr kumimoji="0" lang="zh-TW" altLang="en-US" sz="2000" kern="1200" dirty="0" smtClean="0">
                          <a:solidFill>
                            <a:schemeClr val="dk1"/>
                          </a:solidFill>
                          <a:latin typeface="+mj-ea"/>
                          <a:ea typeface="+mj-ea"/>
                          <a:cs typeface="+mn-cs"/>
                        </a:rPr>
                        <a:t>年</a:t>
                      </a:r>
                      <a:r>
                        <a:rPr kumimoji="0" lang="en-US" altLang="zh-TW" sz="2000" kern="1200" dirty="0" smtClean="0">
                          <a:solidFill>
                            <a:schemeClr val="dk1"/>
                          </a:solidFill>
                          <a:latin typeface="+mj-ea"/>
                          <a:ea typeface="+mj-ea"/>
                          <a:cs typeface="+mn-cs"/>
                        </a:rPr>
                        <a:t>7</a:t>
                      </a:r>
                      <a:r>
                        <a:rPr kumimoji="0" lang="zh-TW" altLang="en-US" sz="2000" kern="1200" dirty="0" smtClean="0">
                          <a:solidFill>
                            <a:schemeClr val="dk1"/>
                          </a:solidFill>
                          <a:latin typeface="+mj-ea"/>
                          <a:ea typeface="+mj-ea"/>
                          <a:cs typeface="+mn-cs"/>
                        </a:rPr>
                        <a:t>月</a:t>
                      </a:r>
                      <a:r>
                        <a:rPr kumimoji="0" lang="en-US" altLang="zh-TW" sz="2000" kern="1200" dirty="0" smtClean="0">
                          <a:solidFill>
                            <a:schemeClr val="dk1"/>
                          </a:solidFill>
                          <a:latin typeface="+mj-ea"/>
                          <a:ea typeface="+mj-ea"/>
                          <a:cs typeface="+mn-cs"/>
                        </a:rPr>
                        <a:t>31</a:t>
                      </a:r>
                      <a:r>
                        <a:rPr kumimoji="0" lang="zh-TW" altLang="en-US" sz="2000" kern="1200" dirty="0" smtClean="0">
                          <a:solidFill>
                            <a:schemeClr val="dk1"/>
                          </a:solidFill>
                          <a:latin typeface="+mj-ea"/>
                          <a:ea typeface="+mj-ea"/>
                          <a:cs typeface="+mn-cs"/>
                        </a:rPr>
                        <a:t>日</a:t>
                      </a:r>
                      <a:r>
                        <a:rPr kumimoji="0" lang="zh-TW" altLang="en-US" sz="2000" kern="1200" dirty="0" smtClean="0">
                          <a:solidFill>
                            <a:schemeClr val="dk1"/>
                          </a:solidFill>
                          <a:latin typeface="+mj-ea"/>
                          <a:ea typeface="+mj-ea"/>
                          <a:cs typeface="+mn-cs"/>
                        </a:rPr>
                        <a:t>）之支用，須繳</a:t>
                      </a:r>
                      <a:r>
                        <a:rPr kumimoji="0" lang="zh-TW" altLang="en-US" sz="2000" kern="1200" dirty="0" smtClean="0">
                          <a:solidFill>
                            <a:schemeClr val="dk1"/>
                          </a:solidFill>
                          <a:latin typeface="+mj-ea"/>
                          <a:ea typeface="+mj-ea"/>
                          <a:cs typeface="+mn-cs"/>
                        </a:rPr>
                        <a:t>回。</a:t>
                      </a:r>
                      <a:endParaRPr kumimoji="0" lang="en-US" altLang="zh-TW" sz="2000" kern="1200" dirty="0" smtClean="0">
                        <a:solidFill>
                          <a:schemeClr val="dk1"/>
                        </a:solidFill>
                        <a:latin typeface="+mj-ea"/>
                        <a:ea typeface="+mj-ea"/>
                        <a:cs typeface="+mn-cs"/>
                      </a:endParaRPr>
                    </a:p>
                    <a:p>
                      <a:pPr marL="273050" indent="-273050" algn="just">
                        <a:lnSpc>
                          <a:spcPts val="3000"/>
                        </a:lnSpc>
                      </a:pPr>
                      <a:endParaRPr kumimoji="0" lang="en-US" altLang="zh-TW" sz="2000" kern="1200" dirty="0" smtClean="0">
                        <a:solidFill>
                          <a:schemeClr val="dk1"/>
                        </a:solidFill>
                        <a:latin typeface="+mj-ea"/>
                        <a:ea typeface="+mj-ea"/>
                        <a:cs typeface="+mn-cs"/>
                      </a:endParaRPr>
                    </a:p>
                    <a:p>
                      <a:pPr marL="273050" indent="-273050" algn="just">
                        <a:lnSpc>
                          <a:spcPts val="3000"/>
                        </a:lnSpc>
                      </a:pPr>
                      <a:endParaRPr kumimoji="0" lang="en-US" altLang="zh-TW" sz="2000" kern="1200" dirty="0" smtClean="0">
                        <a:solidFill>
                          <a:schemeClr val="dk1"/>
                        </a:solidFill>
                        <a:latin typeface="+mj-ea"/>
                        <a:ea typeface="+mj-ea"/>
                        <a:cs typeface="+mn-cs"/>
                      </a:endParaRPr>
                    </a:p>
                  </a:txBody>
                  <a:tcPr marL="91436" marR="91436" marT="45717" marB="45717"/>
                </a:tc>
              </a:tr>
            </a:tbl>
          </a:graphicData>
        </a:graphic>
      </p:graphicFrame>
      <p:sp>
        <p:nvSpPr>
          <p:cNvPr id="32782" name="投影片編號版面配置區 2"/>
          <p:cNvSpPr txBox="1">
            <a:spLocks/>
          </p:cNvSpPr>
          <p:nvPr/>
        </p:nvSpPr>
        <p:spPr bwMode="auto">
          <a:xfrm>
            <a:off x="6948488"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24</a:t>
            </a:r>
            <a:endParaRPr kumimoji="0" lang="zh-TW" altLang="en-US" sz="1400" dirty="0">
              <a:solidFill>
                <a:schemeClr val="tx2"/>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443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4213" y="549275"/>
            <a:ext cx="7992243"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18/21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584157875"/>
              </p:ext>
            </p:extLst>
          </p:nvPr>
        </p:nvGraphicFramePr>
        <p:xfrm>
          <a:off x="828253" y="1412776"/>
          <a:ext cx="7559749" cy="4593106"/>
        </p:xfrm>
        <a:graphic>
          <a:graphicData uri="http://schemas.openxmlformats.org/drawingml/2006/table">
            <a:tbl>
              <a:tblPr firstRow="1" bandRow="1">
                <a:tableStyleId>{21E4AEA4-8DFA-4A89-87EB-49C32662AFE0}</a:tableStyleId>
              </a:tblPr>
              <a:tblGrid>
                <a:gridCol w="1655515"/>
                <a:gridCol w="3888432"/>
                <a:gridCol w="2015802"/>
              </a:tblGrid>
              <a:tr h="510789">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7</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結報作業說明</a:t>
                      </a:r>
                      <a:endPar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txBody>
                  <a:tcPr marL="91436" marR="91436"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9" marB="45729" anchor="ctr"/>
                </a:tc>
              </a:tr>
              <a:tr h="4082317">
                <a:tc>
                  <a: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支出用途與補助項目不符</a:t>
                      </a:r>
                      <a:r>
                        <a:rPr kumimoji="0" lang="en-US" altLang="zh-TW" sz="1400" kern="1200" dirty="0" smtClean="0">
                          <a:latin typeface="標楷體" panose="03000509000000000000" pitchFamily="65" charset="-120"/>
                          <a:ea typeface="標楷體" panose="03000509000000000000" pitchFamily="65" charset="-120"/>
                        </a:rPr>
                        <a:t>(1/2)</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tc>
                <a:tc>
                  <a:txBody>
                    <a:bodyPr/>
                    <a:lstStyle/>
                    <a:p>
                      <a:pPr algn="l">
                        <a:lnSpc>
                          <a:spcPts val="2400"/>
                        </a:lnSpc>
                      </a:pPr>
                      <a:endParaRPr kumimoji="0" lang="en-US" altLang="zh-TW" sz="2000" kern="1200" dirty="0" smtClean="0">
                        <a:effectLst/>
                        <a:latin typeface="標楷體" panose="03000509000000000000" pitchFamily="65" charset="-120"/>
                        <a:ea typeface="標楷體" panose="03000509000000000000" pitchFamily="65" charset="-120"/>
                      </a:endParaRPr>
                    </a:p>
                    <a:p>
                      <a:pPr algn="l">
                        <a:lnSpc>
                          <a:spcPts val="2400"/>
                        </a:lnSpc>
                      </a:pPr>
                      <a:endParaRPr kumimoji="0" lang="en-US" altLang="zh-TW" sz="2000" kern="1200" dirty="0" smtClean="0">
                        <a:effectLst/>
                        <a:latin typeface="標楷體" panose="03000509000000000000" pitchFamily="65" charset="-120"/>
                        <a:ea typeface="標楷體" panose="03000509000000000000" pitchFamily="65" charset="-120"/>
                      </a:endParaRPr>
                    </a:p>
                    <a:p>
                      <a:pPr algn="l">
                        <a:lnSpc>
                          <a:spcPts val="2400"/>
                        </a:lnSpc>
                      </a:pPr>
                      <a:endParaRPr kumimoji="0" lang="en-US" altLang="zh-TW" sz="2000" kern="1200" dirty="0" smtClean="0">
                        <a:effectLst/>
                        <a:latin typeface="標楷體" panose="03000509000000000000" pitchFamily="65" charset="-120"/>
                        <a:ea typeface="標楷體" panose="03000509000000000000" pitchFamily="65" charset="-120"/>
                      </a:endParaRPr>
                    </a:p>
                    <a:p>
                      <a:pPr algn="l">
                        <a:lnSpc>
                          <a:spcPts val="2400"/>
                        </a:lnSpc>
                      </a:pPr>
                      <a:endParaRPr kumimoji="0" lang="en-US" altLang="zh-TW" sz="2000" kern="1200" dirty="0" smtClean="0">
                        <a:effectLst/>
                        <a:latin typeface="標楷體" panose="03000509000000000000" pitchFamily="65" charset="-120"/>
                        <a:ea typeface="標楷體" panose="03000509000000000000" pitchFamily="65" charset="-120"/>
                      </a:endParaRPr>
                    </a:p>
                    <a:p>
                      <a:pPr algn="l">
                        <a:lnSpc>
                          <a:spcPts val="2400"/>
                        </a:lnSpc>
                      </a:pPr>
                      <a:endParaRPr kumimoji="0" lang="en-US" altLang="zh-TW" sz="2000" kern="1200" dirty="0" smtClean="0">
                        <a:solidFill>
                          <a:schemeClr val="tx1"/>
                        </a:solidFill>
                        <a:effectLst/>
                        <a:latin typeface="標楷體" panose="03000509000000000000" pitchFamily="65" charset="-120"/>
                        <a:ea typeface="標楷體" panose="03000509000000000000" pitchFamily="65" charset="-120"/>
                      </a:endParaRPr>
                    </a:p>
                  </a:txBody>
                  <a:tcPr marL="91436" marR="91436" marT="45729" marB="45729"/>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本部</a:t>
                      </a:r>
                      <a:r>
                        <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104.10.28</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函 </a:t>
                      </a: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450850" marR="0" lvl="0" indent="-450850" algn="l" defTabSz="914400" rtl="0" eaLnBrk="1" fontAlgn="auto" latinLnBrk="0" hangingPunct="1">
                        <a:lnSpc>
                          <a:spcPts val="2400"/>
                        </a:lnSpc>
                        <a:spcBef>
                          <a:spcPts val="300"/>
                        </a:spcBef>
                        <a:spcAft>
                          <a:spcPts val="0"/>
                        </a:spcAft>
                        <a:buClrTx/>
                        <a:buSzTx/>
                        <a:buFontTx/>
                        <a:buNone/>
                        <a:tabLst/>
                        <a:defRPr/>
                      </a:pP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450850" marR="0" lvl="0" indent="-450850" algn="l" defTabSz="914400" rtl="0" eaLnBrk="1" fontAlgn="auto" latinLnBrk="0" hangingPunct="1">
                        <a:lnSpc>
                          <a:spcPts val="2400"/>
                        </a:lnSpc>
                        <a:spcBef>
                          <a:spcPts val="300"/>
                        </a:spcBef>
                        <a:spcAft>
                          <a:spcPts val="0"/>
                        </a:spcAft>
                        <a:buClrTx/>
                        <a:buSzTx/>
                        <a:buFontTx/>
                        <a:buNone/>
                        <a:tabLst/>
                        <a:defRPr/>
                      </a:pP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450850" marR="0" lvl="0" indent="-450850" algn="l" defTabSz="914400" rtl="0" eaLnBrk="1" fontAlgn="auto" latinLnBrk="0" hangingPunct="1">
                        <a:lnSpc>
                          <a:spcPts val="2400"/>
                        </a:lnSpc>
                        <a:spcBef>
                          <a:spcPts val="300"/>
                        </a:spcBef>
                        <a:spcAft>
                          <a:spcPts val="0"/>
                        </a:spcAft>
                        <a:buClrTx/>
                        <a:buSzTx/>
                        <a:buFontTx/>
                        <a:buNone/>
                        <a:tabLst/>
                        <a:defRPr/>
                      </a:pP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450850" marR="0" lvl="0" indent="-450850" algn="l" defTabSz="914400" rtl="0" eaLnBrk="1" fontAlgn="auto" latinLnBrk="0" hangingPunct="1">
                        <a:lnSpc>
                          <a:spcPts val="2400"/>
                        </a:lnSpc>
                        <a:spcBef>
                          <a:spcPts val="300"/>
                        </a:spcBef>
                        <a:spcAft>
                          <a:spcPts val="0"/>
                        </a:spcAft>
                        <a:buClrTx/>
                        <a:buSzTx/>
                        <a:buFontTx/>
                        <a:buNone/>
                        <a:tabLst/>
                        <a:defRPr/>
                      </a:pP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450850" marR="0" lvl="0" indent="-450850" algn="l" defTabSz="914400" rtl="0" eaLnBrk="1" fontAlgn="auto" latinLnBrk="0" hangingPunct="1">
                        <a:lnSpc>
                          <a:spcPts val="2400"/>
                        </a:lnSpc>
                        <a:spcBef>
                          <a:spcPts val="300"/>
                        </a:spcBef>
                        <a:spcAft>
                          <a:spcPts val="0"/>
                        </a:spcAft>
                        <a:buClrTx/>
                        <a:buSzTx/>
                        <a:buFontTx/>
                        <a:buNone/>
                        <a:tabLst/>
                        <a:defRPr/>
                      </a:pPr>
                      <a:endParaRPr kumimoji="0" lang="en-US" altLang="zh-TW" sz="20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tc>
              </a:tr>
            </a:tbl>
          </a:graphicData>
        </a:graphic>
      </p:graphicFrame>
      <p:sp>
        <p:nvSpPr>
          <p:cNvPr id="40974"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25</a:t>
            </a:r>
            <a:endParaRPr kumimoji="0" lang="zh-TW" altLang="en-US" sz="1400" dirty="0">
              <a:solidFill>
                <a:srgbClr val="464653"/>
              </a:solidFill>
              <a:latin typeface="Arial" charset="0"/>
            </a:endParaRPr>
          </a:p>
        </p:txBody>
      </p:sp>
      <p:sp>
        <p:nvSpPr>
          <p:cNvPr id="12" name="文字方塊 11"/>
          <p:cNvSpPr txBox="1"/>
          <p:nvPr/>
        </p:nvSpPr>
        <p:spPr>
          <a:xfrm>
            <a:off x="5076056" y="4166332"/>
            <a:ext cx="1224136" cy="400110"/>
          </a:xfrm>
          <a:prstGeom prst="rect">
            <a:avLst/>
          </a:prstGeom>
          <a:noFill/>
        </p:spPr>
        <p:txBody>
          <a:bodyPr wrap="square" rtlCol="0">
            <a:spAutoFit/>
          </a:bodyPr>
          <a:lstStyle/>
          <a:p>
            <a:r>
              <a:rPr kumimoji="0" lang="zh-TW" altLang="en-US" sz="2000" dirty="0" smtClean="0">
                <a:solidFill>
                  <a:prstClr val="black"/>
                </a:solidFill>
                <a:latin typeface="標楷體"/>
                <a:ea typeface="標楷體"/>
              </a:rPr>
              <a:t>管理費</a:t>
            </a:r>
            <a:endParaRPr lang="zh-TW" altLang="en-US" dirty="0">
              <a:solidFill>
                <a:prstClr val="black"/>
              </a:solidFill>
            </a:endParaRPr>
          </a:p>
        </p:txBody>
      </p:sp>
      <p:sp>
        <p:nvSpPr>
          <p:cNvPr id="8" name="文字方塊 7"/>
          <p:cNvSpPr txBox="1"/>
          <p:nvPr/>
        </p:nvSpPr>
        <p:spPr>
          <a:xfrm>
            <a:off x="2552701" y="2132856"/>
            <a:ext cx="1731268" cy="1015663"/>
          </a:xfrm>
          <a:prstGeom prst="rect">
            <a:avLst/>
          </a:prstGeom>
          <a:noFill/>
          <a:ln w="22225">
            <a:solidFill>
              <a:srgbClr val="92D050"/>
            </a:solidFill>
          </a:ln>
        </p:spPr>
        <p:txBody>
          <a:bodyPr wrap="square" rtlCol="0">
            <a:spAutoFit/>
          </a:bodyPr>
          <a:lstStyle/>
          <a:p>
            <a:pPr lvl="0"/>
            <a:r>
              <a:rPr kumimoji="0" lang="zh-TW" altLang="en-US" sz="2000" dirty="0" smtClean="0">
                <a:solidFill>
                  <a:prstClr val="black"/>
                </a:solidFill>
                <a:latin typeface="標楷體"/>
                <a:ea typeface="標楷體"/>
              </a:rPr>
              <a:t>研究人力費用</a:t>
            </a:r>
            <a:r>
              <a:rPr kumimoji="0" lang="zh-TW" altLang="en-US" sz="2000" dirty="0">
                <a:solidFill>
                  <a:prstClr val="black"/>
                </a:solidFill>
                <a:latin typeface="標楷體"/>
                <a:ea typeface="標楷體"/>
              </a:rPr>
              <a:t>衍生之補充保費</a:t>
            </a:r>
            <a:endParaRPr lang="zh-TW" altLang="en-US" dirty="0">
              <a:solidFill>
                <a:prstClr val="black"/>
              </a:solidFill>
            </a:endParaRPr>
          </a:p>
        </p:txBody>
      </p:sp>
      <p:sp>
        <p:nvSpPr>
          <p:cNvPr id="14" name="向右箭號 13"/>
          <p:cNvSpPr/>
          <p:nvPr/>
        </p:nvSpPr>
        <p:spPr>
          <a:xfrm>
            <a:off x="4499992" y="2571001"/>
            <a:ext cx="288032" cy="209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5" name="文字方塊 14"/>
          <p:cNvSpPr txBox="1"/>
          <p:nvPr/>
        </p:nvSpPr>
        <p:spPr>
          <a:xfrm>
            <a:off x="5109338" y="2440632"/>
            <a:ext cx="995953" cy="400110"/>
          </a:xfrm>
          <a:prstGeom prst="rect">
            <a:avLst/>
          </a:prstGeom>
          <a:noFill/>
        </p:spPr>
        <p:txBody>
          <a:bodyPr wrap="square" rtlCol="0">
            <a:spAutoFit/>
          </a:bodyPr>
          <a:lstStyle/>
          <a:p>
            <a:r>
              <a:rPr kumimoji="0" lang="zh-TW" altLang="en-US" sz="2000" dirty="0">
                <a:solidFill>
                  <a:prstClr val="black"/>
                </a:solidFill>
                <a:latin typeface="標楷體"/>
                <a:ea typeface="標楷體"/>
              </a:rPr>
              <a:t>業務費</a:t>
            </a:r>
            <a:endParaRPr lang="zh-TW" altLang="en-US" dirty="0">
              <a:solidFill>
                <a:prstClr val="black"/>
              </a:solidFill>
            </a:endParaRPr>
          </a:p>
        </p:txBody>
      </p:sp>
      <p:sp>
        <p:nvSpPr>
          <p:cNvPr id="9" name="文字方塊 8"/>
          <p:cNvSpPr txBox="1"/>
          <p:nvPr/>
        </p:nvSpPr>
        <p:spPr>
          <a:xfrm>
            <a:off x="2543176" y="3853496"/>
            <a:ext cx="1740794" cy="1015663"/>
          </a:xfrm>
          <a:prstGeom prst="rect">
            <a:avLst/>
          </a:prstGeom>
          <a:noFill/>
          <a:ln w="22225">
            <a:solidFill>
              <a:srgbClr val="92D050"/>
            </a:solidFill>
          </a:ln>
        </p:spPr>
        <p:txBody>
          <a:bodyPr wrap="square" rtlCol="0">
            <a:spAutoFit/>
          </a:bodyPr>
          <a:lstStyle/>
          <a:p>
            <a:pPr lvl="0"/>
            <a:r>
              <a:rPr kumimoji="0" lang="zh-TW" altLang="en-US" sz="2000" dirty="0">
                <a:solidFill>
                  <a:prstClr val="black"/>
                </a:solidFill>
                <a:latin typeface="標楷體"/>
                <a:ea typeface="標楷體"/>
              </a:rPr>
              <a:t>其他給付費用衍生之補充保費</a:t>
            </a:r>
            <a:endParaRPr lang="zh-TW" altLang="en-US" dirty="0">
              <a:solidFill>
                <a:prstClr val="black"/>
              </a:solidFill>
            </a:endParaRPr>
          </a:p>
        </p:txBody>
      </p:sp>
      <p:sp>
        <p:nvSpPr>
          <p:cNvPr id="17" name="向右箭號 16"/>
          <p:cNvSpPr/>
          <p:nvPr/>
        </p:nvSpPr>
        <p:spPr>
          <a:xfrm>
            <a:off x="4499992" y="4267481"/>
            <a:ext cx="288032" cy="209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橢圓 5"/>
          <p:cNvSpPr/>
          <p:nvPr/>
        </p:nvSpPr>
        <p:spPr>
          <a:xfrm>
            <a:off x="4953163" y="2234770"/>
            <a:ext cx="1296144" cy="811833"/>
          </a:xfrm>
          <a:prstGeom prst="ellipse">
            <a:avLst/>
          </a:prstGeom>
          <a:noFill/>
          <a:ln w="222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4860032" y="3947740"/>
            <a:ext cx="1368152" cy="849411"/>
          </a:xfrm>
          <a:prstGeom prst="ellipse">
            <a:avLst/>
          </a:prstGeom>
          <a:noFill/>
          <a:ln w="222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2555776" y="4869160"/>
            <a:ext cx="3675483" cy="369332"/>
          </a:xfrm>
          <a:prstGeom prst="rect">
            <a:avLst/>
          </a:prstGeom>
          <a:noFill/>
        </p:spPr>
        <p:txBody>
          <a:bodyPr wrap="square" rtlCol="0">
            <a:spAutoFit/>
          </a:bodyPr>
          <a:lstStyle/>
          <a:p>
            <a:r>
              <a:rPr lang="zh-TW" altLang="en-US" dirty="0" smtClean="0">
                <a:latin typeface="+mj-ea"/>
                <a:ea typeface="+mj-ea"/>
              </a:rPr>
              <a:t>如：</a:t>
            </a:r>
            <a:r>
              <a:rPr lang="zh-TW" altLang="en-US" dirty="0" smtClean="0">
                <a:latin typeface="標楷體"/>
                <a:ea typeface="標楷體"/>
              </a:rPr>
              <a:t>出席費衍生之補充保費。</a:t>
            </a:r>
            <a:endParaRPr lang="zh-TW" altLang="en-US" dirty="0"/>
          </a:p>
        </p:txBody>
      </p:sp>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群組 4"/>
          <p:cNvGrpSpPr/>
          <p:nvPr/>
        </p:nvGrpSpPr>
        <p:grpSpPr>
          <a:xfrm>
            <a:off x="-29834" y="3971350"/>
            <a:ext cx="2638429" cy="2061732"/>
            <a:chOff x="5948731" y="2697754"/>
            <a:chExt cx="2638429" cy="2061732"/>
          </a:xfrm>
        </p:grpSpPr>
        <p:pic>
          <p:nvPicPr>
            <p:cNvPr id="1026" name="Picture 2" descr="「問答」的圖片搜尋結果"/>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876151">
              <a:off x="5948731" y="2697754"/>
              <a:ext cx="2061732" cy="206173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rot="20128123">
              <a:off x="7291016" y="4175415"/>
              <a:ext cx="1296144" cy="369332"/>
            </a:xfrm>
            <a:prstGeom prst="rect">
              <a:avLst/>
            </a:prstGeom>
            <a:noFill/>
          </p:spPr>
          <p:txBody>
            <a:bodyPr wrap="square" rtlCol="0">
              <a:spAutoFit/>
            </a:bodyPr>
            <a:lstStyle/>
            <a:p>
              <a:r>
                <a:rPr lang="zh-TW" altLang="en-US" b="1" dirty="0" smtClean="0">
                  <a:solidFill>
                    <a:schemeClr val="accent5">
                      <a:lumMod val="75000"/>
                    </a:schemeClr>
                  </a:solidFill>
                  <a:latin typeface="+mj-ea"/>
                  <a:ea typeface="+mj-ea"/>
                </a:rPr>
                <a:t>搞不懂</a:t>
              </a:r>
              <a:r>
                <a:rPr lang="en-US" altLang="zh-TW" b="1" dirty="0" smtClean="0">
                  <a:solidFill>
                    <a:schemeClr val="accent5">
                      <a:lumMod val="75000"/>
                    </a:schemeClr>
                  </a:solidFill>
                  <a:latin typeface="+mj-ea"/>
                  <a:ea typeface="+mj-ea"/>
                </a:rPr>
                <a:t>???</a:t>
              </a:r>
              <a:endParaRPr lang="zh-TW" altLang="en-US" b="1" dirty="0">
                <a:solidFill>
                  <a:schemeClr val="accent5">
                    <a:lumMod val="75000"/>
                  </a:schemeClr>
                </a:solidFill>
                <a:latin typeface="+mj-ea"/>
                <a:ea typeface="+mj-ea"/>
              </a:endParaRPr>
            </a:p>
          </p:txBody>
        </p:sp>
      </p:grpSp>
    </p:spTree>
    <p:extLst>
      <p:ext uri="{BB962C8B-B14F-4D97-AF65-F5344CB8AC3E}">
        <p14:creationId xmlns:p14="http://schemas.microsoft.com/office/powerpoint/2010/main" val="10665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4213" y="549275"/>
            <a:ext cx="7992243"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19/21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4157464040"/>
              </p:ext>
            </p:extLst>
          </p:nvPr>
        </p:nvGraphicFramePr>
        <p:xfrm>
          <a:off x="828253" y="1412776"/>
          <a:ext cx="7559749" cy="4593106"/>
        </p:xfrm>
        <a:graphic>
          <a:graphicData uri="http://schemas.openxmlformats.org/drawingml/2006/table">
            <a:tbl>
              <a:tblPr firstRow="1" bandRow="1">
                <a:tableStyleId>{21E4AEA4-8DFA-4A89-87EB-49C32662AFE0}</a:tableStyleId>
              </a:tblPr>
              <a:tblGrid>
                <a:gridCol w="1655515"/>
                <a:gridCol w="5904234"/>
              </a:tblGrid>
              <a:tr h="510789">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7</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實際案例</a:t>
                      </a:r>
                      <a:endPar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n-cs"/>
                      </a:endParaRPr>
                    </a:p>
                  </a:txBody>
                  <a:tcPr marL="91436" marR="91436" marT="45729" marB="45729" anchor="ctr"/>
                </a:tc>
              </a:tr>
              <a:tr h="4082317">
                <a:tc>
                  <a: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支出用途與補助項目不符</a:t>
                      </a:r>
                      <a:r>
                        <a:rPr kumimoji="0" lang="en-US" altLang="zh-TW" sz="1400" kern="1200" dirty="0" smtClean="0">
                          <a:latin typeface="標楷體" panose="03000509000000000000" pitchFamily="65" charset="-120"/>
                          <a:ea typeface="標楷體" panose="03000509000000000000" pitchFamily="65" charset="-120"/>
                        </a:rPr>
                        <a:t>(2/2)</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tc>
                <a:tc>
                  <a:txBody>
                    <a:bodyPr/>
                    <a:lstStyle/>
                    <a:p>
                      <a:pPr marL="0" indent="0" algn="just">
                        <a:lnSpc>
                          <a:spcPts val="3000"/>
                        </a:lnSpc>
                      </a:pPr>
                      <a:r>
                        <a:rPr kumimoji="0" lang="zh-TW" altLang="en-US" sz="2000" kern="1200" dirty="0" smtClean="0">
                          <a:effectLst/>
                          <a:latin typeface="標楷體" panose="03000509000000000000" pitchFamily="65" charset="-120"/>
                          <a:ea typeface="標楷體" panose="03000509000000000000" pitchFamily="65" charset="-120"/>
                        </a:rPr>
                        <a:t>業務費項下</a:t>
                      </a:r>
                      <a:r>
                        <a:rPr kumimoji="0" lang="zh-TW" altLang="en-US" sz="2000" kern="1200" noProof="0" dirty="0" smtClean="0">
                          <a:effectLst/>
                          <a:latin typeface="標楷體" panose="03000509000000000000" pitchFamily="65" charset="-120"/>
                          <a:ea typeface="標楷體" panose="03000509000000000000" pitchFamily="65" charset="-120"/>
                        </a:rPr>
                        <a:t>列支</a:t>
                      </a:r>
                      <a:r>
                        <a:rPr kumimoji="0" lang="en-US" altLang="zh-TW" sz="2000" kern="1200" noProof="0" dirty="0" smtClean="0">
                          <a:effectLst/>
                          <a:latin typeface="標楷體" panose="03000509000000000000" pitchFamily="65" charset="-120"/>
                          <a:ea typeface="標楷體" panose="03000509000000000000" pitchFamily="65" charset="-120"/>
                        </a:rPr>
                        <a:t>106</a:t>
                      </a:r>
                      <a:r>
                        <a:rPr kumimoji="0" lang="zh-TW" altLang="en-US" sz="2000" kern="1200" noProof="0" dirty="0" smtClean="0">
                          <a:effectLst/>
                          <a:latin typeface="標楷體" panose="03000509000000000000" pitchFamily="65" charset="-120"/>
                          <a:ea typeface="標楷體" panose="03000509000000000000" pitchFamily="65" charset="-120"/>
                        </a:rPr>
                        <a:t>年</a:t>
                      </a:r>
                      <a:r>
                        <a:rPr kumimoji="0" lang="en-US" altLang="zh-TW" sz="2000" kern="1200" noProof="0" dirty="0" smtClean="0">
                          <a:effectLst/>
                          <a:latin typeface="標楷體" panose="03000509000000000000" pitchFamily="65" charset="-120"/>
                          <a:ea typeface="標楷體" panose="03000509000000000000" pitchFamily="65" charset="-120"/>
                        </a:rPr>
                        <a:t>8</a:t>
                      </a:r>
                      <a:r>
                        <a:rPr kumimoji="0" lang="zh-TW" altLang="en-US" sz="2000" kern="1200" noProof="0" dirty="0" smtClean="0">
                          <a:effectLst/>
                          <a:latin typeface="標楷體" panose="03000509000000000000" pitchFamily="65" charset="-120"/>
                          <a:ea typeface="標楷體" panose="03000509000000000000" pitchFamily="65" charset="-120"/>
                        </a:rPr>
                        <a:t>月</a:t>
                      </a:r>
                      <a:r>
                        <a:rPr kumimoji="0" lang="en-US" altLang="zh-TW" sz="2000" kern="1200" noProof="0" dirty="0" smtClean="0">
                          <a:effectLst/>
                          <a:latin typeface="標楷體" panose="03000509000000000000" pitchFamily="65" charset="-120"/>
                          <a:ea typeface="標楷體" panose="03000509000000000000" pitchFamily="65" charset="-120"/>
                        </a:rPr>
                        <a:t>28</a:t>
                      </a:r>
                      <a:r>
                        <a:rPr kumimoji="0" lang="zh-TW" altLang="en-US" sz="2000" kern="1200" noProof="0" dirty="0" smtClean="0">
                          <a:effectLst/>
                          <a:latin typeface="標楷體" panose="03000509000000000000" pitchFamily="65" charset="-120"/>
                          <a:ea typeface="標楷體" panose="03000509000000000000" pitchFamily="65" charset="-120"/>
                        </a:rPr>
                        <a:t>日邱員等人出席費之補充保費</a:t>
                      </a:r>
                      <a:r>
                        <a:rPr kumimoji="0" lang="en-US" altLang="zh-TW" sz="2000" kern="1200" noProof="0" dirty="0" smtClean="0">
                          <a:effectLst/>
                          <a:latin typeface="標楷體" panose="03000509000000000000" pitchFamily="65" charset="-120"/>
                          <a:ea typeface="標楷體" panose="03000509000000000000" pitchFamily="65" charset="-120"/>
                        </a:rPr>
                        <a:t>304</a:t>
                      </a:r>
                      <a:r>
                        <a:rPr kumimoji="0" lang="zh-TW" altLang="en-US" sz="2000" kern="1200" noProof="0" dirty="0" smtClean="0">
                          <a:effectLst/>
                          <a:latin typeface="標楷體" panose="03000509000000000000" pitchFamily="65" charset="-120"/>
                          <a:ea typeface="標楷體" panose="03000509000000000000" pitchFamily="65" charset="-120"/>
                        </a:rPr>
                        <a:t>元，與本部</a:t>
                      </a:r>
                      <a:r>
                        <a:rPr kumimoji="0" lang="en-US" altLang="zh-TW" sz="2000" kern="1200" noProof="0" dirty="0" smtClean="0">
                          <a:effectLst/>
                          <a:latin typeface="標楷體" panose="03000509000000000000" pitchFamily="65" charset="-120"/>
                          <a:ea typeface="標楷體" panose="03000509000000000000" pitchFamily="65" charset="-120"/>
                        </a:rPr>
                        <a:t>104</a:t>
                      </a:r>
                      <a:r>
                        <a:rPr kumimoji="0" lang="zh-TW" altLang="en-US" sz="2000" kern="1200" noProof="0" dirty="0" smtClean="0">
                          <a:effectLst/>
                          <a:latin typeface="標楷體" panose="03000509000000000000" pitchFamily="65" charset="-120"/>
                          <a:ea typeface="標楷體" panose="03000509000000000000" pitchFamily="65" charset="-120"/>
                        </a:rPr>
                        <a:t>年</a:t>
                      </a:r>
                      <a:r>
                        <a:rPr kumimoji="0" lang="en-US" altLang="zh-TW" sz="2000" kern="1200" noProof="0" dirty="0" smtClean="0">
                          <a:effectLst/>
                          <a:latin typeface="標楷體" panose="03000509000000000000" pitchFamily="65" charset="-120"/>
                          <a:ea typeface="標楷體" panose="03000509000000000000" pitchFamily="65" charset="-120"/>
                        </a:rPr>
                        <a:t>10</a:t>
                      </a:r>
                      <a:r>
                        <a:rPr kumimoji="0" lang="zh-TW" altLang="en-US" sz="2000" kern="1200" noProof="0" dirty="0" smtClean="0">
                          <a:effectLst/>
                          <a:latin typeface="標楷體" panose="03000509000000000000" pitchFamily="65" charset="-120"/>
                          <a:ea typeface="標楷體" panose="03000509000000000000" pitchFamily="65" charset="-120"/>
                        </a:rPr>
                        <a:t>月</a:t>
                      </a:r>
                      <a:r>
                        <a:rPr kumimoji="0" lang="en-US" altLang="zh-TW" sz="2000" kern="1200" noProof="0" dirty="0" smtClean="0">
                          <a:effectLst/>
                          <a:latin typeface="標楷體" panose="03000509000000000000" pitchFamily="65" charset="-120"/>
                          <a:ea typeface="標楷體" panose="03000509000000000000" pitchFamily="65" charset="-120"/>
                        </a:rPr>
                        <a:t>28</a:t>
                      </a:r>
                      <a:r>
                        <a:rPr kumimoji="0" lang="zh-TW" altLang="en-US" sz="2000" kern="1200" noProof="0" dirty="0" smtClean="0">
                          <a:effectLst/>
                          <a:latin typeface="標楷體" panose="03000509000000000000" pitchFamily="65" charset="-120"/>
                          <a:ea typeface="標楷體" panose="03000509000000000000" pitchFamily="65" charset="-120"/>
                        </a:rPr>
                        <a:t>日函，</a:t>
                      </a:r>
                      <a:r>
                        <a:rPr kumimoji="0" lang="zh-TW" altLang="en-US" sz="2000" kern="1200" noProof="0" dirty="0" smtClean="0">
                          <a:solidFill>
                            <a:srgbClr val="FF0000"/>
                          </a:solidFill>
                          <a:effectLst/>
                          <a:latin typeface="標楷體" panose="03000509000000000000" pitchFamily="65" charset="-120"/>
                          <a:ea typeface="標楷體" panose="03000509000000000000" pitchFamily="65" charset="-120"/>
                        </a:rPr>
                        <a:t>除給付助理人員費用衍生之補充保險費於計畫業務</a:t>
                      </a:r>
                      <a:r>
                        <a:rPr kumimoji="0" lang="zh-TW" altLang="en-US" sz="2000" kern="1200" noProof="0" dirty="0" smtClean="0">
                          <a:solidFill>
                            <a:srgbClr val="FF0000"/>
                          </a:solidFill>
                          <a:effectLst/>
                          <a:latin typeface="標楷體" panose="03000509000000000000" pitchFamily="65" charset="-120"/>
                          <a:ea typeface="標楷體" panose="03000509000000000000" pitchFamily="65" charset="-120"/>
                        </a:rPr>
                        <a:t>費項下列</a:t>
                      </a:r>
                      <a:r>
                        <a:rPr kumimoji="0" lang="zh-TW" altLang="en-US" sz="2000" kern="1200" noProof="0" dirty="0" smtClean="0">
                          <a:solidFill>
                            <a:srgbClr val="FF0000"/>
                          </a:solidFill>
                          <a:effectLst/>
                          <a:latin typeface="標楷體" panose="03000509000000000000" pitchFamily="65" charset="-120"/>
                          <a:ea typeface="標楷體" panose="03000509000000000000" pitchFamily="65" charset="-120"/>
                        </a:rPr>
                        <a:t>支外，其他給付費用衍生之補充保險費由計畫</a:t>
                      </a:r>
                      <a:r>
                        <a:rPr kumimoji="0" lang="zh-TW" altLang="en-US" sz="2000" kern="1200" noProof="0" dirty="0" smtClean="0">
                          <a:solidFill>
                            <a:srgbClr val="FF0000"/>
                          </a:solidFill>
                          <a:effectLst/>
                          <a:latin typeface="標楷體" panose="03000509000000000000" pitchFamily="65" charset="-120"/>
                          <a:ea typeface="標楷體" panose="03000509000000000000" pitchFamily="65" charset="-120"/>
                        </a:rPr>
                        <a:t>管理費項下列</a:t>
                      </a:r>
                      <a:r>
                        <a:rPr kumimoji="0" lang="zh-TW" altLang="en-US" sz="2000" kern="1200" noProof="0" dirty="0" smtClean="0">
                          <a:solidFill>
                            <a:srgbClr val="FF0000"/>
                          </a:solidFill>
                          <a:effectLst/>
                          <a:latin typeface="標楷體" panose="03000509000000000000" pitchFamily="65" charset="-120"/>
                          <a:ea typeface="標楷體" panose="03000509000000000000" pitchFamily="65" charset="-120"/>
                        </a:rPr>
                        <a:t>支之規定不符</a:t>
                      </a:r>
                      <a:r>
                        <a:rPr kumimoji="0" lang="zh-TW" altLang="en-US" sz="2000" kern="1200" noProof="0" dirty="0" smtClean="0">
                          <a:effectLst/>
                          <a:latin typeface="標楷體" panose="03000509000000000000" pitchFamily="65" charset="-120"/>
                          <a:ea typeface="標楷體" panose="03000509000000000000" pitchFamily="65" charset="-120"/>
                        </a:rPr>
                        <a:t>，須繳回，倘管理費有額度，改列於該項列支。</a:t>
                      </a:r>
                      <a:endParaRPr kumimoji="0" lang="en-US" altLang="zh-TW" sz="1800" b="1" kern="1200" noProof="0" dirty="0" smtClean="0">
                        <a:solidFill>
                          <a:srgbClr val="FF0000"/>
                        </a:solidFill>
                        <a:effectLst/>
                        <a:latin typeface="標楷體" panose="03000509000000000000" pitchFamily="65" charset="-120"/>
                        <a:ea typeface="標楷體" panose="03000509000000000000" pitchFamily="65" charset="-120"/>
                        <a:cs typeface="+mn-cs"/>
                      </a:endParaRPr>
                    </a:p>
                  </a:txBody>
                  <a:tcPr marL="91436" marR="91436" marT="45729" marB="45729"/>
                </a:tc>
              </a:tr>
            </a:tbl>
          </a:graphicData>
        </a:graphic>
      </p:graphicFrame>
      <p:sp>
        <p:nvSpPr>
          <p:cNvPr id="40974"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26</a:t>
            </a:r>
            <a:endParaRPr kumimoji="0" lang="zh-TW" altLang="en-US" sz="1400" dirty="0">
              <a:solidFill>
                <a:srgbClr val="464653"/>
              </a:solidFill>
              <a:latin typeface="Arial" charset="0"/>
            </a:endParaRPr>
          </a:p>
        </p:txBody>
      </p:sp>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19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4213" y="549275"/>
            <a:ext cx="7992243"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20/21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173751553"/>
              </p:ext>
            </p:extLst>
          </p:nvPr>
        </p:nvGraphicFramePr>
        <p:xfrm>
          <a:off x="972691" y="1484784"/>
          <a:ext cx="7415733" cy="4608512"/>
        </p:xfrm>
        <a:graphic>
          <a:graphicData uri="http://schemas.openxmlformats.org/drawingml/2006/table">
            <a:tbl>
              <a:tblPr firstRow="1" bandRow="1">
                <a:tableStyleId>{21E4AEA4-8DFA-4A89-87EB-49C32662AFE0}</a:tableStyleId>
              </a:tblPr>
              <a:tblGrid>
                <a:gridCol w="1511077"/>
                <a:gridCol w="3888432"/>
                <a:gridCol w="2016224"/>
              </a:tblGrid>
              <a:tr h="512503">
                <a:tc>
                  <a:txBody>
                    <a:bodyPr/>
                    <a:lstStyle/>
                    <a:p>
                      <a:pPr algn="ctr"/>
                      <a:r>
                        <a:rPr kumimoji="0" lang="zh-TW" altLang="en-US" sz="2000" kern="1200" dirty="0" smtClean="0">
                          <a:solidFill>
                            <a:schemeClr val="tx1"/>
                          </a:solidFill>
                          <a:latin typeface="+mj-ea"/>
                          <a:ea typeface="+mj-ea"/>
                        </a:rPr>
                        <a:t>缺失</a:t>
                      </a:r>
                      <a:r>
                        <a:rPr kumimoji="0" lang="en-US" altLang="zh-TW" sz="2000" kern="1200" dirty="0" smtClean="0">
                          <a:solidFill>
                            <a:schemeClr val="tx1"/>
                          </a:solidFill>
                          <a:latin typeface="+mj-ea"/>
                          <a:ea typeface="+mj-ea"/>
                        </a:rPr>
                        <a:t>8</a:t>
                      </a:r>
                      <a:endParaRPr kumimoji="0" lang="zh-TW" altLang="en-US" sz="2000" b="1" kern="1200" dirty="0">
                        <a:solidFill>
                          <a:schemeClr val="tx1"/>
                        </a:solidFill>
                        <a:latin typeface="+mj-ea"/>
                        <a:ea typeface="+mj-ea"/>
                        <a:cs typeface="Times New Roman" panose="02020603050405020304" pitchFamily="18" charset="0"/>
                      </a:endParaRPr>
                    </a:p>
                  </a:txBody>
                  <a:tcPr marL="91436" marR="91436"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solidFill>
                            <a:schemeClr val="tx1"/>
                          </a:solidFill>
                          <a:effectLst/>
                          <a:uLnTx/>
                          <a:uFillTx/>
                          <a:latin typeface="+mj-ea"/>
                          <a:ea typeface="+mj-ea"/>
                        </a:rPr>
                        <a:t>結報作業說明</a:t>
                      </a:r>
                      <a:endParaRPr lang="zh-TW" altLang="en-US" sz="2000" dirty="0">
                        <a:solidFill>
                          <a:schemeClr val="tx1"/>
                        </a:solidFill>
                        <a:latin typeface="+mj-ea"/>
                        <a:ea typeface="+mj-ea"/>
                      </a:endParaRPr>
                    </a:p>
                  </a:txBody>
                  <a:tcPr marL="91436" marR="91436"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j-ea"/>
                          <a:ea typeface="+mj-ea"/>
                        </a:rPr>
                        <a:t>相關規定</a:t>
                      </a:r>
                      <a:endParaRPr lang="zh-TW" altLang="en-US" sz="2000" dirty="0">
                        <a:solidFill>
                          <a:schemeClr val="tx1"/>
                        </a:solidFill>
                        <a:latin typeface="+mj-ea"/>
                        <a:ea typeface="+mj-ea"/>
                      </a:endParaRPr>
                    </a:p>
                  </a:txBody>
                  <a:tcPr marL="91436" marR="91436" marT="45729" marB="45729" anchor="ctr"/>
                </a:tc>
              </a:tr>
              <a:tr h="4096009">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zh-TW" altLang="en-US" sz="2000" dirty="0" smtClean="0">
                          <a:latin typeface="+mj-ea"/>
                          <a:ea typeface="+mj-ea"/>
                        </a:rPr>
                        <a:t>與研究計畫有關之收入</a:t>
                      </a:r>
                      <a:r>
                        <a:rPr kumimoji="0" lang="zh-TW" altLang="en-US" sz="2000" kern="1200" dirty="0" smtClean="0">
                          <a:latin typeface="+mj-ea"/>
                          <a:ea typeface="+mj-ea"/>
                        </a:rPr>
                        <a:t>未繳回</a:t>
                      </a:r>
                      <a:r>
                        <a:rPr kumimoji="0" lang="zh-TW" altLang="en-US" sz="1400" kern="1200" dirty="0" smtClean="0">
                          <a:latin typeface="+mj-ea"/>
                          <a:ea typeface="+mj-ea"/>
                        </a:rPr>
                        <a:t>（</a:t>
                      </a:r>
                      <a:r>
                        <a:rPr kumimoji="0" lang="en-US" altLang="zh-TW" sz="1400" kern="1200" dirty="0" smtClean="0">
                          <a:latin typeface="+mj-ea"/>
                          <a:ea typeface="+mj-ea"/>
                        </a:rPr>
                        <a:t>1/2</a:t>
                      </a:r>
                      <a:r>
                        <a:rPr kumimoji="0" lang="zh-TW" altLang="en-US" sz="1400" kern="1200" dirty="0" smtClean="0">
                          <a:latin typeface="+mj-ea"/>
                          <a:ea typeface="+mj-ea"/>
                        </a:rPr>
                        <a:t>）</a:t>
                      </a:r>
                      <a:endParaRPr kumimoji="0" lang="zh-TW" altLang="en-US" sz="1400" kern="1200" dirty="0" smtClean="0">
                        <a:solidFill>
                          <a:schemeClr val="tx1"/>
                        </a:solidFill>
                        <a:latin typeface="+mj-ea"/>
                        <a:ea typeface="+mj-ea"/>
                        <a:cs typeface="+mn-cs"/>
                      </a:endParaRPr>
                    </a:p>
                  </a:txBody>
                  <a:tcPr marL="91436" marR="91436" marT="45729" marB="45729"/>
                </a:tc>
                <a:tc>
                  <a:txBody>
                    <a:bodyPr/>
                    <a:lstStyle/>
                    <a:p>
                      <a:pPr marL="0" indent="0" algn="l">
                        <a:lnSpc>
                          <a:spcPts val="3000"/>
                        </a:lnSpc>
                      </a:pPr>
                      <a:r>
                        <a:rPr lang="zh-TW" altLang="en-US" sz="2000" dirty="0" smtClean="0">
                          <a:latin typeface="+mj-ea"/>
                          <a:ea typeface="+mj-ea"/>
                        </a:rPr>
                        <a:t>採購案件所收取之廠商違約金或逾期罰款收入、與研究計畫有關之其他</a:t>
                      </a:r>
                      <a:r>
                        <a:rPr lang="zh-TW" altLang="en-US" sz="2000" dirty="0" smtClean="0">
                          <a:latin typeface="+mj-ea"/>
                          <a:ea typeface="+mj-ea"/>
                        </a:rPr>
                        <a:t>收入須繳</a:t>
                      </a:r>
                      <a:r>
                        <a:rPr lang="zh-TW" altLang="en-US" sz="2000" dirty="0" smtClean="0">
                          <a:latin typeface="+mj-ea"/>
                          <a:ea typeface="+mj-ea"/>
                        </a:rPr>
                        <a:t>回本部。</a:t>
                      </a:r>
                      <a:endParaRPr lang="zh-TW" altLang="en-US" sz="2000" dirty="0" smtClean="0">
                        <a:solidFill>
                          <a:schemeClr val="tx1"/>
                        </a:solidFill>
                        <a:latin typeface="+mj-ea"/>
                        <a:ea typeface="+mj-ea"/>
                      </a:endParaRPr>
                    </a:p>
                  </a:txBody>
                  <a:tcPr marL="91436" marR="91436" marT="45729" marB="45729"/>
                </a:tc>
                <a:tc>
                  <a:txBody>
                    <a:bodyPr/>
                    <a:lstStyle/>
                    <a:p>
                      <a:pPr marL="1588" indent="0" algn="l">
                        <a:lnSpc>
                          <a:spcPts val="3000"/>
                        </a:lnSpc>
                      </a:pPr>
                      <a:r>
                        <a:rPr kumimoji="0" lang="zh-TW" altLang="en-US" sz="2000" u="none" strike="noStrike" kern="1200" cap="none" spc="0" normalizeH="0" baseline="0" noProof="0" dirty="0" smtClean="0">
                          <a:ln>
                            <a:noFill/>
                          </a:ln>
                          <a:effectLst/>
                          <a:uLnTx/>
                          <a:uFillTx/>
                          <a:latin typeface="+mj-ea"/>
                          <a:ea typeface="+mj-ea"/>
                        </a:rPr>
                        <a:t>專題研究計畫經費處理原則</a:t>
                      </a:r>
                      <a:r>
                        <a:rPr kumimoji="0" lang="en-US" altLang="zh-TW" sz="2000" u="none" strike="noStrike" kern="1200" cap="none" spc="0" normalizeH="0" baseline="0" noProof="0" dirty="0" smtClean="0">
                          <a:ln>
                            <a:noFill/>
                          </a:ln>
                          <a:effectLst/>
                          <a:uLnTx/>
                          <a:uFillTx/>
                          <a:latin typeface="+mj-ea"/>
                          <a:ea typeface="+mj-ea"/>
                        </a:rPr>
                        <a:t>§5</a:t>
                      </a:r>
                      <a:endParaRPr lang="zh-TW" altLang="en-US" sz="2000" b="0" dirty="0" smtClean="0">
                        <a:solidFill>
                          <a:schemeClr val="tx1"/>
                        </a:solidFill>
                        <a:latin typeface="+mj-ea"/>
                        <a:ea typeface="+mj-ea"/>
                        <a:cs typeface="Times New Roman" panose="02020603050405020304" pitchFamily="18" charset="0"/>
                      </a:endParaRPr>
                    </a:p>
                  </a:txBody>
                  <a:tcPr marL="91436" marR="91436" marT="45729" marB="45729"/>
                </a:tc>
              </a:tr>
            </a:tbl>
          </a:graphicData>
        </a:graphic>
      </p:graphicFrame>
      <p:sp>
        <p:nvSpPr>
          <p:cNvPr id="40974"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27</a:t>
            </a:r>
            <a:endParaRPr kumimoji="0" lang="zh-TW" altLang="en-US" sz="1400" dirty="0">
              <a:solidFill>
                <a:srgbClr val="464653"/>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207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84213" y="549275"/>
            <a:ext cx="7992243" cy="665163"/>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21/21</a:t>
            </a:r>
            <a:r>
              <a:rPr lang="zh-TW" altLang="en-US" sz="1800" b="1" dirty="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4206876303"/>
              </p:ext>
            </p:extLst>
          </p:nvPr>
        </p:nvGraphicFramePr>
        <p:xfrm>
          <a:off x="972691" y="1484784"/>
          <a:ext cx="7415733" cy="4464496"/>
        </p:xfrm>
        <a:graphic>
          <a:graphicData uri="http://schemas.openxmlformats.org/drawingml/2006/table">
            <a:tbl>
              <a:tblPr firstRow="1" bandRow="1">
                <a:tableStyleId>{21E4AEA4-8DFA-4A89-87EB-49C32662AFE0}</a:tableStyleId>
              </a:tblPr>
              <a:tblGrid>
                <a:gridCol w="1511077"/>
                <a:gridCol w="5904656"/>
              </a:tblGrid>
              <a:tr h="496487">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8</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9" marB="4572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實際案例</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9" marB="45729" anchor="ctr"/>
                </a:tc>
              </a:tr>
              <a:tr h="3968009">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與研究計畫有關之收入</a:t>
                      </a:r>
                      <a:r>
                        <a:rPr kumimoji="0" lang="zh-TW" altLang="en-US" sz="2000" kern="1200" dirty="0" smtClean="0">
                          <a:latin typeface="標楷體" panose="03000509000000000000" pitchFamily="65" charset="-120"/>
                          <a:ea typeface="標楷體" panose="03000509000000000000" pitchFamily="65" charset="-120"/>
                        </a:rPr>
                        <a:t>未繳回</a:t>
                      </a:r>
                      <a:r>
                        <a:rPr kumimoji="0" lang="zh-TW" altLang="en-US" sz="1400" kern="1200" dirty="0" smtClean="0">
                          <a:latin typeface="標楷體" panose="03000509000000000000" pitchFamily="65" charset="-120"/>
                          <a:ea typeface="標楷體" panose="03000509000000000000" pitchFamily="65" charset="-120"/>
                        </a:rPr>
                        <a:t>（</a:t>
                      </a:r>
                      <a:r>
                        <a:rPr kumimoji="0" lang="en-US" altLang="zh-TW" sz="1400" kern="1200" dirty="0" smtClean="0">
                          <a:latin typeface="標楷體" panose="03000509000000000000" pitchFamily="65" charset="-120"/>
                          <a:ea typeface="標楷體" panose="03000509000000000000" pitchFamily="65" charset="-120"/>
                        </a:rPr>
                        <a:t>2/2</a:t>
                      </a:r>
                      <a:r>
                        <a:rPr kumimoji="0" lang="zh-TW" altLang="en-US" sz="1400" kern="1200" dirty="0" smtClean="0">
                          <a:latin typeface="標楷體" panose="03000509000000000000" pitchFamily="65" charset="-120"/>
                          <a:ea typeface="標楷體" panose="03000509000000000000" pitchFamily="65" charset="-120"/>
                        </a:rPr>
                        <a:t>）</a:t>
                      </a:r>
                      <a:endParaRPr kumimoji="0" lang="zh-TW" altLang="en-US" sz="1400" kern="1200" dirty="0" smtClean="0">
                        <a:solidFill>
                          <a:schemeClr val="tx1"/>
                        </a:solidFill>
                        <a:latin typeface="標楷體" panose="03000509000000000000" pitchFamily="65" charset="-120"/>
                        <a:ea typeface="標楷體" panose="03000509000000000000" pitchFamily="65" charset="-120"/>
                        <a:cs typeface="+mn-cs"/>
                      </a:endParaRPr>
                    </a:p>
                  </a:txBody>
                  <a:tcPr marL="91436" marR="91436" marT="45729" marB="45729"/>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zh-TW" altLang="zh-TW" sz="2000" kern="1200" dirty="0" smtClean="0">
                          <a:effectLst/>
                          <a:latin typeface="+mj-ea"/>
                          <a:ea typeface="+mj-ea"/>
                        </a:rPr>
                        <a:t>研究設備費項下列支</a:t>
                      </a:r>
                      <a:r>
                        <a:rPr kumimoji="0" lang="en-US" altLang="zh-TW" sz="2000" kern="1200" dirty="0" err="1" smtClean="0">
                          <a:effectLst/>
                          <a:latin typeface="+mj-ea"/>
                          <a:ea typeface="+mj-ea"/>
                        </a:rPr>
                        <a:t>RGA</a:t>
                      </a:r>
                      <a:r>
                        <a:rPr kumimoji="0" lang="zh-TW" altLang="zh-TW" sz="2000" kern="1200" dirty="0" smtClean="0">
                          <a:effectLst/>
                          <a:latin typeface="+mj-ea"/>
                          <a:ea typeface="+mj-ea"/>
                        </a:rPr>
                        <a:t>大氣剩餘氣體分析儀分攤款</a:t>
                      </a:r>
                      <a:r>
                        <a:rPr kumimoji="0" lang="en-US" altLang="zh-TW" sz="2000" kern="1200" dirty="0" smtClean="0">
                          <a:effectLst/>
                          <a:latin typeface="+mj-ea"/>
                          <a:ea typeface="+mj-ea"/>
                        </a:rPr>
                        <a:t>400,000</a:t>
                      </a:r>
                      <a:r>
                        <a:rPr kumimoji="0" lang="zh-TW" altLang="zh-TW" sz="2000" kern="1200" dirty="0" smtClean="0">
                          <a:effectLst/>
                          <a:latin typeface="+mj-ea"/>
                          <a:ea typeface="+mj-ea"/>
                        </a:rPr>
                        <a:t>元，查交貨日期</a:t>
                      </a:r>
                      <a:r>
                        <a:rPr kumimoji="0" lang="en-US" altLang="zh-TW" sz="2000" kern="1200" dirty="0" smtClean="0">
                          <a:effectLst/>
                          <a:latin typeface="+mj-ea"/>
                          <a:ea typeface="+mj-ea"/>
                        </a:rPr>
                        <a:t>106</a:t>
                      </a:r>
                      <a:r>
                        <a:rPr kumimoji="0" lang="zh-TW" altLang="zh-TW" sz="2000" kern="1200" dirty="0" smtClean="0">
                          <a:effectLst/>
                          <a:latin typeface="+mj-ea"/>
                          <a:ea typeface="+mj-ea"/>
                        </a:rPr>
                        <a:t>年</a:t>
                      </a:r>
                      <a:r>
                        <a:rPr kumimoji="0" lang="en-US" altLang="zh-TW" sz="2000" kern="1200" dirty="0" smtClean="0">
                          <a:effectLst/>
                          <a:latin typeface="+mj-ea"/>
                          <a:ea typeface="+mj-ea"/>
                        </a:rPr>
                        <a:t>12</a:t>
                      </a:r>
                      <a:r>
                        <a:rPr kumimoji="0" lang="zh-TW" altLang="zh-TW" sz="2000" kern="1200" dirty="0" smtClean="0">
                          <a:effectLst/>
                          <a:latin typeface="+mj-ea"/>
                          <a:ea typeface="+mj-ea"/>
                        </a:rPr>
                        <a:t>月</a:t>
                      </a:r>
                      <a:r>
                        <a:rPr kumimoji="0" lang="en-US" altLang="zh-TW" sz="2000" kern="1200" dirty="0" smtClean="0">
                          <a:effectLst/>
                          <a:latin typeface="+mj-ea"/>
                          <a:ea typeface="+mj-ea"/>
                        </a:rPr>
                        <a:t>29</a:t>
                      </a:r>
                      <a:r>
                        <a:rPr kumimoji="0" lang="zh-TW" altLang="zh-TW" sz="2000" kern="1200" dirty="0" smtClean="0">
                          <a:effectLst/>
                          <a:latin typeface="+mj-ea"/>
                          <a:ea typeface="+mj-ea"/>
                        </a:rPr>
                        <a:t>日逾</a:t>
                      </a:r>
                      <a:r>
                        <a:rPr kumimoji="0" lang="zh-TW" altLang="en-US" sz="2000" kern="1200" dirty="0" smtClean="0">
                          <a:effectLst/>
                          <a:latin typeface="+mj-ea"/>
                          <a:ea typeface="+mj-ea"/>
                        </a:rPr>
                        <a:t>契</a:t>
                      </a:r>
                      <a:r>
                        <a:rPr kumimoji="0" lang="zh-TW" altLang="zh-TW" sz="2000" kern="1200" dirty="0" smtClean="0">
                          <a:effectLst/>
                          <a:latin typeface="+mj-ea"/>
                          <a:ea typeface="+mj-ea"/>
                        </a:rPr>
                        <a:t>約規定期限</a:t>
                      </a:r>
                      <a:r>
                        <a:rPr kumimoji="0" lang="en-US" altLang="zh-TW" sz="2000" kern="1200" dirty="0" smtClean="0">
                          <a:effectLst/>
                          <a:latin typeface="+mj-ea"/>
                          <a:ea typeface="+mj-ea"/>
                        </a:rPr>
                        <a:t>106</a:t>
                      </a:r>
                      <a:r>
                        <a:rPr kumimoji="0" lang="zh-TW" altLang="zh-TW" sz="2000" kern="1200" dirty="0" smtClean="0">
                          <a:effectLst/>
                          <a:latin typeface="+mj-ea"/>
                          <a:ea typeface="+mj-ea"/>
                        </a:rPr>
                        <a:t>年</a:t>
                      </a:r>
                      <a:r>
                        <a:rPr kumimoji="0" lang="en-US" altLang="zh-TW" sz="2000" kern="1200" dirty="0" smtClean="0">
                          <a:effectLst/>
                          <a:latin typeface="+mj-ea"/>
                          <a:ea typeface="+mj-ea"/>
                        </a:rPr>
                        <a:t>12</a:t>
                      </a:r>
                      <a:r>
                        <a:rPr kumimoji="0" lang="zh-TW" altLang="zh-TW" sz="2000" kern="1200" dirty="0" smtClean="0">
                          <a:effectLst/>
                          <a:latin typeface="+mj-ea"/>
                          <a:ea typeface="+mj-ea"/>
                        </a:rPr>
                        <a:t>月</a:t>
                      </a:r>
                      <a:r>
                        <a:rPr kumimoji="0" lang="en-US" altLang="zh-TW" sz="2000" kern="1200" dirty="0" smtClean="0">
                          <a:effectLst/>
                          <a:latin typeface="+mj-ea"/>
                          <a:ea typeface="+mj-ea"/>
                        </a:rPr>
                        <a:t>25</a:t>
                      </a:r>
                      <a:r>
                        <a:rPr kumimoji="0" lang="zh-TW" altLang="zh-TW" sz="2000" kern="1200" dirty="0" smtClean="0">
                          <a:effectLst/>
                          <a:latin typeface="+mj-ea"/>
                          <a:ea typeface="+mj-ea"/>
                        </a:rPr>
                        <a:t>日，</a:t>
                      </a:r>
                      <a:r>
                        <a:rPr kumimoji="0" lang="zh-TW" altLang="zh-TW" sz="2000" kern="1200" dirty="0" smtClean="0">
                          <a:solidFill>
                            <a:srgbClr val="FF0000"/>
                          </a:solidFill>
                          <a:effectLst/>
                          <a:latin typeface="+mj-ea"/>
                          <a:ea typeface="+mj-ea"/>
                        </a:rPr>
                        <a:t>依本部補助專題研究計畫經費處理原則第</a:t>
                      </a:r>
                      <a:r>
                        <a:rPr kumimoji="0" lang="en-US" altLang="zh-TW" sz="2000" kern="1200" dirty="0" smtClean="0">
                          <a:solidFill>
                            <a:srgbClr val="FF0000"/>
                          </a:solidFill>
                          <a:effectLst/>
                          <a:latin typeface="+mj-ea"/>
                          <a:ea typeface="+mj-ea"/>
                        </a:rPr>
                        <a:t>5</a:t>
                      </a:r>
                      <a:r>
                        <a:rPr kumimoji="0" lang="zh-TW" altLang="zh-TW" sz="2000" kern="1200" dirty="0" smtClean="0">
                          <a:solidFill>
                            <a:srgbClr val="FF0000"/>
                          </a:solidFill>
                          <a:effectLst/>
                          <a:latin typeface="+mj-ea"/>
                          <a:ea typeface="+mj-ea"/>
                        </a:rPr>
                        <a:t>點規定，廠商違約金或逾期罰款收入應繳回本部</a:t>
                      </a:r>
                      <a:r>
                        <a:rPr kumimoji="0" lang="zh-TW" altLang="zh-TW" sz="2000" kern="1200" dirty="0" smtClean="0">
                          <a:effectLst/>
                          <a:latin typeface="+mj-ea"/>
                          <a:ea typeface="+mj-ea"/>
                        </a:rPr>
                        <a:t>，本項逾期罰款</a:t>
                      </a:r>
                      <a:r>
                        <a:rPr kumimoji="0" lang="en-US" altLang="zh-TW" sz="2000" kern="1200" dirty="0" smtClean="0">
                          <a:effectLst/>
                          <a:latin typeface="+mj-ea"/>
                          <a:ea typeface="+mj-ea"/>
                        </a:rPr>
                        <a:t>12,000</a:t>
                      </a:r>
                      <a:r>
                        <a:rPr kumimoji="0" lang="zh-TW" altLang="zh-TW" sz="2000" kern="1200" dirty="0" smtClean="0">
                          <a:effectLst/>
                          <a:latin typeface="+mj-ea"/>
                          <a:ea typeface="+mj-ea"/>
                        </a:rPr>
                        <a:t>元</a:t>
                      </a:r>
                      <a:r>
                        <a:rPr kumimoji="0" lang="zh-TW" altLang="en-US" sz="2000" kern="1200" dirty="0" smtClean="0">
                          <a:effectLst/>
                          <a:latin typeface="+mj-ea"/>
                          <a:ea typeface="+mj-ea"/>
                        </a:rPr>
                        <a:t>須</a:t>
                      </a:r>
                      <a:r>
                        <a:rPr kumimoji="0" lang="zh-TW" altLang="zh-TW" sz="2000" kern="1200" dirty="0" smtClean="0">
                          <a:effectLst/>
                          <a:latin typeface="+mj-ea"/>
                          <a:ea typeface="+mj-ea"/>
                        </a:rPr>
                        <a:t>繳</a:t>
                      </a:r>
                      <a:r>
                        <a:rPr kumimoji="0" lang="zh-TW" altLang="zh-TW" sz="2000" kern="1200" dirty="0" smtClean="0">
                          <a:effectLst/>
                          <a:latin typeface="+mj-ea"/>
                          <a:ea typeface="+mj-ea"/>
                        </a:rPr>
                        <a:t>回。</a:t>
                      </a:r>
                      <a:endParaRPr kumimoji="0" lang="en-US" altLang="zh-TW" sz="2000" b="1" kern="1200" dirty="0" smtClean="0">
                        <a:solidFill>
                          <a:srgbClr val="FF0000"/>
                        </a:solidFill>
                        <a:effectLst/>
                        <a:latin typeface="+mj-ea"/>
                        <a:ea typeface="+mj-ea"/>
                      </a:endParaRPr>
                    </a:p>
                    <a:p>
                      <a:pPr marL="273050" marR="0" lvl="0" indent="-273050" algn="just" defTabSz="914400" rtl="0" eaLnBrk="1" fontAlgn="auto" latinLnBrk="0" hangingPunct="1">
                        <a:lnSpc>
                          <a:spcPts val="3000"/>
                        </a:lnSpc>
                        <a:spcBef>
                          <a:spcPts val="0"/>
                        </a:spcBef>
                        <a:spcAft>
                          <a:spcPts val="0"/>
                        </a:spcAft>
                        <a:buClrTx/>
                        <a:buSzTx/>
                        <a:buFontTx/>
                        <a:buNone/>
                        <a:tabLst/>
                        <a:defRPr/>
                      </a:pPr>
                      <a:endParaRPr kumimoji="0" lang="en-US" altLang="zh-TW" sz="2000" kern="1200" dirty="0" smtClean="0">
                        <a:effectLst/>
                        <a:latin typeface="+mj-ea"/>
                        <a:ea typeface="+mj-ea"/>
                      </a:endParaRPr>
                    </a:p>
                  </a:txBody>
                  <a:tcPr marL="91436" marR="91436" marT="45729" marB="45729"/>
                </a:tc>
              </a:tr>
            </a:tbl>
          </a:graphicData>
        </a:graphic>
      </p:graphicFrame>
      <p:sp>
        <p:nvSpPr>
          <p:cNvPr id="40974"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28</a:t>
            </a:r>
            <a:endParaRPr kumimoji="0" lang="zh-TW" altLang="en-US" sz="1400" dirty="0">
              <a:solidFill>
                <a:srgbClr val="464653"/>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95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rgbClr val="464653"/>
                </a:solidFill>
                <a:latin typeface="Arial" charset="0"/>
              </a:rPr>
              <a:t>2</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1512755" y="2056946"/>
            <a:ext cx="6002486" cy="27363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zh-TW" altLang="en-US" sz="5400" b="1" dirty="0">
                <a:solidFill>
                  <a:schemeClr val="tx1"/>
                </a:solidFill>
                <a:latin typeface="+mj-ea"/>
                <a:ea typeface="+mj-ea"/>
              </a:rPr>
              <a:t>壹、前言</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925678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29</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1512755" y="2056946"/>
            <a:ext cx="6002486" cy="27363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1438275" lvl="0" indent="-1438275"/>
            <a:r>
              <a:rPr lang="zh-TW" altLang="en-US" sz="5400" b="1" dirty="0">
                <a:solidFill>
                  <a:schemeClr val="tx1"/>
                </a:solidFill>
                <a:latin typeface="+mj-ea"/>
                <a:ea typeface="+mj-ea"/>
                <a:cs typeface="Meiryo UI" panose="020B0604030504040204" pitchFamily="34" charset="-128"/>
              </a:rPr>
              <a:t>叁、結報</a:t>
            </a:r>
            <a:r>
              <a:rPr lang="zh-TW" altLang="en-US" sz="5400" b="1" dirty="0" smtClean="0">
                <a:solidFill>
                  <a:schemeClr val="tx1"/>
                </a:solidFill>
                <a:latin typeface="+mj-ea"/>
                <a:ea typeface="+mj-ea"/>
                <a:cs typeface="Meiryo UI" panose="020B0604030504040204" pitchFamily="34" charset="-128"/>
              </a:rPr>
              <a:t>經費疑問</a:t>
            </a:r>
            <a:r>
              <a:rPr lang="zh-TW" altLang="en-US" sz="5400" b="1" dirty="0">
                <a:solidFill>
                  <a:schemeClr val="tx1"/>
                </a:solidFill>
                <a:latin typeface="+mj-ea"/>
                <a:ea typeface="+mj-ea"/>
                <a:cs typeface="Meiryo UI" panose="020B0604030504040204" pitchFamily="34" charset="-128"/>
              </a:rPr>
              <a:t>及宣導</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093894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endParaRPr lang="en-US" altLang="zh-TW" sz="2400" b="1" dirty="0" smtClean="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30</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書卷 (水平) 6"/>
          <p:cNvSpPr/>
          <p:nvPr/>
        </p:nvSpPr>
        <p:spPr>
          <a:xfrm>
            <a:off x="882201" y="1992611"/>
            <a:ext cx="7560840" cy="352462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zh-TW" altLang="zh-TW" sz="2400" b="1" dirty="0" smtClean="0">
                <a:solidFill>
                  <a:schemeClr val="accent3">
                    <a:lumMod val="50000"/>
                  </a:schemeClr>
                </a:solidFill>
                <a:latin typeface="+mj-ea"/>
                <a:ea typeface="+mj-ea"/>
              </a:rPr>
              <a:t>因</a:t>
            </a:r>
            <a:r>
              <a:rPr lang="zh-TW" altLang="zh-TW" sz="2400" b="1" dirty="0">
                <a:solidFill>
                  <a:schemeClr val="accent3">
                    <a:lumMod val="50000"/>
                  </a:schemeClr>
                </a:solidFill>
                <a:latin typeface="+mj-ea"/>
                <a:ea typeface="+mj-ea"/>
              </a:rPr>
              <a:t>執行計畫需前往一般大眾交通工具無法到達之野外或</a:t>
            </a:r>
            <a:r>
              <a:rPr lang="zh-TW" altLang="zh-TW" sz="2400" b="1" dirty="0" smtClean="0">
                <a:solidFill>
                  <a:schemeClr val="accent3">
                    <a:lumMod val="50000"/>
                  </a:schemeClr>
                </a:solidFill>
                <a:latin typeface="+mj-ea"/>
                <a:ea typeface="+mj-ea"/>
              </a:rPr>
              <a:t>偏遠</a:t>
            </a:r>
            <a:r>
              <a:rPr lang="zh-TW" altLang="zh-TW" sz="2400" b="1" dirty="0">
                <a:solidFill>
                  <a:schemeClr val="accent3">
                    <a:lumMod val="50000"/>
                  </a:schemeClr>
                </a:solidFill>
                <a:latin typeface="+mj-ea"/>
                <a:ea typeface="+mj-ea"/>
              </a:rPr>
              <a:t>地區，亦因地處偏遠，租車公司不願租賃時，自行開車所產生之相關費用應有合理報支標準規範</a:t>
            </a:r>
            <a:r>
              <a:rPr lang="zh-TW" altLang="zh-TW" sz="2400" b="1" dirty="0" smtClean="0">
                <a:solidFill>
                  <a:schemeClr val="accent3">
                    <a:lumMod val="50000"/>
                  </a:schemeClr>
                </a:solidFill>
                <a:latin typeface="+mj-ea"/>
                <a:ea typeface="+mj-ea"/>
              </a:rPr>
              <a:t>。</a:t>
            </a:r>
            <a:endParaRPr lang="zh-TW" altLang="en-US" sz="2400" b="1" dirty="0">
              <a:solidFill>
                <a:schemeClr val="accent3">
                  <a:lumMod val="50000"/>
                </a:schemeClr>
              </a:solidFill>
              <a:latin typeface="+mj-ea"/>
              <a:ea typeface="+mj-ea"/>
            </a:endParaRPr>
          </a:p>
        </p:txBody>
      </p:sp>
      <p:sp>
        <p:nvSpPr>
          <p:cNvPr id="15" name="AutoShape 2" descr="「問答」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150" name="Picture 6" descr="「問答」的圖片搜尋結果"/>
          <p:cNvPicPr>
            <a:picLocks noChangeAspect="1" noChangeArrowheads="1"/>
          </p:cNvPicPr>
          <p:nvPr/>
        </p:nvPicPr>
        <p:blipFill rotWithShape="1">
          <a:blip r:embed="rId5">
            <a:extLst>
              <a:ext uri="{28A0092B-C50C-407E-A947-70E740481C1C}">
                <a14:useLocalDpi xmlns:a14="http://schemas.microsoft.com/office/drawing/2010/main" val="0"/>
              </a:ext>
            </a:extLst>
          </a:blip>
          <a:srcRect l="53132"/>
          <a:stretch/>
        </p:blipFill>
        <p:spPr bwMode="auto">
          <a:xfrm flipH="1">
            <a:off x="946150" y="857965"/>
            <a:ext cx="2954097" cy="1608122"/>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829254">
            <a:off x="3902993" y="1173957"/>
            <a:ext cx="50526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400" b="1" cap="none" spc="50" dirty="0">
                <a:ln w="11430"/>
                <a:solidFill>
                  <a:srgbClr val="00B0F0"/>
                </a:solidFill>
                <a:effectLst>
                  <a:outerShdw blurRad="76200" dist="50800" dir="5400000" algn="tl" rotWithShape="0">
                    <a:srgbClr val="000000">
                      <a:alpha val="65000"/>
                    </a:srgbClr>
                  </a:outerShdw>
                </a:effectLst>
              </a:rPr>
              <a:t>1</a:t>
            </a:r>
            <a:endParaRPr lang="zh-TW" altLang="en-US" sz="4400" b="1" cap="none" spc="50" dirty="0">
              <a:ln w="11430"/>
              <a:solidFill>
                <a:srgbClr val="00B0F0"/>
              </a:solidFill>
              <a:effectLst>
                <a:outerShdw blurRad="76200" dist="50800" dir="5400000" algn="tl" rotWithShape="0">
                  <a:srgbClr val="000000">
                    <a:alpha val="65000"/>
                  </a:srgbClr>
                </a:outerShdw>
              </a:effectLst>
            </a:endParaRPr>
          </a:p>
        </p:txBody>
      </p:sp>
      <p:sp>
        <p:nvSpPr>
          <p:cNvPr id="2" name="AutoShape 2" descr="「開車」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開車」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6" descr="「開車」的圖片搜尋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4" name="Picture 10" descr="「野外」的圖片搜尋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6261" r="17280"/>
          <a:stretch/>
        </p:blipFill>
        <p:spPr bwMode="auto">
          <a:xfrm>
            <a:off x="5004048" y="5229200"/>
            <a:ext cx="3134303" cy="1327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0932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endParaRPr lang="en-US" altLang="zh-TW" sz="2400" b="1" dirty="0" smtClean="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31</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endParaRPr lang="zh-TW" altLang="en-US" dirty="0"/>
          </a:p>
        </p:txBody>
      </p:sp>
      <p:sp>
        <p:nvSpPr>
          <p:cNvPr id="2" name="圓角矩形 1"/>
          <p:cNvSpPr/>
          <p:nvPr/>
        </p:nvSpPr>
        <p:spPr>
          <a:xfrm>
            <a:off x="384193" y="1700807"/>
            <a:ext cx="8375613" cy="4525368"/>
          </a:xfrm>
          <a:prstGeom prst="roundRect">
            <a:avLst/>
          </a:prstGeom>
          <a:solidFill>
            <a:schemeClr val="accent5">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20700" lvl="0" indent="-342900" algn="just">
              <a:buFont typeface="Wingdings" panose="05000000000000000000" pitchFamily="2" charset="2"/>
              <a:buChar char="p"/>
            </a:pPr>
            <a:r>
              <a:rPr lang="zh-TW" altLang="en-US" sz="2400" b="1" dirty="0" smtClean="0">
                <a:solidFill>
                  <a:schemeClr val="accent5">
                    <a:lumMod val="75000"/>
                  </a:schemeClr>
                </a:solidFill>
                <a:latin typeface="+mj-ea"/>
                <a:ea typeface="+mj-ea"/>
              </a:rPr>
              <a:t>本部</a:t>
            </a:r>
            <a:r>
              <a:rPr lang="zh-TW" altLang="en-US" sz="2400" b="1" dirty="0">
                <a:solidFill>
                  <a:schemeClr val="accent5">
                    <a:lumMod val="75000"/>
                  </a:schemeClr>
                </a:solidFill>
                <a:latin typeface="+mj-ea"/>
                <a:ea typeface="+mj-ea"/>
              </a:rPr>
              <a:t>前已於</a:t>
            </a:r>
            <a:r>
              <a:rPr lang="en-US" altLang="zh-TW" sz="2400" b="1" dirty="0">
                <a:solidFill>
                  <a:schemeClr val="accent5">
                    <a:lumMod val="75000"/>
                  </a:schemeClr>
                </a:solidFill>
                <a:latin typeface="+mj-ea"/>
                <a:ea typeface="+mj-ea"/>
              </a:rPr>
              <a:t>101</a:t>
            </a:r>
            <a:r>
              <a:rPr lang="zh-TW" altLang="en-US" sz="2400" b="1" dirty="0">
                <a:solidFill>
                  <a:schemeClr val="accent5">
                    <a:lumMod val="75000"/>
                  </a:schemeClr>
                </a:solidFill>
                <a:latin typeface="+mj-ea"/>
                <a:ea typeface="+mj-ea"/>
              </a:rPr>
              <a:t>年專案報經行政院同意得於補助計畫匡列之彈性支用額度項下檢據覈實報支計畫相關人員出差自行駕車所需油料、過路（橋）、停車等費用，不</a:t>
            </a:r>
            <a:r>
              <a:rPr lang="zh-TW" altLang="en-US" sz="2400" b="1" dirty="0" smtClean="0">
                <a:solidFill>
                  <a:schemeClr val="accent5">
                    <a:lumMod val="75000"/>
                  </a:schemeClr>
                </a:solidFill>
                <a:latin typeface="+mj-ea"/>
                <a:ea typeface="+mj-ea"/>
              </a:rPr>
              <a:t>受國內出差旅費報支要點規定</a:t>
            </a:r>
            <a:r>
              <a:rPr lang="zh-TW" altLang="en-US" sz="2400" b="1" dirty="0">
                <a:solidFill>
                  <a:schemeClr val="accent5">
                    <a:lumMod val="75000"/>
                  </a:schemeClr>
                </a:solidFill>
                <a:latin typeface="+mj-ea"/>
                <a:ea typeface="+mj-ea"/>
              </a:rPr>
              <a:t>之限制，且執行機構得自行訂定彈性支用額度統一控管方式，以增加整體使用彈性</a:t>
            </a:r>
            <a:r>
              <a:rPr lang="zh-TW" altLang="en-US" sz="2400" b="1" dirty="0" smtClean="0">
                <a:solidFill>
                  <a:schemeClr val="accent5">
                    <a:lumMod val="75000"/>
                  </a:schemeClr>
                </a:solidFill>
                <a:latin typeface="+mj-ea"/>
                <a:ea typeface="+mj-ea"/>
              </a:rPr>
              <a:t>。</a:t>
            </a:r>
            <a:endParaRPr lang="en-US" altLang="zh-TW" sz="2400" b="1" dirty="0" smtClean="0">
              <a:solidFill>
                <a:schemeClr val="accent5">
                  <a:lumMod val="75000"/>
                </a:schemeClr>
              </a:solidFill>
              <a:latin typeface="+mj-ea"/>
              <a:ea typeface="+mj-ea"/>
            </a:endParaRPr>
          </a:p>
          <a:p>
            <a:pPr marL="520700" lvl="0" indent="-342900" algn="just">
              <a:buFont typeface="Wingdings" panose="05000000000000000000" pitchFamily="2" charset="2"/>
              <a:buChar char="p"/>
            </a:pPr>
            <a:r>
              <a:rPr lang="zh-TW" altLang="en-US" sz="2400" b="1" dirty="0" smtClean="0">
                <a:solidFill>
                  <a:schemeClr val="accent5">
                    <a:lumMod val="75000"/>
                  </a:schemeClr>
                </a:solidFill>
                <a:latin typeface="+mj-ea"/>
                <a:ea typeface="+mj-ea"/>
              </a:rPr>
              <a:t>另</a:t>
            </a:r>
            <a:r>
              <a:rPr lang="zh-TW" altLang="en-US" sz="2400" b="1" dirty="0">
                <a:solidFill>
                  <a:schemeClr val="accent5">
                    <a:lumMod val="75000"/>
                  </a:schemeClr>
                </a:solidFill>
                <a:latin typeface="+mj-ea"/>
                <a:ea typeface="+mj-ea"/>
              </a:rPr>
              <a:t>本部對於同仁奉派出差，倘駕駛自用汽（機）車，其交通費除</a:t>
            </a:r>
            <a:r>
              <a:rPr lang="zh-TW" altLang="en-US" sz="2400" b="1" dirty="0" smtClean="0">
                <a:solidFill>
                  <a:schemeClr val="accent5">
                    <a:lumMod val="75000"/>
                  </a:schemeClr>
                </a:solidFill>
                <a:latin typeface="+mj-ea"/>
                <a:ea typeface="+mj-ea"/>
              </a:rPr>
              <a:t>依院</a:t>
            </a:r>
            <a:r>
              <a:rPr lang="zh-TW" altLang="en-US" sz="2400" b="1" dirty="0">
                <a:solidFill>
                  <a:schemeClr val="accent5">
                    <a:lumMod val="75000"/>
                  </a:schemeClr>
                </a:solidFill>
                <a:latin typeface="+mj-ea"/>
                <a:ea typeface="+mj-ea"/>
              </a:rPr>
              <a:t>頒規定，按同路段公民營客運最高等級之票價報支外，業依該要點第</a:t>
            </a:r>
            <a:r>
              <a:rPr lang="en-US" altLang="zh-TW" sz="2400" b="1" dirty="0">
                <a:solidFill>
                  <a:schemeClr val="accent5">
                    <a:lumMod val="75000"/>
                  </a:schemeClr>
                </a:solidFill>
                <a:latin typeface="+mj-ea"/>
                <a:ea typeface="+mj-ea"/>
              </a:rPr>
              <a:t>15</a:t>
            </a:r>
            <a:r>
              <a:rPr lang="zh-TW" altLang="en-US" sz="2400" b="1" dirty="0">
                <a:solidFill>
                  <a:schemeClr val="accent5">
                    <a:lumMod val="75000"/>
                  </a:schemeClr>
                </a:solidFill>
                <a:latin typeface="+mj-ea"/>
                <a:ea typeface="+mj-ea"/>
              </a:rPr>
              <a:t>點規定，增訂得依行車</a:t>
            </a:r>
            <a:r>
              <a:rPr lang="zh-TW" altLang="en-US" sz="2400" b="1" dirty="0" smtClean="0">
                <a:solidFill>
                  <a:schemeClr val="accent5">
                    <a:lumMod val="75000"/>
                  </a:schemeClr>
                </a:solidFill>
                <a:latin typeface="+mj-ea"/>
                <a:ea typeface="+mj-ea"/>
              </a:rPr>
              <a:t>路程伸算</a:t>
            </a:r>
            <a:r>
              <a:rPr lang="zh-TW" altLang="en-US" sz="2400" b="1" dirty="0">
                <a:solidFill>
                  <a:schemeClr val="accent5">
                    <a:lumMod val="75000"/>
                  </a:schemeClr>
                </a:solidFill>
                <a:latin typeface="+mj-ea"/>
                <a:ea typeface="+mj-ea"/>
              </a:rPr>
              <a:t>單價報</a:t>
            </a:r>
            <a:r>
              <a:rPr lang="zh-TW" altLang="en-US" sz="2400" b="1" dirty="0" smtClean="0">
                <a:solidFill>
                  <a:schemeClr val="accent5">
                    <a:lumMod val="75000"/>
                  </a:schemeClr>
                </a:solidFill>
                <a:latin typeface="+mj-ea"/>
                <a:ea typeface="+mj-ea"/>
              </a:rPr>
              <a:t>支供</a:t>
            </a:r>
            <a:r>
              <a:rPr lang="zh-TW" altLang="en-US" sz="2400" b="1" dirty="0">
                <a:solidFill>
                  <a:schemeClr val="accent5">
                    <a:lumMod val="75000"/>
                  </a:schemeClr>
                </a:solidFill>
                <a:latin typeface="+mj-ea"/>
                <a:ea typeface="+mj-ea"/>
              </a:rPr>
              <a:t>同仁本誠信原則選擇</a:t>
            </a:r>
            <a:r>
              <a:rPr lang="zh-TW" altLang="en-US" sz="2400" b="1" dirty="0" smtClean="0">
                <a:solidFill>
                  <a:schemeClr val="accent5">
                    <a:lumMod val="75000"/>
                  </a:schemeClr>
                </a:solidFill>
                <a:latin typeface="+mj-ea"/>
                <a:ea typeface="+mj-ea"/>
              </a:rPr>
              <a:t>。執行</a:t>
            </a:r>
            <a:r>
              <a:rPr lang="zh-TW" altLang="en-US" sz="2400" b="1" dirty="0">
                <a:solidFill>
                  <a:schemeClr val="accent5">
                    <a:lumMod val="75000"/>
                  </a:schemeClr>
                </a:solidFill>
                <a:latin typeface="+mj-ea"/>
                <a:ea typeface="+mj-ea"/>
              </a:rPr>
              <a:t>機構如基於業務需要，亦得於該要點所訂範圍內，另訂報支規定供計畫人員遵循。</a:t>
            </a:r>
            <a:endParaRPr lang="zh-TW" altLang="zh-TW" sz="2400" b="1" dirty="0">
              <a:solidFill>
                <a:schemeClr val="accent5">
                  <a:lumMod val="75000"/>
                </a:schemeClr>
              </a:solidFill>
              <a:latin typeface="+mj-ea"/>
              <a:ea typeface="+mj-ea"/>
            </a:endParaRPr>
          </a:p>
        </p:txBody>
      </p:sp>
      <p:pic>
        <p:nvPicPr>
          <p:cNvPr id="10" name="Picture 6" descr="「問答」的圖片搜尋結果"/>
          <p:cNvPicPr>
            <a:picLocks noChangeAspect="1" noChangeArrowheads="1"/>
          </p:cNvPicPr>
          <p:nvPr/>
        </p:nvPicPr>
        <p:blipFill rotWithShape="1">
          <a:blip r:embed="rId5">
            <a:extLst>
              <a:ext uri="{28A0092B-C50C-407E-A947-70E740481C1C}">
                <a14:useLocalDpi xmlns:a14="http://schemas.microsoft.com/office/drawing/2010/main" val="0"/>
              </a:ext>
            </a:extLst>
          </a:blip>
          <a:srcRect r="47433"/>
          <a:stretch/>
        </p:blipFill>
        <p:spPr bwMode="auto">
          <a:xfrm flipH="1">
            <a:off x="5775836" y="555526"/>
            <a:ext cx="2702255" cy="122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35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endParaRPr lang="en-US" altLang="zh-TW" sz="2400" b="1" dirty="0" smtClean="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32</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書卷 (水平) 6"/>
          <p:cNvSpPr/>
          <p:nvPr/>
        </p:nvSpPr>
        <p:spPr>
          <a:xfrm>
            <a:off x="791580" y="1772816"/>
            <a:ext cx="7560840" cy="4376116"/>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zh-TW" altLang="en-US" sz="2400" b="1" dirty="0" smtClean="0">
                <a:solidFill>
                  <a:schemeClr val="accent3">
                    <a:lumMod val="50000"/>
                  </a:schemeClr>
                </a:solidFill>
                <a:latin typeface="+mj-ea"/>
                <a:ea typeface="+mj-ea"/>
              </a:rPr>
              <a:t>本</a:t>
            </a:r>
            <a:r>
              <a:rPr lang="zh-TW" altLang="zh-TW" sz="2400" b="1" dirty="0" smtClean="0">
                <a:solidFill>
                  <a:schemeClr val="accent3">
                    <a:lumMod val="50000"/>
                  </a:schemeClr>
                </a:solidFill>
                <a:latin typeface="+mj-ea"/>
                <a:ea typeface="+mj-ea"/>
              </a:rPr>
              <a:t>部</a:t>
            </a:r>
            <a:r>
              <a:rPr lang="zh-TW" altLang="zh-TW" sz="2400" b="1" dirty="0">
                <a:solidFill>
                  <a:schemeClr val="accent3">
                    <a:lumMod val="50000"/>
                  </a:schemeClr>
                </a:solidFill>
                <a:latin typeface="+mj-ea"/>
                <a:ea typeface="+mj-ea"/>
              </a:rPr>
              <a:t>就地查核時，偶有抽查尚未到期之計畫案，如遇與法規不符</a:t>
            </a:r>
            <a:r>
              <a:rPr lang="zh-TW" altLang="zh-TW" sz="2400" b="1" dirty="0" smtClean="0">
                <a:solidFill>
                  <a:schemeClr val="accent3">
                    <a:lumMod val="50000"/>
                  </a:schemeClr>
                </a:solidFill>
                <a:latin typeface="+mj-ea"/>
                <a:ea typeface="+mj-ea"/>
              </a:rPr>
              <a:t>，抽查</a:t>
            </a:r>
            <a:r>
              <a:rPr lang="zh-TW" altLang="zh-TW" sz="2400" b="1" dirty="0">
                <a:solidFill>
                  <a:schemeClr val="accent3">
                    <a:lumMod val="50000"/>
                  </a:schemeClr>
                </a:solidFill>
                <a:latin typeface="+mj-ea"/>
                <a:ea typeface="+mj-ea"/>
              </a:rPr>
              <a:t>人員不允許學校自行補正，僅能繳回該筆費用。但因計畫尚未到期，且學校於研究計畫結案後，憑證會逐案重新彙整核對，計畫憑證應可作調整，故建議往後僅抽查已到期之案件。</a:t>
            </a:r>
            <a:endParaRPr lang="zh-TW" altLang="en-US" sz="2400" b="1" dirty="0">
              <a:solidFill>
                <a:schemeClr val="accent3">
                  <a:lumMod val="50000"/>
                </a:schemeClr>
              </a:solidFill>
              <a:latin typeface="+mj-ea"/>
              <a:ea typeface="+mj-ea"/>
            </a:endParaRPr>
          </a:p>
        </p:txBody>
      </p:sp>
      <p:sp>
        <p:nvSpPr>
          <p:cNvPr id="15" name="AutoShape 2" descr="「問答」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150" name="Picture 6" descr="「問答」的圖片搜尋結果"/>
          <p:cNvPicPr>
            <a:picLocks noChangeAspect="1" noChangeArrowheads="1"/>
          </p:cNvPicPr>
          <p:nvPr/>
        </p:nvPicPr>
        <p:blipFill rotWithShape="1">
          <a:blip r:embed="rId5">
            <a:extLst>
              <a:ext uri="{28A0092B-C50C-407E-A947-70E740481C1C}">
                <a14:useLocalDpi xmlns:a14="http://schemas.microsoft.com/office/drawing/2010/main" val="0"/>
              </a:ext>
            </a:extLst>
          </a:blip>
          <a:srcRect l="53132"/>
          <a:stretch/>
        </p:blipFill>
        <p:spPr bwMode="auto">
          <a:xfrm flipH="1">
            <a:off x="1003420" y="769766"/>
            <a:ext cx="2992516" cy="1584176"/>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1148575">
            <a:off x="3954542" y="1177134"/>
            <a:ext cx="50526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400" b="1" spc="50" dirty="0" smtClean="0">
                <a:ln w="11430"/>
                <a:solidFill>
                  <a:srgbClr val="00B0F0"/>
                </a:solidFill>
                <a:effectLst>
                  <a:outerShdw blurRad="76200" dist="50800" dir="5400000" algn="tl" rotWithShape="0">
                    <a:srgbClr val="000000">
                      <a:alpha val="65000"/>
                    </a:srgbClr>
                  </a:outerShdw>
                </a:effectLst>
              </a:rPr>
              <a:t>2</a:t>
            </a:r>
            <a:endParaRPr lang="zh-TW" altLang="en-US" sz="4400" b="1" cap="none" spc="50" dirty="0">
              <a:ln w="11430"/>
              <a:solidFill>
                <a:srgbClr val="00B0F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92400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endParaRPr lang="en-US" altLang="zh-TW" sz="2400" b="1" dirty="0" smtClean="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33</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endParaRPr lang="zh-TW" altLang="en-US" dirty="0"/>
          </a:p>
        </p:txBody>
      </p:sp>
      <p:sp>
        <p:nvSpPr>
          <p:cNvPr id="2" name="圓角矩形 1"/>
          <p:cNvSpPr/>
          <p:nvPr/>
        </p:nvSpPr>
        <p:spPr>
          <a:xfrm>
            <a:off x="539552" y="2042568"/>
            <a:ext cx="8064895" cy="3805818"/>
          </a:xfrm>
          <a:prstGeom prst="roundRect">
            <a:avLst/>
          </a:prstGeom>
          <a:solidFill>
            <a:schemeClr val="accent5">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20700" lvl="0" indent="-342900" algn="just">
              <a:buFont typeface="Wingdings" panose="05000000000000000000" pitchFamily="2" charset="2"/>
              <a:buChar char="p"/>
            </a:pPr>
            <a:r>
              <a:rPr lang="zh-TW" altLang="zh-TW" sz="2400" b="1" dirty="0">
                <a:solidFill>
                  <a:schemeClr val="accent5">
                    <a:lumMod val="75000"/>
                  </a:schemeClr>
                </a:solidFill>
                <a:latin typeface="+mj-ea"/>
                <a:ea typeface="+mj-ea"/>
              </a:rPr>
              <a:t>本部係依所訂之補助經費原始憑證就地查核實施要點規定，就執行機構每年度接受補助之計畫，自系統隨機抽選後列入實地</a:t>
            </a:r>
            <a:r>
              <a:rPr lang="zh-TW" altLang="zh-TW" sz="2400" b="1" dirty="0" smtClean="0">
                <a:solidFill>
                  <a:schemeClr val="accent5">
                    <a:lumMod val="75000"/>
                  </a:schemeClr>
                </a:solidFill>
                <a:latin typeface="+mj-ea"/>
                <a:ea typeface="+mj-ea"/>
              </a:rPr>
              <a:t>查核</a:t>
            </a:r>
            <a:r>
              <a:rPr lang="zh-TW" altLang="en-US" sz="2400" b="1" dirty="0" smtClean="0">
                <a:solidFill>
                  <a:schemeClr val="accent5">
                    <a:lumMod val="75000"/>
                  </a:schemeClr>
                </a:solidFill>
                <a:latin typeface="+mj-ea"/>
                <a:ea typeface="+mj-ea"/>
              </a:rPr>
              <a:t>。</a:t>
            </a:r>
            <a:endParaRPr lang="en-US" altLang="zh-TW" sz="2400" b="1" dirty="0" smtClean="0">
              <a:solidFill>
                <a:schemeClr val="accent5">
                  <a:lumMod val="75000"/>
                </a:schemeClr>
              </a:solidFill>
              <a:latin typeface="+mj-ea"/>
              <a:ea typeface="+mj-ea"/>
            </a:endParaRPr>
          </a:p>
          <a:p>
            <a:pPr marL="520700" lvl="0" indent="-342900" algn="just">
              <a:buFont typeface="Wingdings" panose="05000000000000000000" pitchFamily="2" charset="2"/>
              <a:buChar char="p"/>
            </a:pPr>
            <a:r>
              <a:rPr lang="zh-TW" altLang="zh-TW" sz="2400" b="1" dirty="0" smtClean="0">
                <a:solidFill>
                  <a:schemeClr val="accent5">
                    <a:lumMod val="75000"/>
                  </a:schemeClr>
                </a:solidFill>
                <a:latin typeface="+mj-ea"/>
                <a:ea typeface="+mj-ea"/>
              </a:rPr>
              <a:t>如</a:t>
            </a:r>
            <a:r>
              <a:rPr lang="zh-TW" altLang="zh-TW" sz="2400" b="1" dirty="0">
                <a:solidFill>
                  <a:schemeClr val="accent5">
                    <a:lumMod val="75000"/>
                  </a:schemeClr>
                </a:solidFill>
                <a:latin typeface="+mj-ea"/>
                <a:ea typeface="+mj-ea"/>
              </a:rPr>
              <a:t>抽到尚未到期之計畫，係就已執行部分之單據進行查核，倘有未合規者，可洽請及時補</a:t>
            </a:r>
            <a:r>
              <a:rPr lang="en-US" altLang="zh-TW" sz="2400" b="1" dirty="0">
                <a:solidFill>
                  <a:schemeClr val="accent5">
                    <a:lumMod val="75000"/>
                  </a:schemeClr>
                </a:solidFill>
                <a:latin typeface="+mj-ea"/>
                <a:ea typeface="+mj-ea"/>
              </a:rPr>
              <a:t>(</a:t>
            </a:r>
            <a:r>
              <a:rPr lang="zh-TW" altLang="zh-TW" sz="2400" b="1" dirty="0">
                <a:solidFill>
                  <a:schemeClr val="accent5">
                    <a:lumMod val="75000"/>
                  </a:schemeClr>
                </a:solidFill>
                <a:latin typeface="+mj-ea"/>
                <a:ea typeface="+mj-ea"/>
              </a:rPr>
              <a:t>更</a:t>
            </a:r>
            <a:r>
              <a:rPr lang="en-US" altLang="zh-TW" sz="2400" b="1" dirty="0">
                <a:solidFill>
                  <a:schemeClr val="accent5">
                    <a:lumMod val="75000"/>
                  </a:schemeClr>
                </a:solidFill>
                <a:latin typeface="+mj-ea"/>
                <a:ea typeface="+mj-ea"/>
              </a:rPr>
              <a:t>)</a:t>
            </a:r>
            <a:r>
              <a:rPr lang="zh-TW" altLang="zh-TW" sz="2400" b="1" dirty="0">
                <a:solidFill>
                  <a:schemeClr val="accent5">
                    <a:lumMod val="75000"/>
                  </a:schemeClr>
                </a:solidFill>
                <a:latin typeface="+mj-ea"/>
                <a:ea typeface="+mj-ea"/>
              </a:rPr>
              <a:t>正，未能補</a:t>
            </a:r>
            <a:r>
              <a:rPr lang="en-US" altLang="zh-TW" sz="2400" b="1" dirty="0">
                <a:solidFill>
                  <a:schemeClr val="accent5">
                    <a:lumMod val="75000"/>
                  </a:schemeClr>
                </a:solidFill>
                <a:latin typeface="+mj-ea"/>
                <a:ea typeface="+mj-ea"/>
              </a:rPr>
              <a:t>(</a:t>
            </a:r>
            <a:r>
              <a:rPr lang="zh-TW" altLang="zh-TW" sz="2400" b="1" dirty="0">
                <a:solidFill>
                  <a:schemeClr val="accent5">
                    <a:lumMod val="75000"/>
                  </a:schemeClr>
                </a:solidFill>
                <a:latin typeface="+mj-ea"/>
                <a:ea typeface="+mj-ea"/>
              </a:rPr>
              <a:t>更</a:t>
            </a:r>
            <a:r>
              <a:rPr lang="en-US" altLang="zh-TW" sz="2400" b="1" dirty="0">
                <a:solidFill>
                  <a:schemeClr val="accent5">
                    <a:lumMod val="75000"/>
                  </a:schemeClr>
                </a:solidFill>
                <a:latin typeface="+mj-ea"/>
                <a:ea typeface="+mj-ea"/>
              </a:rPr>
              <a:t>)</a:t>
            </a:r>
            <a:r>
              <a:rPr lang="zh-TW" altLang="zh-TW" sz="2400" b="1" dirty="0">
                <a:solidFill>
                  <a:schemeClr val="accent5">
                    <a:lumMod val="75000"/>
                  </a:schemeClr>
                </a:solidFill>
                <a:latin typeface="+mj-ea"/>
                <a:ea typeface="+mj-ea"/>
              </a:rPr>
              <a:t>正者則不予列支，經費仍留供計畫使用，並未要求繳回本部，現行作法足可協助執行機構提早發現問題，增進動支計畫經費合規性。</a:t>
            </a:r>
            <a:endParaRPr lang="zh-TW" altLang="en-US" sz="2400" b="1" dirty="0">
              <a:solidFill>
                <a:schemeClr val="accent5">
                  <a:lumMod val="75000"/>
                </a:schemeClr>
              </a:solidFill>
              <a:latin typeface="+mj-ea"/>
              <a:ea typeface="+mj-ea"/>
            </a:endParaRPr>
          </a:p>
        </p:txBody>
      </p:sp>
      <p:pic>
        <p:nvPicPr>
          <p:cNvPr id="10" name="Picture 6" descr="「問答」的圖片搜尋結果"/>
          <p:cNvPicPr>
            <a:picLocks noChangeAspect="1" noChangeArrowheads="1"/>
          </p:cNvPicPr>
          <p:nvPr/>
        </p:nvPicPr>
        <p:blipFill rotWithShape="1">
          <a:blip r:embed="rId5">
            <a:extLst>
              <a:ext uri="{28A0092B-C50C-407E-A947-70E740481C1C}">
                <a14:useLocalDpi xmlns:a14="http://schemas.microsoft.com/office/drawing/2010/main" val="0"/>
              </a:ext>
            </a:extLst>
          </a:blip>
          <a:srcRect r="47433"/>
          <a:stretch/>
        </p:blipFill>
        <p:spPr bwMode="auto">
          <a:xfrm flipH="1">
            <a:off x="5272307" y="590898"/>
            <a:ext cx="3206311" cy="14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19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34</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1512755" y="2056946"/>
            <a:ext cx="6002486" cy="27363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344613" lvl="0" indent="-1344613"/>
            <a:r>
              <a:rPr lang="zh-TW" altLang="en-US" sz="5400" b="1" dirty="0">
                <a:solidFill>
                  <a:schemeClr val="tx1"/>
                </a:solidFill>
                <a:latin typeface="+mj-ea"/>
                <a:ea typeface="+mj-ea"/>
              </a:rPr>
              <a:t>肆、發揮內部稽核應有職能</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2962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indent="-282575" eaLnBrk="1" hangingPunct="1">
              <a:spcBef>
                <a:spcPts val="1500"/>
              </a:spcBef>
              <a:tabLst>
                <a:tab pos="361950" algn="l"/>
              </a:tabLst>
            </a:pPr>
            <a:r>
              <a:rPr lang="zh-TW" altLang="en-US" sz="3000" b="1" dirty="0">
                <a:solidFill>
                  <a:schemeClr val="tx1"/>
                </a:solidFill>
                <a:latin typeface="+mj-ea"/>
                <a:cs typeface="+mn-cs"/>
              </a:rPr>
              <a:t>一、目的</a:t>
            </a:r>
            <a:endParaRPr lang="en-US" altLang="zh-TW" sz="3000" b="1" dirty="0">
              <a:solidFill>
                <a:schemeClr val="tx1"/>
              </a:solidFill>
              <a:latin typeface="+mj-ea"/>
              <a:cs typeface="+mn-cs"/>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smtClean="0">
                <a:solidFill>
                  <a:schemeClr val="tx2"/>
                </a:solidFill>
                <a:latin typeface="Arial" charset="0"/>
              </a:rPr>
              <a:t>35</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323528" y="1288415"/>
            <a:ext cx="7992887" cy="4937760"/>
          </a:xfrm>
        </p:spPr>
        <p:txBody>
          <a:bodyPr/>
          <a:lstStyle/>
          <a:p>
            <a:pPr marL="1073150" indent="0" algn="just">
              <a:buNone/>
            </a:pPr>
            <a:r>
              <a:rPr lang="zh-TW" altLang="zh-TW" sz="2400" dirty="0" smtClean="0">
                <a:latin typeface="+mj-ea"/>
                <a:ea typeface="+mj-ea"/>
              </a:rPr>
              <a:t>協助</a:t>
            </a:r>
            <a:r>
              <a:rPr lang="zh-TW" altLang="zh-TW" sz="2400" dirty="0">
                <a:latin typeface="+mj-ea"/>
                <a:ea typeface="+mj-ea"/>
              </a:rPr>
              <a:t>學研機構強化支用科發基金補助計畫經費之</a:t>
            </a:r>
            <a:r>
              <a:rPr lang="zh-TW" altLang="zh-TW" sz="2400" dirty="0" smtClean="0">
                <a:latin typeface="+mj-ea"/>
                <a:ea typeface="+mj-ea"/>
              </a:rPr>
              <a:t>合規</a:t>
            </a:r>
            <a:r>
              <a:rPr lang="zh-TW" altLang="zh-TW" sz="2400" dirty="0">
                <a:latin typeface="+mj-ea"/>
                <a:ea typeface="+mj-ea"/>
              </a:rPr>
              <a:t>機制</a:t>
            </a:r>
            <a:r>
              <a:rPr lang="zh-TW" altLang="zh-TW" sz="2400" dirty="0" smtClean="0">
                <a:latin typeface="+mj-ea"/>
                <a:ea typeface="+mj-ea"/>
              </a:rPr>
              <a:t>，依法</a:t>
            </a:r>
            <a:r>
              <a:rPr lang="zh-TW" altLang="zh-TW" sz="2400" dirty="0">
                <a:latin typeface="+mj-ea"/>
                <a:ea typeface="+mj-ea"/>
              </a:rPr>
              <a:t>令規定落實</a:t>
            </a:r>
            <a:r>
              <a:rPr lang="zh-TW" altLang="zh-TW" sz="2400" dirty="0" smtClean="0">
                <a:latin typeface="+mj-ea"/>
                <a:ea typeface="+mj-ea"/>
              </a:rPr>
              <a:t>發揮</a:t>
            </a:r>
            <a:r>
              <a:rPr lang="zh-TW" altLang="en-US" sz="2400" dirty="0" smtClean="0">
                <a:latin typeface="+mj-ea"/>
                <a:ea typeface="+mj-ea"/>
              </a:rPr>
              <a:t>其</a:t>
            </a:r>
            <a:r>
              <a:rPr lang="zh-TW" altLang="zh-TW" sz="2400" dirty="0" smtClean="0">
                <a:latin typeface="+mj-ea"/>
                <a:ea typeface="+mj-ea"/>
              </a:rPr>
              <a:t>內部</a:t>
            </a:r>
            <a:r>
              <a:rPr lang="zh-TW" altLang="zh-TW" sz="2400" dirty="0">
                <a:latin typeface="+mj-ea"/>
                <a:ea typeface="+mj-ea"/>
              </a:rPr>
              <a:t>稽核職能，以達自我管理之</a:t>
            </a:r>
            <a:r>
              <a:rPr lang="zh-TW" altLang="zh-TW" sz="2400" dirty="0" smtClean="0">
                <a:latin typeface="+mj-ea"/>
                <a:ea typeface="+mj-ea"/>
              </a:rPr>
              <a:t>目的</a:t>
            </a:r>
            <a:r>
              <a:rPr lang="zh-TW" altLang="en-US" sz="2400" dirty="0" smtClean="0">
                <a:latin typeface="+mj-ea"/>
                <a:ea typeface="+mj-ea"/>
              </a:rPr>
              <a:t>。</a:t>
            </a:r>
            <a:endParaRPr lang="en-US" altLang="zh-TW" sz="2400" dirty="0" smtClean="0">
              <a:latin typeface="+mj-ea"/>
              <a:ea typeface="+mj-ea"/>
            </a:endParaRPr>
          </a:p>
          <a:p>
            <a:pPr marL="628650" indent="-628650" algn="just">
              <a:buNone/>
            </a:pPr>
            <a:r>
              <a:rPr lang="zh-TW" altLang="en-US" sz="3000" b="1" dirty="0" smtClean="0">
                <a:latin typeface="+mj-ea"/>
                <a:ea typeface="+mj-ea"/>
              </a:rPr>
              <a:t>  二、依據</a:t>
            </a:r>
            <a:endParaRPr lang="en-US" altLang="zh-TW" sz="3000" b="1" dirty="0" smtClean="0">
              <a:latin typeface="+mj-ea"/>
              <a:ea typeface="+mj-ea"/>
            </a:endParaRPr>
          </a:p>
          <a:p>
            <a:pPr marL="1073150" indent="-271463" algn="just" defTabSz="1258888">
              <a:buClr>
                <a:srgbClr val="FFC000"/>
              </a:buClr>
              <a:buFont typeface="Wingdings" panose="05000000000000000000" pitchFamily="2" charset="2"/>
              <a:buChar char="u"/>
            </a:pPr>
            <a:r>
              <a:rPr lang="zh-TW" altLang="zh-TW" sz="2400" dirty="0" smtClean="0">
                <a:latin typeface="+mj-ea"/>
                <a:ea typeface="+mj-ea"/>
              </a:rPr>
              <a:t>本部</a:t>
            </a:r>
            <a:r>
              <a:rPr lang="zh-TW" altLang="zh-TW" sz="2400" dirty="0">
                <a:latin typeface="+mj-ea"/>
                <a:ea typeface="+mj-ea"/>
              </a:rPr>
              <a:t>補助專題研究計畫等相關作業要點規定，</a:t>
            </a:r>
            <a:r>
              <a:rPr lang="zh-TW" altLang="zh-TW" sz="2400" dirty="0">
                <a:solidFill>
                  <a:srgbClr val="FF0000"/>
                </a:solidFill>
                <a:latin typeface="+mj-ea"/>
                <a:ea typeface="+mj-ea"/>
              </a:rPr>
              <a:t>計畫由學研機構負責督導及</a:t>
            </a:r>
            <a:r>
              <a:rPr lang="zh-TW" altLang="zh-TW" sz="2400" dirty="0" smtClean="0">
                <a:solidFill>
                  <a:srgbClr val="FF0000"/>
                </a:solidFill>
                <a:latin typeface="+mj-ea"/>
                <a:ea typeface="+mj-ea"/>
              </a:rPr>
              <a:t>管理</a:t>
            </a:r>
            <a:r>
              <a:rPr lang="zh-TW" altLang="en-US" sz="2400" dirty="0" smtClean="0">
                <a:latin typeface="+mj-ea"/>
                <a:ea typeface="+mj-ea"/>
              </a:rPr>
              <a:t>。</a:t>
            </a:r>
            <a:endParaRPr lang="en-US" altLang="zh-TW" sz="2400" dirty="0">
              <a:latin typeface="+mj-ea"/>
              <a:ea typeface="+mj-ea"/>
            </a:endParaRPr>
          </a:p>
          <a:p>
            <a:pPr marL="1073150" indent="-271463" algn="just" defTabSz="1258888">
              <a:buClr>
                <a:srgbClr val="FFC000"/>
              </a:buClr>
              <a:buFont typeface="Wingdings" panose="05000000000000000000" pitchFamily="2" charset="2"/>
              <a:buChar char="u"/>
            </a:pPr>
            <a:r>
              <a:rPr lang="zh-TW" altLang="zh-TW" sz="2400" dirty="0" smtClean="0">
                <a:latin typeface="+mj-ea"/>
                <a:ea typeface="+mj-ea"/>
              </a:rPr>
              <a:t>國立</a:t>
            </a:r>
            <a:r>
              <a:rPr lang="zh-TW" altLang="zh-TW" sz="2400" dirty="0">
                <a:latin typeface="+mj-ea"/>
                <a:ea typeface="+mj-ea"/>
              </a:rPr>
              <a:t>大學校院校務基金設置</a:t>
            </a:r>
            <a:r>
              <a:rPr lang="zh-TW" altLang="zh-TW" sz="2400" dirty="0" smtClean="0">
                <a:latin typeface="+mj-ea"/>
                <a:ea typeface="+mj-ea"/>
              </a:rPr>
              <a:t>條例</a:t>
            </a:r>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7</a:t>
            </a:r>
            <a:r>
              <a:rPr lang="zh-TW" altLang="zh-TW" sz="2400" dirty="0" smtClean="0">
                <a:latin typeface="+mj-ea"/>
                <a:ea typeface="+mj-ea"/>
              </a:rPr>
              <a:t>、</a:t>
            </a:r>
            <a:r>
              <a:rPr lang="zh-TW" altLang="zh-TW" sz="2400" dirty="0">
                <a:latin typeface="+mj-ea"/>
                <a:ea typeface="+mj-ea"/>
              </a:rPr>
              <a:t>學校財團法人及所設私立學校內部控制制度實施</a:t>
            </a:r>
            <a:r>
              <a:rPr lang="zh-TW" altLang="zh-TW" sz="2400" dirty="0" smtClean="0">
                <a:latin typeface="+mj-ea"/>
                <a:ea typeface="+mj-ea"/>
              </a:rPr>
              <a:t>辦法</a:t>
            </a:r>
            <a:r>
              <a:rPr lang="en-US" altLang="zh-TW" sz="2400" dirty="0" smtClean="0">
                <a:latin typeface="標楷體" panose="03000509000000000000" pitchFamily="65" charset="-120"/>
                <a:ea typeface="標楷體" panose="03000509000000000000" pitchFamily="65" charset="-120"/>
              </a:rPr>
              <a:t>§15</a:t>
            </a:r>
            <a:r>
              <a:rPr lang="zh-TW" altLang="zh-TW" sz="2400" dirty="0" smtClean="0">
                <a:latin typeface="+mj-ea"/>
                <a:ea typeface="+mj-ea"/>
              </a:rPr>
              <a:t>等</a:t>
            </a:r>
            <a:r>
              <a:rPr lang="zh-TW" altLang="zh-TW" sz="2400" dirty="0">
                <a:latin typeface="+mj-ea"/>
                <a:ea typeface="+mj-ea"/>
              </a:rPr>
              <a:t>規定，公私立大學校院</a:t>
            </a:r>
            <a:r>
              <a:rPr lang="zh-TW" altLang="zh-TW" sz="2400" dirty="0">
                <a:solidFill>
                  <a:srgbClr val="FF0000"/>
                </a:solidFill>
                <a:latin typeface="+mj-ea"/>
                <a:ea typeface="+mj-ea"/>
              </a:rPr>
              <a:t>應設置稽核人員執行財務等事項之事後查核及其他專案</a:t>
            </a:r>
            <a:r>
              <a:rPr lang="zh-TW" altLang="zh-TW" sz="2400" dirty="0" smtClean="0">
                <a:solidFill>
                  <a:srgbClr val="FF0000"/>
                </a:solidFill>
                <a:latin typeface="+mj-ea"/>
                <a:ea typeface="+mj-ea"/>
              </a:rPr>
              <a:t>事項</a:t>
            </a:r>
            <a:r>
              <a:rPr lang="zh-TW" altLang="en-US" sz="2400" dirty="0" smtClean="0">
                <a:solidFill>
                  <a:srgbClr val="FF0000"/>
                </a:solidFill>
                <a:latin typeface="+mj-ea"/>
                <a:ea typeface="+mj-ea"/>
              </a:rPr>
              <a:t>等</a:t>
            </a:r>
            <a:r>
              <a:rPr lang="zh-TW" altLang="zh-TW" sz="2400" dirty="0" smtClean="0">
                <a:solidFill>
                  <a:srgbClr val="FF0000"/>
                </a:solidFill>
                <a:latin typeface="+mj-ea"/>
                <a:ea typeface="+mj-ea"/>
              </a:rPr>
              <a:t>稽核</a:t>
            </a:r>
            <a:r>
              <a:rPr lang="zh-TW" altLang="en-US" sz="2400" dirty="0" smtClean="0">
                <a:solidFill>
                  <a:srgbClr val="FF0000"/>
                </a:solidFill>
                <a:latin typeface="+mj-ea"/>
                <a:ea typeface="+mj-ea"/>
              </a:rPr>
              <a:t>；</a:t>
            </a:r>
            <a:r>
              <a:rPr lang="zh-TW" altLang="zh-TW" sz="2400" dirty="0" smtClean="0">
                <a:latin typeface="+mj-ea"/>
                <a:ea typeface="+mj-ea"/>
              </a:rPr>
              <a:t>財團法人法</a:t>
            </a:r>
            <a:r>
              <a:rPr lang="en-US" altLang="zh-TW" sz="2400" dirty="0" smtClean="0">
                <a:latin typeface="標楷體" panose="03000509000000000000" pitchFamily="65" charset="-120"/>
                <a:ea typeface="標楷體" panose="03000509000000000000" pitchFamily="65" charset="-120"/>
              </a:rPr>
              <a:t>§24</a:t>
            </a:r>
            <a:r>
              <a:rPr lang="zh-TW" altLang="zh-TW" sz="2400" dirty="0" smtClean="0">
                <a:latin typeface="+mj-ea"/>
                <a:ea typeface="+mj-ea"/>
              </a:rPr>
              <a:t>規定</a:t>
            </a:r>
            <a:r>
              <a:rPr lang="zh-TW" altLang="en-US" sz="2400" dirty="0">
                <a:latin typeface="+mj-ea"/>
                <a:ea typeface="+mj-ea"/>
              </a:rPr>
              <a:t>，</a:t>
            </a:r>
            <a:r>
              <a:rPr lang="zh-TW" altLang="en-US" sz="2400" dirty="0" smtClean="0">
                <a:latin typeface="+mj-ea"/>
                <a:ea typeface="+mj-ea"/>
              </a:rPr>
              <a:t>法人</a:t>
            </a:r>
            <a:r>
              <a:rPr lang="zh-TW" altLang="zh-TW" sz="2400" dirty="0" smtClean="0">
                <a:solidFill>
                  <a:srgbClr val="FF0000"/>
                </a:solidFill>
                <a:latin typeface="+mj-ea"/>
                <a:ea typeface="+mj-ea"/>
              </a:rPr>
              <a:t>須</a:t>
            </a:r>
            <a:r>
              <a:rPr lang="zh-TW" altLang="zh-TW" sz="2400" dirty="0">
                <a:solidFill>
                  <a:srgbClr val="FF0000"/>
                </a:solidFill>
                <a:latin typeface="+mj-ea"/>
                <a:ea typeface="+mj-ea"/>
              </a:rPr>
              <a:t>建立內部稽核制度</a:t>
            </a:r>
            <a:r>
              <a:rPr lang="zh-TW" altLang="zh-TW" sz="2400" dirty="0">
                <a:latin typeface="+mj-ea"/>
                <a:ea typeface="+mj-ea"/>
              </a:rPr>
              <a:t>等</a:t>
            </a:r>
            <a:r>
              <a:rPr lang="zh-TW" altLang="en-US" sz="2400" dirty="0">
                <a:latin typeface="+mj-ea"/>
                <a:ea typeface="+mj-ea"/>
              </a:rPr>
              <a:t>。</a:t>
            </a:r>
            <a:endParaRPr lang="en-US" altLang="zh-TW" sz="2400" dirty="0">
              <a:latin typeface="+mj-ea"/>
              <a:ea typeface="+mj-ea"/>
            </a:endParaRPr>
          </a:p>
        </p:txBody>
      </p:sp>
    </p:spTree>
    <p:extLst>
      <p:ext uri="{BB962C8B-B14F-4D97-AF65-F5344CB8AC3E}">
        <p14:creationId xmlns:p14="http://schemas.microsoft.com/office/powerpoint/2010/main" val="966408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r>
              <a:rPr lang="zh-TW" altLang="en-US" sz="3000" b="1" dirty="0" smtClean="0">
                <a:latin typeface="+mj-ea"/>
                <a:cs typeface="Meiryo UI" pitchFamily="34" charset="-128"/>
              </a:rPr>
              <a:t>三、公私立大專校院稽核要項</a:t>
            </a:r>
            <a:endParaRPr lang="en-US" altLang="zh-TW" sz="30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36</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755577" y="1340768"/>
            <a:ext cx="7704855" cy="4937760"/>
          </a:xfrm>
        </p:spPr>
        <p:txBody>
          <a:bodyPr/>
          <a:lstStyle/>
          <a:p>
            <a:pPr marL="1076325" indent="-1076325">
              <a:buNone/>
            </a:pPr>
            <a:r>
              <a:rPr lang="zh-TW" altLang="en-US" sz="2800" dirty="0">
                <a:latin typeface="+mj-ea"/>
                <a:ea typeface="+mj-ea"/>
              </a:rPr>
              <a:t>（</a:t>
            </a:r>
            <a:r>
              <a:rPr lang="zh-TW" altLang="en-US" sz="2800" dirty="0" smtClean="0">
                <a:latin typeface="+mj-ea"/>
                <a:ea typeface="+mj-ea"/>
              </a:rPr>
              <a:t>一）人事、財務、營運及關係人交易事項，涉及校務基金交易循環之事後查核。</a:t>
            </a:r>
            <a:endParaRPr lang="en-US" altLang="zh-TW" sz="2800" dirty="0">
              <a:latin typeface="+mj-ea"/>
              <a:ea typeface="+mj-ea"/>
            </a:endParaRPr>
          </a:p>
          <a:p>
            <a:pPr marL="628650" indent="-628650">
              <a:buNone/>
            </a:pPr>
            <a:r>
              <a:rPr lang="zh-TW" altLang="en-US" sz="2800" dirty="0" smtClean="0">
                <a:latin typeface="+mj-ea"/>
                <a:ea typeface="+mj-ea"/>
              </a:rPr>
              <a:t>（二）現金出納及壞帳處理之事後查核。</a:t>
            </a:r>
            <a:endParaRPr lang="en-US" altLang="zh-TW" sz="2800" dirty="0" smtClean="0">
              <a:latin typeface="+mj-ea"/>
              <a:ea typeface="+mj-ea"/>
            </a:endParaRPr>
          </a:p>
          <a:p>
            <a:pPr marL="1076325" indent="-1076325">
              <a:buNone/>
            </a:pPr>
            <a:r>
              <a:rPr lang="zh-TW" altLang="en-US" sz="2800" dirty="0" smtClean="0">
                <a:latin typeface="+mj-ea"/>
                <a:ea typeface="+mj-ea"/>
              </a:rPr>
              <a:t>（三）現金、銀行存款、有價證券、股票、債券與固定資產等之稽核及盤點。</a:t>
            </a:r>
            <a:endParaRPr lang="en-US" altLang="zh-TW" sz="2800" dirty="0">
              <a:latin typeface="+mj-ea"/>
              <a:ea typeface="+mj-ea"/>
            </a:endParaRPr>
          </a:p>
          <a:p>
            <a:pPr marL="1076325" indent="-1076325">
              <a:buNone/>
            </a:pPr>
            <a:r>
              <a:rPr lang="zh-TW" altLang="en-US" sz="2800" dirty="0" smtClean="0">
                <a:latin typeface="+mj-ea"/>
                <a:ea typeface="+mj-ea"/>
              </a:rPr>
              <a:t>（四）各項業務績效目標達成度之定期評估、稽催及彙整報告。</a:t>
            </a:r>
            <a:endParaRPr lang="en-US" altLang="zh-TW" sz="2800" dirty="0" smtClean="0">
              <a:latin typeface="+mj-ea"/>
              <a:ea typeface="+mj-ea"/>
            </a:endParaRPr>
          </a:p>
          <a:p>
            <a:pPr marL="1076325" indent="-1076325">
              <a:buNone/>
            </a:pPr>
            <a:r>
              <a:rPr lang="zh-TW" altLang="en-US" sz="2800" dirty="0" smtClean="0">
                <a:latin typeface="+mj-ea"/>
                <a:ea typeface="+mj-ea"/>
              </a:rPr>
              <a:t>（五）校務基金運用效率與各項支出效益之查核及評估。</a:t>
            </a:r>
            <a:endParaRPr lang="en-US" altLang="zh-TW" sz="2800" dirty="0" smtClean="0">
              <a:latin typeface="+mj-ea"/>
              <a:ea typeface="+mj-ea"/>
            </a:endParaRPr>
          </a:p>
          <a:p>
            <a:pPr marL="628650" indent="-628650">
              <a:buNone/>
            </a:pPr>
            <a:r>
              <a:rPr lang="zh-TW" altLang="en-US" sz="2800" dirty="0" smtClean="0">
                <a:latin typeface="+mj-ea"/>
                <a:ea typeface="+mj-ea"/>
              </a:rPr>
              <a:t>（六）其他專案稽核事項。</a:t>
            </a:r>
            <a:endParaRPr lang="en-US" altLang="zh-TW" sz="2000" dirty="0">
              <a:latin typeface="+mj-ea"/>
              <a:ea typeface="+mj-ea"/>
            </a:endParaRPr>
          </a:p>
        </p:txBody>
      </p:sp>
    </p:spTree>
    <p:extLst>
      <p:ext uri="{BB962C8B-B14F-4D97-AF65-F5344CB8AC3E}">
        <p14:creationId xmlns:p14="http://schemas.microsoft.com/office/powerpoint/2010/main" val="2749195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r>
              <a:rPr lang="zh-TW" altLang="en-US" sz="3000" b="1" dirty="0" smtClean="0">
                <a:latin typeface="+mj-ea"/>
                <a:cs typeface="Meiryo UI" pitchFamily="34" charset="-128"/>
              </a:rPr>
              <a:t>四、執行內部稽核及事後追蹤</a:t>
            </a:r>
            <a:endParaRPr lang="en-US" altLang="zh-TW" sz="30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37</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323528" y="1340768"/>
            <a:ext cx="8533135" cy="5195015"/>
          </a:xfrm>
        </p:spPr>
        <p:txBody>
          <a:bodyPr/>
          <a:lstStyle/>
          <a:p>
            <a:pPr marL="628650" indent="-628650" algn="just">
              <a:buNone/>
            </a:pPr>
            <a:endParaRPr lang="en-US" altLang="zh-TW" sz="2800" dirty="0" smtClean="0">
              <a:latin typeface="+mj-ea"/>
              <a:ea typeface="+mj-ea"/>
            </a:endParaRPr>
          </a:p>
        </p:txBody>
      </p:sp>
      <p:graphicFrame>
        <p:nvGraphicFramePr>
          <p:cNvPr id="20" name="資料庫圖表 19"/>
          <p:cNvGraphicFramePr/>
          <p:nvPr>
            <p:extLst>
              <p:ext uri="{D42A27DB-BD31-4B8C-83A1-F6EECF244321}">
                <p14:modId xmlns:p14="http://schemas.microsoft.com/office/powerpoint/2010/main" val="2715905233"/>
              </p:ext>
            </p:extLst>
          </p:nvPr>
        </p:nvGraphicFramePr>
        <p:xfrm>
          <a:off x="971600" y="4884120"/>
          <a:ext cx="7548487" cy="16039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文字方塊 6"/>
          <p:cNvSpPr txBox="1">
            <a:spLocks noChangeArrowheads="1"/>
          </p:cNvSpPr>
          <p:nvPr/>
        </p:nvSpPr>
        <p:spPr bwMode="auto">
          <a:xfrm>
            <a:off x="947529" y="4581128"/>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2000" dirty="0">
                <a:latin typeface="標楷體" pitchFamily="65" charset="-120"/>
                <a:ea typeface="標楷體" pitchFamily="65" charset="-120"/>
              </a:rPr>
              <a:t>事後</a:t>
            </a:r>
            <a:r>
              <a:rPr lang="zh-TW" altLang="en-US" sz="1800" dirty="0">
                <a:latin typeface="標楷體" pitchFamily="65" charset="-120"/>
                <a:ea typeface="標楷體" pitchFamily="65" charset="-120"/>
              </a:rPr>
              <a:t>追蹤</a:t>
            </a:r>
          </a:p>
        </p:txBody>
      </p:sp>
      <p:sp>
        <p:nvSpPr>
          <p:cNvPr id="23" name="文字方塊 5"/>
          <p:cNvSpPr txBox="1">
            <a:spLocks noChangeArrowheads="1"/>
          </p:cNvSpPr>
          <p:nvPr/>
        </p:nvSpPr>
        <p:spPr bwMode="auto">
          <a:xfrm>
            <a:off x="947529" y="298922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2000" dirty="0">
                <a:latin typeface="標楷體" pitchFamily="65" charset="-120"/>
                <a:ea typeface="標楷體" pitchFamily="65" charset="-120"/>
              </a:rPr>
              <a:t>事中執行</a:t>
            </a:r>
          </a:p>
        </p:txBody>
      </p:sp>
      <p:graphicFrame>
        <p:nvGraphicFramePr>
          <p:cNvPr id="24" name="資料庫圖表 23"/>
          <p:cNvGraphicFramePr/>
          <p:nvPr>
            <p:extLst>
              <p:ext uri="{D42A27DB-BD31-4B8C-83A1-F6EECF244321}">
                <p14:modId xmlns:p14="http://schemas.microsoft.com/office/powerpoint/2010/main" val="3782860795"/>
              </p:ext>
            </p:extLst>
          </p:nvPr>
        </p:nvGraphicFramePr>
        <p:xfrm>
          <a:off x="1294298" y="3573016"/>
          <a:ext cx="7043508" cy="8500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6" name="群組 1"/>
          <p:cNvGrpSpPr>
            <a:grpSpLocks/>
          </p:cNvGrpSpPr>
          <p:nvPr/>
        </p:nvGrpSpPr>
        <p:grpSpPr bwMode="auto">
          <a:xfrm>
            <a:off x="930761" y="1629657"/>
            <a:ext cx="7543800" cy="1300163"/>
            <a:chOff x="799506" y="1600200"/>
            <a:chExt cx="7544986" cy="1300727"/>
          </a:xfrm>
        </p:grpSpPr>
        <p:sp>
          <p:nvSpPr>
            <p:cNvPr id="21" name="手繪多邊形 20"/>
            <p:cNvSpPr/>
            <p:nvPr/>
          </p:nvSpPr>
          <p:spPr>
            <a:xfrm>
              <a:off x="1147224" y="1617671"/>
              <a:ext cx="1454379" cy="1270551"/>
            </a:xfrm>
            <a:custGeom>
              <a:avLst/>
              <a:gdLst>
                <a:gd name="connsiteX0" fmla="*/ 0 w 1454455"/>
                <a:gd name="connsiteY0" fmla="*/ 190706 h 1271376"/>
                <a:gd name="connsiteX1" fmla="*/ 818767 w 1454455"/>
                <a:gd name="connsiteY1" fmla="*/ 190706 h 1271376"/>
                <a:gd name="connsiteX2" fmla="*/ 818767 w 1454455"/>
                <a:gd name="connsiteY2" fmla="*/ 0 h 1271376"/>
                <a:gd name="connsiteX3" fmla="*/ 1454455 w 1454455"/>
                <a:gd name="connsiteY3" fmla="*/ 635688 h 1271376"/>
                <a:gd name="connsiteX4" fmla="*/ 818767 w 1454455"/>
                <a:gd name="connsiteY4" fmla="*/ 1271376 h 1271376"/>
                <a:gd name="connsiteX5" fmla="*/ 818767 w 1454455"/>
                <a:gd name="connsiteY5" fmla="*/ 1080670 h 1271376"/>
                <a:gd name="connsiteX6" fmla="*/ 0 w 1454455"/>
                <a:gd name="connsiteY6" fmla="*/ 1080670 h 1271376"/>
                <a:gd name="connsiteX7" fmla="*/ 0 w 1454455"/>
                <a:gd name="connsiteY7" fmla="*/ 190706 h 12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455" h="1271376">
                  <a:moveTo>
                    <a:pt x="0" y="190706"/>
                  </a:moveTo>
                  <a:lnTo>
                    <a:pt x="818767" y="190706"/>
                  </a:lnTo>
                  <a:lnTo>
                    <a:pt x="818767" y="0"/>
                  </a:lnTo>
                  <a:lnTo>
                    <a:pt x="1454455" y="635688"/>
                  </a:lnTo>
                  <a:lnTo>
                    <a:pt x="818767" y="1271376"/>
                  </a:lnTo>
                  <a:lnTo>
                    <a:pt x="818767" y="1080670"/>
                  </a:lnTo>
                  <a:lnTo>
                    <a:pt x="0" y="1080670"/>
                  </a:lnTo>
                  <a:lnTo>
                    <a:pt x="0" y="190706"/>
                  </a:lnTo>
                  <a:close/>
                </a:path>
              </a:pathLst>
            </a:cu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394094" tIns="198326" rIns="397034" bIns="198326" spcCol="1270" anchor="ctr"/>
            <a:lstStyle/>
            <a:p>
              <a:pPr algn="ctr" defTabSz="533400">
                <a:lnSpc>
                  <a:spcPct val="90000"/>
                </a:lnSpc>
                <a:spcAft>
                  <a:spcPct val="35000"/>
                </a:spcAft>
                <a:defRPr/>
              </a:pPr>
              <a:r>
                <a:rPr lang="zh-TW" altLang="en-US" sz="1200" dirty="0">
                  <a:latin typeface="標楷體" panose="03000509000000000000" pitchFamily="65" charset="-120"/>
                  <a:ea typeface="標楷體" panose="03000509000000000000" pitchFamily="65" charset="-120"/>
                </a:rPr>
                <a:t>擬定年度稽核計畫</a:t>
              </a:r>
            </a:p>
          </p:txBody>
        </p:sp>
        <p:sp>
          <p:nvSpPr>
            <p:cNvPr id="25" name="手繪多邊形 24"/>
            <p:cNvSpPr/>
            <p:nvPr/>
          </p:nvSpPr>
          <p:spPr>
            <a:xfrm>
              <a:off x="799506" y="1901956"/>
              <a:ext cx="727189" cy="727390"/>
            </a:xfrm>
            <a:custGeom>
              <a:avLst/>
              <a:gdLst>
                <a:gd name="connsiteX0" fmla="*/ 0 w 727227"/>
                <a:gd name="connsiteY0" fmla="*/ 363614 h 727227"/>
                <a:gd name="connsiteX1" fmla="*/ 363614 w 727227"/>
                <a:gd name="connsiteY1" fmla="*/ 0 h 727227"/>
                <a:gd name="connsiteX2" fmla="*/ 727228 w 727227"/>
                <a:gd name="connsiteY2" fmla="*/ 363614 h 727227"/>
                <a:gd name="connsiteX3" fmla="*/ 363614 w 727227"/>
                <a:gd name="connsiteY3" fmla="*/ 727228 h 727227"/>
                <a:gd name="connsiteX4" fmla="*/ 0 w 727227"/>
                <a:gd name="connsiteY4" fmla="*/ 363614 h 72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27" h="727227">
                  <a:moveTo>
                    <a:pt x="0" y="363614"/>
                  </a:moveTo>
                  <a:cubicBezTo>
                    <a:pt x="0" y="162796"/>
                    <a:pt x="162796" y="0"/>
                    <a:pt x="363614" y="0"/>
                  </a:cubicBezTo>
                  <a:cubicBezTo>
                    <a:pt x="564432" y="0"/>
                    <a:pt x="727228" y="162796"/>
                    <a:pt x="727228" y="363614"/>
                  </a:cubicBezTo>
                  <a:cubicBezTo>
                    <a:pt x="727228" y="564432"/>
                    <a:pt x="564432" y="727228"/>
                    <a:pt x="363614" y="727228"/>
                  </a:cubicBezTo>
                  <a:cubicBezTo>
                    <a:pt x="162796" y="727228"/>
                    <a:pt x="0" y="564432"/>
                    <a:pt x="0" y="36361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16660" tIns="116660" rIns="116660" bIns="116660" spcCol="1270" anchor="ctr"/>
            <a:lstStyle/>
            <a:p>
              <a:pPr algn="ctr" defTabSz="711200">
                <a:lnSpc>
                  <a:spcPct val="90000"/>
                </a:lnSpc>
                <a:spcAft>
                  <a:spcPct val="35000"/>
                </a:spcAft>
                <a:defRPr/>
              </a:pPr>
              <a:r>
                <a:rPr lang="zh-TW" altLang="en-US" sz="1600" dirty="0">
                  <a:latin typeface="標楷體" panose="03000509000000000000" pitchFamily="65" charset="-120"/>
                  <a:ea typeface="標楷體" panose="03000509000000000000" pitchFamily="65" charset="-120"/>
                </a:rPr>
                <a:t>步驟一</a:t>
              </a:r>
            </a:p>
          </p:txBody>
        </p:sp>
        <p:sp>
          <p:nvSpPr>
            <p:cNvPr id="26" name="手繪多邊形 25"/>
            <p:cNvSpPr/>
            <p:nvPr/>
          </p:nvSpPr>
          <p:spPr>
            <a:xfrm>
              <a:off x="3079514" y="1600200"/>
              <a:ext cx="1454379" cy="1272140"/>
            </a:xfrm>
            <a:custGeom>
              <a:avLst/>
              <a:gdLst>
                <a:gd name="connsiteX0" fmla="*/ 0 w 1454455"/>
                <a:gd name="connsiteY0" fmla="*/ 190706 h 1271376"/>
                <a:gd name="connsiteX1" fmla="*/ 818767 w 1454455"/>
                <a:gd name="connsiteY1" fmla="*/ 190706 h 1271376"/>
                <a:gd name="connsiteX2" fmla="*/ 818767 w 1454455"/>
                <a:gd name="connsiteY2" fmla="*/ 0 h 1271376"/>
                <a:gd name="connsiteX3" fmla="*/ 1454455 w 1454455"/>
                <a:gd name="connsiteY3" fmla="*/ 635688 h 1271376"/>
                <a:gd name="connsiteX4" fmla="*/ 818767 w 1454455"/>
                <a:gd name="connsiteY4" fmla="*/ 1271376 h 1271376"/>
                <a:gd name="connsiteX5" fmla="*/ 818767 w 1454455"/>
                <a:gd name="connsiteY5" fmla="*/ 1080670 h 1271376"/>
                <a:gd name="connsiteX6" fmla="*/ 0 w 1454455"/>
                <a:gd name="connsiteY6" fmla="*/ 1080670 h 1271376"/>
                <a:gd name="connsiteX7" fmla="*/ 0 w 1454455"/>
                <a:gd name="connsiteY7" fmla="*/ 190706 h 12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455" h="1271376">
                  <a:moveTo>
                    <a:pt x="0" y="190706"/>
                  </a:moveTo>
                  <a:lnTo>
                    <a:pt x="818767" y="190706"/>
                  </a:lnTo>
                  <a:lnTo>
                    <a:pt x="818767" y="0"/>
                  </a:lnTo>
                  <a:lnTo>
                    <a:pt x="1454455" y="635688"/>
                  </a:lnTo>
                  <a:lnTo>
                    <a:pt x="818767" y="1271376"/>
                  </a:lnTo>
                  <a:lnTo>
                    <a:pt x="818767" y="1080670"/>
                  </a:lnTo>
                  <a:lnTo>
                    <a:pt x="0" y="1080670"/>
                  </a:lnTo>
                  <a:lnTo>
                    <a:pt x="0" y="190706"/>
                  </a:lnTo>
                  <a:close/>
                </a:path>
              </a:pathLst>
            </a:cu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394094" tIns="198326" rIns="397034" bIns="198326" spcCol="1270" anchor="ctr"/>
            <a:lstStyle/>
            <a:p>
              <a:pPr algn="ctr" defTabSz="533400">
                <a:lnSpc>
                  <a:spcPct val="90000"/>
                </a:lnSpc>
                <a:spcAft>
                  <a:spcPct val="35000"/>
                </a:spcAft>
                <a:defRPr/>
              </a:pPr>
              <a:r>
                <a:rPr lang="zh-TW" altLang="en-US" sz="1200" dirty="0">
                  <a:latin typeface="標楷體" panose="03000509000000000000" pitchFamily="65" charset="-120"/>
                  <a:ea typeface="標楷體" panose="03000509000000000000" pitchFamily="65" charset="-120"/>
                </a:rPr>
                <a:t>依風險評估排序稽核項目及頻率</a:t>
              </a:r>
            </a:p>
          </p:txBody>
        </p:sp>
        <p:sp>
          <p:nvSpPr>
            <p:cNvPr id="27" name="手繪多邊形 26"/>
            <p:cNvSpPr/>
            <p:nvPr/>
          </p:nvSpPr>
          <p:spPr>
            <a:xfrm>
              <a:off x="2707981" y="1863839"/>
              <a:ext cx="727189" cy="727390"/>
            </a:xfrm>
            <a:custGeom>
              <a:avLst/>
              <a:gdLst>
                <a:gd name="connsiteX0" fmla="*/ 0 w 727227"/>
                <a:gd name="connsiteY0" fmla="*/ 363614 h 727227"/>
                <a:gd name="connsiteX1" fmla="*/ 363614 w 727227"/>
                <a:gd name="connsiteY1" fmla="*/ 0 h 727227"/>
                <a:gd name="connsiteX2" fmla="*/ 727228 w 727227"/>
                <a:gd name="connsiteY2" fmla="*/ 363614 h 727227"/>
                <a:gd name="connsiteX3" fmla="*/ 363614 w 727227"/>
                <a:gd name="connsiteY3" fmla="*/ 727228 h 727227"/>
                <a:gd name="connsiteX4" fmla="*/ 0 w 727227"/>
                <a:gd name="connsiteY4" fmla="*/ 363614 h 72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27" h="727227">
                  <a:moveTo>
                    <a:pt x="0" y="363614"/>
                  </a:moveTo>
                  <a:cubicBezTo>
                    <a:pt x="0" y="162796"/>
                    <a:pt x="162796" y="0"/>
                    <a:pt x="363614" y="0"/>
                  </a:cubicBezTo>
                  <a:cubicBezTo>
                    <a:pt x="564432" y="0"/>
                    <a:pt x="727228" y="162796"/>
                    <a:pt x="727228" y="363614"/>
                  </a:cubicBezTo>
                  <a:cubicBezTo>
                    <a:pt x="727228" y="564432"/>
                    <a:pt x="564432" y="727228"/>
                    <a:pt x="363614" y="727228"/>
                  </a:cubicBezTo>
                  <a:cubicBezTo>
                    <a:pt x="162796" y="727228"/>
                    <a:pt x="0" y="564432"/>
                    <a:pt x="0" y="36361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16660" tIns="116660" rIns="116660" bIns="116660" spcCol="1270" anchor="ctr"/>
            <a:lstStyle/>
            <a:p>
              <a:pPr algn="ctr" defTabSz="711200">
                <a:lnSpc>
                  <a:spcPct val="90000"/>
                </a:lnSpc>
                <a:spcAft>
                  <a:spcPct val="35000"/>
                </a:spcAft>
                <a:defRPr/>
              </a:pPr>
              <a:r>
                <a:rPr lang="zh-TW" altLang="en-US" sz="1600" dirty="0">
                  <a:latin typeface="標楷體" panose="03000509000000000000" pitchFamily="65" charset="-120"/>
                  <a:ea typeface="標楷體" panose="03000509000000000000" pitchFamily="65" charset="-120"/>
                </a:rPr>
                <a:t>步驟二</a:t>
              </a:r>
            </a:p>
          </p:txBody>
        </p:sp>
        <p:sp>
          <p:nvSpPr>
            <p:cNvPr id="28" name="手繪多邊形 27"/>
            <p:cNvSpPr/>
            <p:nvPr/>
          </p:nvSpPr>
          <p:spPr>
            <a:xfrm>
              <a:off x="4981638" y="1628787"/>
              <a:ext cx="1454379" cy="1272140"/>
            </a:xfrm>
            <a:custGeom>
              <a:avLst/>
              <a:gdLst>
                <a:gd name="connsiteX0" fmla="*/ 0 w 1454455"/>
                <a:gd name="connsiteY0" fmla="*/ 190706 h 1271376"/>
                <a:gd name="connsiteX1" fmla="*/ 818767 w 1454455"/>
                <a:gd name="connsiteY1" fmla="*/ 190706 h 1271376"/>
                <a:gd name="connsiteX2" fmla="*/ 818767 w 1454455"/>
                <a:gd name="connsiteY2" fmla="*/ 0 h 1271376"/>
                <a:gd name="connsiteX3" fmla="*/ 1454455 w 1454455"/>
                <a:gd name="connsiteY3" fmla="*/ 635688 h 1271376"/>
                <a:gd name="connsiteX4" fmla="*/ 818767 w 1454455"/>
                <a:gd name="connsiteY4" fmla="*/ 1271376 h 1271376"/>
                <a:gd name="connsiteX5" fmla="*/ 818767 w 1454455"/>
                <a:gd name="connsiteY5" fmla="*/ 1080670 h 1271376"/>
                <a:gd name="connsiteX6" fmla="*/ 0 w 1454455"/>
                <a:gd name="connsiteY6" fmla="*/ 1080670 h 1271376"/>
                <a:gd name="connsiteX7" fmla="*/ 0 w 1454455"/>
                <a:gd name="connsiteY7" fmla="*/ 190706 h 12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455" h="1271376">
                  <a:moveTo>
                    <a:pt x="0" y="190706"/>
                  </a:moveTo>
                  <a:lnTo>
                    <a:pt x="818767" y="190706"/>
                  </a:lnTo>
                  <a:lnTo>
                    <a:pt x="818767" y="0"/>
                  </a:lnTo>
                  <a:lnTo>
                    <a:pt x="1454455" y="635688"/>
                  </a:lnTo>
                  <a:lnTo>
                    <a:pt x="818767" y="1271376"/>
                  </a:lnTo>
                  <a:lnTo>
                    <a:pt x="818767" y="1080670"/>
                  </a:lnTo>
                  <a:lnTo>
                    <a:pt x="0" y="1080670"/>
                  </a:lnTo>
                  <a:lnTo>
                    <a:pt x="0" y="190706"/>
                  </a:lnTo>
                  <a:close/>
                </a:path>
              </a:pathLst>
            </a:cu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394094" tIns="198326" rIns="397034" bIns="198326" spcCol="1270" anchor="ctr"/>
            <a:lstStyle/>
            <a:p>
              <a:pPr algn="ctr" defTabSz="533400">
                <a:lnSpc>
                  <a:spcPct val="90000"/>
                </a:lnSpc>
                <a:spcAft>
                  <a:spcPct val="35000"/>
                </a:spcAft>
                <a:defRPr/>
              </a:pPr>
              <a:r>
                <a:rPr lang="zh-TW" altLang="en-US" sz="1200" dirty="0">
                  <a:latin typeface="標楷體" panose="03000509000000000000" pitchFamily="65" charset="-120"/>
                  <a:ea typeface="標楷體" panose="03000509000000000000" pitchFamily="65" charset="-120"/>
                </a:rPr>
                <a:t>擬訂稽核重點事項</a:t>
              </a:r>
            </a:p>
          </p:txBody>
        </p:sp>
        <p:sp>
          <p:nvSpPr>
            <p:cNvPr id="29" name="手繪多邊形 28"/>
            <p:cNvSpPr/>
            <p:nvPr/>
          </p:nvSpPr>
          <p:spPr>
            <a:xfrm>
              <a:off x="4618044" y="1901956"/>
              <a:ext cx="727189" cy="727390"/>
            </a:xfrm>
            <a:custGeom>
              <a:avLst/>
              <a:gdLst>
                <a:gd name="connsiteX0" fmla="*/ 0 w 727227"/>
                <a:gd name="connsiteY0" fmla="*/ 363614 h 727227"/>
                <a:gd name="connsiteX1" fmla="*/ 363614 w 727227"/>
                <a:gd name="connsiteY1" fmla="*/ 0 h 727227"/>
                <a:gd name="connsiteX2" fmla="*/ 727228 w 727227"/>
                <a:gd name="connsiteY2" fmla="*/ 363614 h 727227"/>
                <a:gd name="connsiteX3" fmla="*/ 363614 w 727227"/>
                <a:gd name="connsiteY3" fmla="*/ 727228 h 727227"/>
                <a:gd name="connsiteX4" fmla="*/ 0 w 727227"/>
                <a:gd name="connsiteY4" fmla="*/ 363614 h 72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27" h="727227">
                  <a:moveTo>
                    <a:pt x="0" y="363614"/>
                  </a:moveTo>
                  <a:cubicBezTo>
                    <a:pt x="0" y="162796"/>
                    <a:pt x="162796" y="0"/>
                    <a:pt x="363614" y="0"/>
                  </a:cubicBezTo>
                  <a:cubicBezTo>
                    <a:pt x="564432" y="0"/>
                    <a:pt x="727228" y="162796"/>
                    <a:pt x="727228" y="363614"/>
                  </a:cubicBezTo>
                  <a:cubicBezTo>
                    <a:pt x="727228" y="564432"/>
                    <a:pt x="564432" y="727228"/>
                    <a:pt x="363614" y="727228"/>
                  </a:cubicBezTo>
                  <a:cubicBezTo>
                    <a:pt x="162796" y="727228"/>
                    <a:pt x="0" y="564432"/>
                    <a:pt x="0" y="36361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16660" tIns="116660" rIns="116660" bIns="116660" spcCol="1270" anchor="ctr"/>
            <a:lstStyle/>
            <a:p>
              <a:pPr algn="ctr" defTabSz="711200">
                <a:lnSpc>
                  <a:spcPct val="90000"/>
                </a:lnSpc>
                <a:spcAft>
                  <a:spcPct val="35000"/>
                </a:spcAft>
                <a:defRPr/>
              </a:pPr>
              <a:r>
                <a:rPr lang="zh-TW" altLang="en-US" sz="1600" dirty="0">
                  <a:latin typeface="標楷體" panose="03000509000000000000" pitchFamily="65" charset="-120"/>
                  <a:ea typeface="標楷體" panose="03000509000000000000" pitchFamily="65" charset="-120"/>
                </a:rPr>
                <a:t>步驟三</a:t>
              </a:r>
            </a:p>
          </p:txBody>
        </p:sp>
        <p:sp>
          <p:nvSpPr>
            <p:cNvPr id="30" name="手繪多邊形 29"/>
            <p:cNvSpPr/>
            <p:nvPr/>
          </p:nvSpPr>
          <p:spPr>
            <a:xfrm>
              <a:off x="6890113" y="1628787"/>
              <a:ext cx="1454379" cy="1272140"/>
            </a:xfrm>
            <a:custGeom>
              <a:avLst/>
              <a:gdLst>
                <a:gd name="connsiteX0" fmla="*/ 0 w 1454455"/>
                <a:gd name="connsiteY0" fmla="*/ 190706 h 1271376"/>
                <a:gd name="connsiteX1" fmla="*/ 818767 w 1454455"/>
                <a:gd name="connsiteY1" fmla="*/ 190706 h 1271376"/>
                <a:gd name="connsiteX2" fmla="*/ 818767 w 1454455"/>
                <a:gd name="connsiteY2" fmla="*/ 0 h 1271376"/>
                <a:gd name="connsiteX3" fmla="*/ 1454455 w 1454455"/>
                <a:gd name="connsiteY3" fmla="*/ 635688 h 1271376"/>
                <a:gd name="connsiteX4" fmla="*/ 818767 w 1454455"/>
                <a:gd name="connsiteY4" fmla="*/ 1271376 h 1271376"/>
                <a:gd name="connsiteX5" fmla="*/ 818767 w 1454455"/>
                <a:gd name="connsiteY5" fmla="*/ 1080670 h 1271376"/>
                <a:gd name="connsiteX6" fmla="*/ 0 w 1454455"/>
                <a:gd name="connsiteY6" fmla="*/ 1080670 h 1271376"/>
                <a:gd name="connsiteX7" fmla="*/ 0 w 1454455"/>
                <a:gd name="connsiteY7" fmla="*/ 190706 h 12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455" h="1271376">
                  <a:moveTo>
                    <a:pt x="0" y="190706"/>
                  </a:moveTo>
                  <a:lnTo>
                    <a:pt x="818767" y="190706"/>
                  </a:lnTo>
                  <a:lnTo>
                    <a:pt x="818767" y="0"/>
                  </a:lnTo>
                  <a:lnTo>
                    <a:pt x="1454455" y="635688"/>
                  </a:lnTo>
                  <a:lnTo>
                    <a:pt x="818767" y="1271376"/>
                  </a:lnTo>
                  <a:lnTo>
                    <a:pt x="818767" y="1080670"/>
                  </a:lnTo>
                  <a:lnTo>
                    <a:pt x="0" y="1080670"/>
                  </a:lnTo>
                  <a:lnTo>
                    <a:pt x="0" y="190706"/>
                  </a:lnTo>
                  <a:close/>
                </a:path>
              </a:pathLst>
            </a:cu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394094" tIns="198326" rIns="397034" bIns="198326" spcCol="1270" anchor="ctr"/>
            <a:lstStyle/>
            <a:p>
              <a:pPr algn="ctr" defTabSz="533400">
                <a:lnSpc>
                  <a:spcPct val="90000"/>
                </a:lnSpc>
                <a:spcAft>
                  <a:spcPct val="35000"/>
                </a:spcAft>
                <a:defRPr/>
              </a:pPr>
              <a:r>
                <a:rPr lang="zh-TW" altLang="en-US" sz="1200" dirty="0">
                  <a:latin typeface="標楷體" panose="03000509000000000000" pitchFamily="65" charset="-120"/>
                  <a:ea typeface="標楷體" panose="03000509000000000000" pitchFamily="65" charset="-120"/>
                </a:rPr>
                <a:t>通知</a:t>
              </a:r>
              <a:r>
                <a:rPr lang="zh-TW" altLang="en-US" sz="1200" dirty="0" smtClean="0">
                  <a:latin typeface="標楷體" panose="03000509000000000000" pitchFamily="65" charset="-120"/>
                  <a:ea typeface="標楷體" panose="03000509000000000000" pitchFamily="65" charset="-120"/>
                </a:rPr>
                <a:t>受稽核單位</a:t>
              </a:r>
              <a:endParaRPr lang="zh-TW" altLang="en-US" sz="1200" dirty="0">
                <a:latin typeface="標楷體" panose="03000509000000000000" pitchFamily="65" charset="-120"/>
                <a:ea typeface="標楷體" panose="03000509000000000000" pitchFamily="65" charset="-120"/>
              </a:endParaRPr>
            </a:p>
          </p:txBody>
        </p:sp>
        <p:sp>
          <p:nvSpPr>
            <p:cNvPr id="31" name="手繪多邊形 30"/>
            <p:cNvSpPr/>
            <p:nvPr/>
          </p:nvSpPr>
          <p:spPr>
            <a:xfrm>
              <a:off x="6526519" y="1901956"/>
              <a:ext cx="727189" cy="727390"/>
            </a:xfrm>
            <a:custGeom>
              <a:avLst/>
              <a:gdLst>
                <a:gd name="connsiteX0" fmla="*/ 0 w 727227"/>
                <a:gd name="connsiteY0" fmla="*/ 363614 h 727227"/>
                <a:gd name="connsiteX1" fmla="*/ 363614 w 727227"/>
                <a:gd name="connsiteY1" fmla="*/ 0 h 727227"/>
                <a:gd name="connsiteX2" fmla="*/ 727228 w 727227"/>
                <a:gd name="connsiteY2" fmla="*/ 363614 h 727227"/>
                <a:gd name="connsiteX3" fmla="*/ 363614 w 727227"/>
                <a:gd name="connsiteY3" fmla="*/ 727228 h 727227"/>
                <a:gd name="connsiteX4" fmla="*/ 0 w 727227"/>
                <a:gd name="connsiteY4" fmla="*/ 363614 h 72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27" h="727227">
                  <a:moveTo>
                    <a:pt x="0" y="363614"/>
                  </a:moveTo>
                  <a:cubicBezTo>
                    <a:pt x="0" y="162796"/>
                    <a:pt x="162796" y="0"/>
                    <a:pt x="363614" y="0"/>
                  </a:cubicBezTo>
                  <a:cubicBezTo>
                    <a:pt x="564432" y="0"/>
                    <a:pt x="727228" y="162796"/>
                    <a:pt x="727228" y="363614"/>
                  </a:cubicBezTo>
                  <a:cubicBezTo>
                    <a:pt x="727228" y="564432"/>
                    <a:pt x="564432" y="727228"/>
                    <a:pt x="363614" y="727228"/>
                  </a:cubicBezTo>
                  <a:cubicBezTo>
                    <a:pt x="162796" y="727228"/>
                    <a:pt x="0" y="564432"/>
                    <a:pt x="0" y="36361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16660" tIns="116660" rIns="116660" bIns="116660" spcCol="1270" anchor="ctr"/>
            <a:lstStyle/>
            <a:p>
              <a:pPr algn="ctr" defTabSz="711200">
                <a:lnSpc>
                  <a:spcPct val="90000"/>
                </a:lnSpc>
                <a:spcAft>
                  <a:spcPct val="35000"/>
                </a:spcAft>
                <a:defRPr/>
              </a:pPr>
              <a:r>
                <a:rPr lang="zh-TW" altLang="en-US" sz="1600" dirty="0">
                  <a:latin typeface="標楷體" panose="03000509000000000000" pitchFamily="65" charset="-120"/>
                  <a:ea typeface="標楷體" panose="03000509000000000000" pitchFamily="65" charset="-120"/>
                </a:rPr>
                <a:t>步驟四</a:t>
              </a:r>
            </a:p>
          </p:txBody>
        </p:sp>
      </p:grpSp>
      <p:sp>
        <p:nvSpPr>
          <p:cNvPr id="32" name="文字方塊 4"/>
          <p:cNvSpPr txBox="1">
            <a:spLocks noChangeArrowheads="1"/>
          </p:cNvSpPr>
          <p:nvPr/>
        </p:nvSpPr>
        <p:spPr bwMode="auto">
          <a:xfrm>
            <a:off x="947529" y="1340768"/>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1800" dirty="0">
                <a:latin typeface="標楷體" pitchFamily="65" charset="-120"/>
                <a:ea typeface="標楷體" pitchFamily="65" charset="-120"/>
              </a:rPr>
              <a:t>事前準備</a:t>
            </a:r>
          </a:p>
        </p:txBody>
      </p:sp>
      <p:sp>
        <p:nvSpPr>
          <p:cNvPr id="33" name="文字方塊 8"/>
          <p:cNvSpPr txBox="1">
            <a:spLocks noChangeArrowheads="1"/>
          </p:cNvSpPr>
          <p:nvPr/>
        </p:nvSpPr>
        <p:spPr bwMode="auto">
          <a:xfrm>
            <a:off x="5436096" y="6488113"/>
            <a:ext cx="2569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dirty="0">
                <a:latin typeface="標楷體" pitchFamily="65" charset="-120"/>
                <a:ea typeface="標楷體" pitchFamily="65" charset="-120"/>
              </a:rPr>
              <a:t>(</a:t>
            </a:r>
            <a:r>
              <a:rPr lang="zh-TW" altLang="en-US" sz="1200" dirty="0">
                <a:latin typeface="標楷體" pitchFamily="65" charset="-120"/>
                <a:ea typeface="標楷體" pitchFamily="65" charset="-120"/>
              </a:rPr>
              <a:t>資料來源</a:t>
            </a:r>
            <a:r>
              <a:rPr lang="en-US" altLang="zh-TW" sz="1200" dirty="0">
                <a:latin typeface="標楷體" pitchFamily="65" charset="-120"/>
                <a:ea typeface="標楷體" pitchFamily="65" charset="-120"/>
              </a:rPr>
              <a:t>:</a:t>
            </a:r>
            <a:r>
              <a:rPr lang="zh-TW" altLang="en-US" sz="1200" dirty="0">
                <a:latin typeface="標楷體" pitchFamily="65" charset="-120"/>
                <a:ea typeface="標楷體" pitchFamily="65" charset="-120"/>
              </a:rPr>
              <a:t>財團法人專利檢索中心</a:t>
            </a:r>
            <a:r>
              <a:rPr lang="en-US" altLang="zh-TW" sz="1200" dirty="0">
                <a:latin typeface="標楷體" pitchFamily="65" charset="-120"/>
                <a:ea typeface="標楷體" pitchFamily="65" charset="-120"/>
              </a:rPr>
              <a:t>)</a:t>
            </a:r>
            <a:endParaRPr lang="zh-TW" altLang="en-US" sz="1200" dirty="0">
              <a:latin typeface="標楷體" pitchFamily="65" charset="-120"/>
              <a:ea typeface="標楷體" pitchFamily="65" charset="-120"/>
            </a:endParaRPr>
          </a:p>
        </p:txBody>
      </p:sp>
    </p:spTree>
    <p:extLst>
      <p:ext uri="{BB962C8B-B14F-4D97-AF65-F5344CB8AC3E}">
        <p14:creationId xmlns:p14="http://schemas.microsoft.com/office/powerpoint/2010/main" val="4275139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41275" y="764704"/>
            <a:ext cx="8461449" cy="665163"/>
          </a:xfrm>
        </p:spPr>
        <p:txBody>
          <a:bodyPr>
            <a:noAutofit/>
          </a:bodyPr>
          <a:lstStyle/>
          <a:p>
            <a:pPr marL="365125" indent="-282575" algn="ctr" eaLnBrk="1" hangingPunct="1">
              <a:spcBef>
                <a:spcPts val="1500"/>
              </a:spcBef>
              <a:tabLst>
                <a:tab pos="273050" algn="l"/>
              </a:tabLst>
            </a:pPr>
            <a:r>
              <a:rPr lang="zh-TW" altLang="en-US" sz="3000" b="1" dirty="0" smtClean="0">
                <a:latin typeface="+mj-ea"/>
              </a:rPr>
              <a:t>五、結合調整</a:t>
            </a:r>
            <a:r>
              <a:rPr lang="zh-TW" altLang="zh-TW" sz="3000" b="1" dirty="0">
                <a:latin typeface="+mj-ea"/>
              </a:rPr>
              <a:t>就地查核作業方式</a:t>
            </a:r>
            <a:r>
              <a:rPr lang="en-US" altLang="zh-TW" sz="1800" b="1" dirty="0">
                <a:latin typeface="+mj-ea"/>
              </a:rPr>
              <a:t>-</a:t>
            </a:r>
            <a:r>
              <a:rPr lang="zh-TW" altLang="en-US" sz="1800" b="1" dirty="0">
                <a:latin typeface="+mj-ea"/>
              </a:rPr>
              <a:t>自抽查</a:t>
            </a:r>
            <a:r>
              <a:rPr lang="en-US" altLang="zh-TW" sz="1800" b="1" dirty="0" smtClean="0">
                <a:latin typeface="+mj-ea"/>
              </a:rPr>
              <a:t>107</a:t>
            </a:r>
            <a:r>
              <a:rPr lang="zh-TW" altLang="en-US" sz="1800" b="1" dirty="0" smtClean="0">
                <a:latin typeface="+mj-ea"/>
              </a:rPr>
              <a:t>年度補助計畫起</a:t>
            </a:r>
            <a:endParaRPr lang="en-US" altLang="zh-TW" sz="1800" b="1" dirty="0">
              <a:latin typeface="+mj-ea"/>
              <a:cs typeface="Meiryo UI" pitchFamily="34" charset="-128"/>
            </a:endParaRPr>
          </a:p>
        </p:txBody>
      </p:sp>
      <p:sp>
        <p:nvSpPr>
          <p:cNvPr id="38926" name="投影片編號版面配置區 2"/>
          <p:cNvSpPr txBox="1">
            <a:spLocks/>
          </p:cNvSpPr>
          <p:nvPr/>
        </p:nvSpPr>
        <p:spPr bwMode="auto">
          <a:xfrm>
            <a:off x="6948264" y="639260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38</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431540" y="1362512"/>
            <a:ext cx="8316924" cy="4937760"/>
          </a:xfrm>
        </p:spPr>
        <p:txBody>
          <a:bodyPr/>
          <a:lstStyle/>
          <a:p>
            <a:pPr marL="901700" indent="-901700" algn="r">
              <a:lnSpc>
                <a:spcPts val="3000"/>
              </a:lnSpc>
              <a:buNone/>
            </a:pP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a:t>
            </a:r>
            <a:r>
              <a:rPr lang="en-US" altLang="zh-TW" sz="1400" b="1" dirty="0" smtClean="0">
                <a:solidFill>
                  <a:srgbClr val="FF0000"/>
                </a:solidFill>
                <a:latin typeface="Times New Roman" panose="02020603050405020304" pitchFamily="18" charset="0"/>
                <a:ea typeface="+mj-ea"/>
                <a:cs typeface="Times New Roman" panose="02020603050405020304" pitchFamily="18" charset="0"/>
              </a:rPr>
              <a:t>108</a:t>
            </a: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年</a:t>
            </a:r>
            <a:r>
              <a:rPr lang="en-US" altLang="zh-TW" sz="1400" b="1" dirty="0" smtClean="0">
                <a:solidFill>
                  <a:srgbClr val="FF0000"/>
                </a:solidFill>
                <a:latin typeface="Times New Roman" panose="02020603050405020304" pitchFamily="18" charset="0"/>
                <a:ea typeface="+mj-ea"/>
                <a:cs typeface="Times New Roman" panose="02020603050405020304" pitchFamily="18" charset="0"/>
              </a:rPr>
              <a:t>9</a:t>
            </a: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月</a:t>
            </a:r>
            <a:r>
              <a:rPr lang="en-US" altLang="zh-TW" sz="1400" b="1" dirty="0" smtClean="0">
                <a:solidFill>
                  <a:srgbClr val="FF0000"/>
                </a:solidFill>
                <a:latin typeface="Times New Roman" panose="02020603050405020304" pitchFamily="18" charset="0"/>
                <a:ea typeface="+mj-ea"/>
                <a:cs typeface="Times New Roman" panose="02020603050405020304" pitchFamily="18" charset="0"/>
              </a:rPr>
              <a:t>23</a:t>
            </a: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日科</a:t>
            </a:r>
            <a:r>
              <a:rPr lang="zh-TW" altLang="en-US" sz="1400" b="1" dirty="0">
                <a:solidFill>
                  <a:srgbClr val="FF0000"/>
                </a:solidFill>
                <a:latin typeface="Times New Roman" panose="02020603050405020304" pitchFamily="18" charset="0"/>
                <a:ea typeface="+mj-ea"/>
                <a:cs typeface="Times New Roman" panose="02020603050405020304" pitchFamily="18" charset="0"/>
              </a:rPr>
              <a:t>部計字第</a:t>
            </a:r>
            <a:r>
              <a:rPr lang="en-US" altLang="zh-TW" sz="1400" b="1" dirty="0">
                <a:solidFill>
                  <a:srgbClr val="FF0000"/>
                </a:solidFill>
                <a:latin typeface="Times New Roman" panose="02020603050405020304" pitchFamily="18" charset="0"/>
                <a:ea typeface="+mj-ea"/>
                <a:cs typeface="Times New Roman" panose="02020603050405020304" pitchFamily="18" charset="0"/>
              </a:rPr>
              <a:t>1080063629</a:t>
            </a: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號函）</a:t>
            </a:r>
            <a:endParaRPr lang="en-US" altLang="zh-TW" sz="1400" b="1" dirty="0" smtClean="0">
              <a:solidFill>
                <a:srgbClr val="FF0000"/>
              </a:solidFill>
              <a:latin typeface="Times New Roman" panose="02020603050405020304" pitchFamily="18" charset="0"/>
              <a:ea typeface="+mj-ea"/>
              <a:cs typeface="Times New Roman" panose="02020603050405020304" pitchFamily="18" charset="0"/>
            </a:endParaRPr>
          </a:p>
          <a:p>
            <a:pPr marL="628650" indent="-628650" algn="r">
              <a:lnSpc>
                <a:spcPts val="1000"/>
              </a:lnSpc>
              <a:buNone/>
            </a:pPr>
            <a:endParaRPr lang="en-US" altLang="zh-TW" sz="1000" b="1" dirty="0" smtClean="0">
              <a:latin typeface="+mj-ea"/>
              <a:ea typeface="+mj-ea"/>
            </a:endParaRPr>
          </a:p>
          <a:p>
            <a:pPr marL="628650" indent="-628650" algn="just">
              <a:lnSpc>
                <a:spcPts val="3000"/>
              </a:lnSpc>
              <a:buNone/>
            </a:pPr>
            <a:endParaRPr lang="zh-TW" altLang="en-US" sz="2400" dirty="0">
              <a:latin typeface="+mj-ea"/>
              <a:ea typeface="+mj-ea"/>
            </a:endParaRPr>
          </a:p>
        </p:txBody>
      </p:sp>
      <p:graphicFrame>
        <p:nvGraphicFramePr>
          <p:cNvPr id="2" name="資料庫圖表 1"/>
          <p:cNvGraphicFramePr/>
          <p:nvPr>
            <p:extLst>
              <p:ext uri="{D42A27DB-BD31-4B8C-83A1-F6EECF244321}">
                <p14:modId xmlns:p14="http://schemas.microsoft.com/office/powerpoint/2010/main" val="817585751"/>
              </p:ext>
            </p:extLst>
          </p:nvPr>
        </p:nvGraphicFramePr>
        <p:xfrm>
          <a:off x="1187624" y="1916832"/>
          <a:ext cx="7450873" cy="42177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0508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indent="-282575" eaLnBrk="1" hangingPunct="1">
              <a:spcBef>
                <a:spcPts val="1500"/>
              </a:spcBef>
              <a:tabLst>
                <a:tab pos="273050" algn="l"/>
              </a:tabLst>
            </a:pPr>
            <a:r>
              <a:rPr lang="zh-TW" altLang="en-US" sz="3000" b="1" dirty="0">
                <a:latin typeface="+mj-ea"/>
              </a:rPr>
              <a:t>一、內部審核與內部稽核為內部控制之一</a:t>
            </a:r>
            <a:r>
              <a:rPr lang="zh-TW" altLang="en-US" sz="3000" b="1" dirty="0" smtClean="0">
                <a:latin typeface="+mj-ea"/>
              </a:rPr>
              <a:t>環</a:t>
            </a:r>
            <a:endParaRPr lang="en-US" altLang="zh-TW" sz="30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chemeClr val="tx2"/>
                </a:solidFill>
                <a:latin typeface="Arial" charset="0"/>
              </a:rPr>
              <a:t>3</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323527" y="1454007"/>
            <a:ext cx="8533135" cy="4937760"/>
          </a:xfrm>
        </p:spPr>
        <p:txBody>
          <a:bodyPr/>
          <a:lstStyle/>
          <a:p>
            <a:pPr marL="717550" indent="-717550" algn="just">
              <a:buNone/>
            </a:pPr>
            <a:r>
              <a:rPr lang="zh-TW" altLang="en-US" sz="2400" dirty="0">
                <a:latin typeface="+mj-ea"/>
                <a:ea typeface="+mj-ea"/>
              </a:rPr>
              <a:t>    </a:t>
            </a:r>
            <a:r>
              <a:rPr lang="zh-TW" altLang="en-US" sz="2400" dirty="0" smtClean="0">
                <a:latin typeface="+mj-ea"/>
                <a:ea typeface="+mj-ea"/>
              </a:rPr>
              <a:t>（</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一）</a:t>
            </a:r>
            <a:r>
              <a:rPr lang="zh-TW" altLang="en-US" sz="2400" dirty="0" smtClean="0">
                <a:latin typeface="標楷體" pitchFamily="65" charset="-120"/>
                <a:ea typeface="標楷體" pitchFamily="65" charset="-120"/>
              </a:rPr>
              <a:t>何謂管理</a:t>
            </a:r>
            <a:endParaRPr lang="en-US" altLang="zh-TW" sz="2400" dirty="0" smtClean="0">
              <a:latin typeface="標楷體" pitchFamily="65" charset="-120"/>
              <a:ea typeface="標楷體" pitchFamily="65" charset="-120"/>
            </a:endParaRPr>
          </a:p>
          <a:p>
            <a:pPr marL="628650" indent="-628650" algn="just">
              <a:lnSpc>
                <a:spcPts val="5000"/>
              </a:lnSpc>
              <a:buNone/>
            </a:pPr>
            <a:r>
              <a:rPr lang="zh-TW" altLang="en-US" sz="2400" dirty="0" smtClean="0">
                <a:latin typeface="標楷體" pitchFamily="65" charset="-120"/>
                <a:ea typeface="標楷體" pitchFamily="65" charset="-120"/>
              </a:rPr>
              <a:t>          管理</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規劃</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執行</a:t>
            </a:r>
            <a:r>
              <a:rPr lang="en-US" altLang="zh-TW" sz="2400" dirty="0">
                <a:latin typeface="標楷體" pitchFamily="65" charset="-120"/>
                <a:ea typeface="標楷體" pitchFamily="65" charset="-120"/>
              </a:rPr>
              <a:t>+</a:t>
            </a:r>
            <a:r>
              <a:rPr lang="zh-TW" altLang="en-US" sz="2400" dirty="0" smtClean="0">
                <a:latin typeface="標楷體" pitchFamily="65" charset="-120"/>
                <a:ea typeface="標楷體" pitchFamily="65" charset="-120"/>
              </a:rPr>
              <a:t>控制           評估</a:t>
            </a:r>
            <a:r>
              <a:rPr lang="en-US" altLang="zh-TW" sz="2400" dirty="0">
                <a:latin typeface="標楷體" pitchFamily="65" charset="-120"/>
                <a:ea typeface="標楷體" pitchFamily="65" charset="-120"/>
              </a:rPr>
              <a:t>/</a:t>
            </a:r>
            <a:r>
              <a:rPr lang="zh-TW" altLang="en-US" sz="2400" dirty="0" smtClean="0">
                <a:latin typeface="標楷體" pitchFamily="65" charset="-120"/>
                <a:ea typeface="標楷體" pitchFamily="65" charset="-120"/>
              </a:rPr>
              <a:t>稽核</a:t>
            </a:r>
            <a:endParaRPr lang="en-US" altLang="zh-TW" sz="2400" dirty="0">
              <a:latin typeface="標楷體" pitchFamily="65" charset="-120"/>
              <a:ea typeface="標楷體" pitchFamily="65" charset="-120"/>
            </a:endParaRPr>
          </a:p>
          <a:p>
            <a:pPr marL="628650" indent="-628650" algn="just">
              <a:buNone/>
            </a:pPr>
            <a:r>
              <a:rPr lang="en-US" altLang="zh-TW" sz="2400" dirty="0" smtClean="0">
                <a:latin typeface="+mj-ea"/>
                <a:ea typeface="+mj-ea"/>
              </a:rPr>
              <a:t>    </a:t>
            </a:r>
            <a:r>
              <a:rPr lang="zh-TW" altLang="en-US" sz="2400" dirty="0" smtClean="0">
                <a:latin typeface="+mj-ea"/>
                <a:ea typeface="+mj-ea"/>
              </a:rPr>
              <a:t>（二）內部控制結構</a:t>
            </a:r>
            <a:endParaRPr lang="en-US" altLang="zh-TW" sz="2400" dirty="0">
              <a:latin typeface="+mj-ea"/>
              <a:ea typeface="+mj-ea"/>
            </a:endParaRPr>
          </a:p>
        </p:txBody>
      </p:sp>
      <p:sp>
        <p:nvSpPr>
          <p:cNvPr id="34" name="向上箭號圖說文字 33"/>
          <p:cNvSpPr/>
          <p:nvPr/>
        </p:nvSpPr>
        <p:spPr>
          <a:xfrm>
            <a:off x="5758831" y="2707936"/>
            <a:ext cx="2739341" cy="1135503"/>
          </a:xfrm>
          <a:prstGeom prst="upArrowCallout">
            <a:avLst>
              <a:gd name="adj1" fmla="val 25000"/>
              <a:gd name="adj2" fmla="val 43565"/>
              <a:gd name="adj3" fmla="val 25000"/>
              <a:gd name="adj4" fmla="val 64977"/>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b="1" dirty="0" smtClean="0">
                <a:latin typeface="Verdana" pitchFamily="34" charset="0"/>
                <a:ea typeface="標楷體" pitchFamily="65" charset="-120"/>
              </a:rPr>
              <a:t>內部控制要旨有人做有人看，並評估其有效性。</a:t>
            </a:r>
          </a:p>
        </p:txBody>
      </p:sp>
      <p:sp>
        <p:nvSpPr>
          <p:cNvPr id="35" name="向右箭號 34"/>
          <p:cNvSpPr/>
          <p:nvPr/>
        </p:nvSpPr>
        <p:spPr>
          <a:xfrm>
            <a:off x="5384623" y="2172165"/>
            <a:ext cx="720080" cy="360040"/>
          </a:xfrm>
          <a:prstGeom prst="rightArrow">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p:cNvGrpSpPr/>
          <p:nvPr/>
        </p:nvGrpSpPr>
        <p:grpSpPr>
          <a:xfrm>
            <a:off x="1841893" y="3649512"/>
            <a:ext cx="3205670" cy="2447358"/>
            <a:chOff x="1465854" y="3213194"/>
            <a:chExt cx="4069868" cy="3022390"/>
          </a:xfrm>
        </p:grpSpPr>
        <p:grpSp>
          <p:nvGrpSpPr>
            <p:cNvPr id="37" name="群組 36"/>
            <p:cNvGrpSpPr/>
            <p:nvPr/>
          </p:nvGrpSpPr>
          <p:grpSpPr>
            <a:xfrm>
              <a:off x="1465854" y="3213194"/>
              <a:ext cx="4069868" cy="3022390"/>
              <a:chOff x="1502171" y="3401832"/>
              <a:chExt cx="3889141" cy="2909746"/>
            </a:xfrm>
          </p:grpSpPr>
          <p:sp>
            <p:nvSpPr>
              <p:cNvPr id="39" name="等腰三角形 38"/>
              <p:cNvSpPr/>
              <p:nvPr/>
            </p:nvSpPr>
            <p:spPr>
              <a:xfrm rot="1176107">
                <a:off x="1502171" y="3508968"/>
                <a:ext cx="2697573" cy="2756363"/>
              </a:xfrm>
              <a:prstGeom prst="triangle">
                <a:avLst>
                  <a:gd name="adj" fmla="val 51041"/>
                </a:avLst>
              </a:prstGeom>
              <a:solidFill>
                <a:sysClr val="window" lastClr="FFFF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sz="1100"/>
              </a:p>
            </p:txBody>
          </p:sp>
          <p:sp>
            <p:nvSpPr>
              <p:cNvPr id="40" name="等腰三角形 39"/>
              <p:cNvSpPr/>
              <p:nvPr/>
            </p:nvSpPr>
            <p:spPr>
              <a:xfrm rot="19858213">
                <a:off x="2784092" y="3401832"/>
                <a:ext cx="2607220" cy="2793669"/>
              </a:xfrm>
              <a:prstGeom prst="triangle">
                <a:avLst>
                  <a:gd name="adj" fmla="val 47956"/>
                </a:avLst>
              </a:prstGeom>
              <a:solidFill>
                <a:sysClr val="window" lastClr="FFFF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sz="1100"/>
              </a:p>
            </p:txBody>
          </p:sp>
          <p:sp>
            <p:nvSpPr>
              <p:cNvPr id="41" name="文字方塊 3"/>
              <p:cNvSpPr txBox="1"/>
              <p:nvPr/>
            </p:nvSpPr>
            <p:spPr>
              <a:xfrm rot="1172684">
                <a:off x="2969625" y="3934711"/>
                <a:ext cx="589290" cy="4305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400" dirty="0" smtClean="0">
                    <a:latin typeface="標楷體" pitchFamily="65" charset="-120"/>
                    <a:ea typeface="標楷體" pitchFamily="65" charset="-120"/>
                  </a:rPr>
                  <a:t>監督</a:t>
                </a:r>
                <a:endParaRPr lang="zh-TW" altLang="zh-TW" sz="1400" dirty="0"/>
              </a:p>
              <a:p>
                <a:endParaRPr lang="zh-TW" altLang="en-US" sz="1400" dirty="0">
                  <a:latin typeface="標楷體" pitchFamily="65" charset="-120"/>
                  <a:ea typeface="標楷體" pitchFamily="65" charset="-120"/>
                </a:endParaRPr>
              </a:p>
            </p:txBody>
          </p:sp>
          <p:cxnSp>
            <p:nvCxnSpPr>
              <p:cNvPr id="42" name="直線接點 41"/>
              <p:cNvCxnSpPr/>
              <p:nvPr/>
            </p:nvCxnSpPr>
            <p:spPr>
              <a:xfrm>
                <a:off x="2629775" y="4286256"/>
                <a:ext cx="793774" cy="375005"/>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flipV="1">
                <a:off x="3410946" y="4187675"/>
                <a:ext cx="753072" cy="473585"/>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44" name="文字方塊 11"/>
              <p:cNvSpPr txBox="1"/>
              <p:nvPr/>
            </p:nvSpPr>
            <p:spPr>
              <a:xfrm rot="1196654">
                <a:off x="2553439" y="4627275"/>
                <a:ext cx="719353" cy="4197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控制</a:t>
                </a:r>
              </a:p>
            </p:txBody>
          </p:sp>
          <p:sp>
            <p:nvSpPr>
              <p:cNvPr id="45" name="文字方塊 12"/>
              <p:cNvSpPr txBox="1"/>
              <p:nvPr/>
            </p:nvSpPr>
            <p:spPr>
              <a:xfrm rot="19663012">
                <a:off x="3733579" y="4406598"/>
                <a:ext cx="762070" cy="5274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活動</a:t>
                </a:r>
              </a:p>
            </p:txBody>
          </p:sp>
          <p:sp>
            <p:nvSpPr>
              <p:cNvPr id="46" name="文字方塊 13"/>
              <p:cNvSpPr txBox="1"/>
              <p:nvPr/>
            </p:nvSpPr>
            <p:spPr>
              <a:xfrm rot="1186198">
                <a:off x="2339280" y="5109477"/>
                <a:ext cx="807680" cy="3336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風險</a:t>
                </a:r>
              </a:p>
            </p:txBody>
          </p:sp>
          <p:sp>
            <p:nvSpPr>
              <p:cNvPr id="47" name="文字方塊 14"/>
              <p:cNvSpPr txBox="1"/>
              <p:nvPr/>
            </p:nvSpPr>
            <p:spPr>
              <a:xfrm rot="19634012">
                <a:off x="4014961" y="4837172"/>
                <a:ext cx="696873" cy="6350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評估</a:t>
                </a:r>
              </a:p>
            </p:txBody>
          </p:sp>
          <p:sp>
            <p:nvSpPr>
              <p:cNvPr id="48" name="文字方塊 15"/>
              <p:cNvSpPr txBox="1"/>
              <p:nvPr/>
            </p:nvSpPr>
            <p:spPr>
              <a:xfrm rot="1266005">
                <a:off x="2174493" y="5737203"/>
                <a:ext cx="1101509" cy="4090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控制</a:t>
                </a:r>
              </a:p>
            </p:txBody>
          </p:sp>
          <p:sp>
            <p:nvSpPr>
              <p:cNvPr id="49" name="文字方塊 16"/>
              <p:cNvSpPr txBox="1"/>
              <p:nvPr/>
            </p:nvSpPr>
            <p:spPr>
              <a:xfrm rot="19783112">
                <a:off x="4222340" y="5475588"/>
                <a:ext cx="831953" cy="3485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400" dirty="0">
                    <a:latin typeface="標楷體" pitchFamily="65" charset="-120"/>
                    <a:ea typeface="標楷體" pitchFamily="65" charset="-120"/>
                  </a:rPr>
                  <a:t>環境</a:t>
                </a:r>
              </a:p>
            </p:txBody>
          </p:sp>
          <p:sp>
            <p:nvSpPr>
              <p:cNvPr id="50" name="文字方塊 17"/>
              <p:cNvSpPr txBox="1"/>
              <p:nvPr/>
            </p:nvSpPr>
            <p:spPr>
              <a:xfrm rot="2526046">
                <a:off x="1947389" y="4220667"/>
                <a:ext cx="404636" cy="15386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000" dirty="0" smtClean="0">
                    <a:latin typeface="標楷體" pitchFamily="65" charset="-120"/>
                    <a:ea typeface="標楷體" pitchFamily="65" charset="-120"/>
                  </a:rPr>
                  <a:t>資</a:t>
                </a:r>
                <a:endParaRPr lang="en-US" altLang="zh-TW" sz="1000" dirty="0" smtClean="0">
                  <a:latin typeface="標楷體" pitchFamily="65" charset="-120"/>
                  <a:ea typeface="標楷體" pitchFamily="65" charset="-120"/>
                </a:endParaRPr>
              </a:p>
              <a:p>
                <a:r>
                  <a:rPr lang="zh-TW" altLang="en-US" sz="1000" dirty="0" smtClean="0">
                    <a:latin typeface="標楷體" pitchFamily="65" charset="-120"/>
                    <a:ea typeface="標楷體" pitchFamily="65" charset="-120"/>
                  </a:rPr>
                  <a:t>訊</a:t>
                </a:r>
                <a:endParaRPr lang="en-US" altLang="zh-TW" sz="1000" dirty="0" smtClean="0">
                  <a:latin typeface="標楷體" pitchFamily="65" charset="-120"/>
                  <a:ea typeface="標楷體" pitchFamily="65" charset="-120"/>
                </a:endParaRPr>
              </a:p>
              <a:p>
                <a:r>
                  <a:rPr lang="zh-TW" altLang="en-US" sz="1000" dirty="0" smtClean="0">
                    <a:latin typeface="標楷體" pitchFamily="65" charset="-120"/>
                    <a:ea typeface="標楷體" pitchFamily="65" charset="-120"/>
                  </a:rPr>
                  <a:t>與</a:t>
                </a:r>
                <a:endParaRPr lang="en-US" altLang="zh-TW" sz="1000" dirty="0" smtClean="0">
                  <a:latin typeface="標楷體" pitchFamily="65" charset="-120"/>
                  <a:ea typeface="標楷體" pitchFamily="65" charset="-120"/>
                </a:endParaRPr>
              </a:p>
              <a:p>
                <a:r>
                  <a:rPr lang="zh-TW" altLang="en-US" sz="1000" dirty="0" smtClean="0">
                    <a:latin typeface="標楷體" pitchFamily="65" charset="-120"/>
                    <a:ea typeface="標楷體" pitchFamily="65" charset="-120"/>
                  </a:rPr>
                  <a:t>溝</a:t>
                </a:r>
                <a:endParaRPr lang="en-US" altLang="zh-TW" sz="1000" dirty="0" smtClean="0">
                  <a:latin typeface="標楷體" pitchFamily="65" charset="-120"/>
                  <a:ea typeface="標楷體" pitchFamily="65" charset="-120"/>
                </a:endParaRPr>
              </a:p>
              <a:p>
                <a:r>
                  <a:rPr lang="zh-TW" altLang="en-US" sz="1000" dirty="0" smtClean="0">
                    <a:latin typeface="標楷體" pitchFamily="65" charset="-120"/>
                    <a:ea typeface="標楷體" pitchFamily="65" charset="-120"/>
                  </a:rPr>
                  <a:t>通</a:t>
                </a:r>
                <a:endParaRPr lang="zh-TW" altLang="en-US" sz="1000" dirty="0">
                  <a:latin typeface="標楷體" pitchFamily="65" charset="-120"/>
                  <a:ea typeface="標楷體" pitchFamily="65" charset="-120"/>
                </a:endParaRPr>
              </a:p>
            </p:txBody>
          </p:sp>
          <p:sp>
            <p:nvSpPr>
              <p:cNvPr id="51" name="文字方塊 50"/>
              <p:cNvSpPr txBox="1"/>
              <p:nvPr/>
            </p:nvSpPr>
            <p:spPr>
              <a:xfrm rot="21395657">
                <a:off x="3025792" y="4654029"/>
                <a:ext cx="573234" cy="16575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000" dirty="0">
                    <a:latin typeface="標楷體" pitchFamily="65" charset="-120"/>
                    <a:ea typeface="標楷體" pitchFamily="65" charset="-120"/>
                  </a:rPr>
                  <a:t>資訊與溝通</a:t>
                </a:r>
              </a:p>
            </p:txBody>
          </p:sp>
          <p:cxnSp>
            <p:nvCxnSpPr>
              <p:cNvPr id="52" name="直線接點 51"/>
              <p:cNvCxnSpPr/>
              <p:nvPr/>
            </p:nvCxnSpPr>
            <p:spPr>
              <a:xfrm>
                <a:off x="1680004" y="5199425"/>
                <a:ext cx="1899541" cy="624272"/>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3236731" y="4571786"/>
                <a:ext cx="14050" cy="1128422"/>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2004189" y="4372306"/>
                <a:ext cx="821960" cy="921501"/>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2375777" y="4857762"/>
                <a:ext cx="872191" cy="327875"/>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V="1">
                <a:off x="3568305" y="4892669"/>
                <a:ext cx="1590184" cy="931031"/>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57" name="文字方塊 35"/>
              <p:cNvSpPr txBox="1"/>
              <p:nvPr/>
            </p:nvSpPr>
            <p:spPr>
              <a:xfrm rot="21031586">
                <a:off x="3459348" y="4586264"/>
                <a:ext cx="359676" cy="12593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000" dirty="0">
                    <a:latin typeface="標楷體" pitchFamily="65" charset="-120"/>
                    <a:ea typeface="標楷體" pitchFamily="65" charset="-120"/>
                  </a:rPr>
                  <a:t>資訊與溝通</a:t>
                </a:r>
              </a:p>
            </p:txBody>
          </p:sp>
          <p:sp>
            <p:nvSpPr>
              <p:cNvPr id="58" name="文字方塊 43"/>
              <p:cNvSpPr txBox="1"/>
              <p:nvPr/>
            </p:nvSpPr>
            <p:spPr>
              <a:xfrm rot="18444457">
                <a:off x="4347611" y="4073869"/>
                <a:ext cx="505876" cy="13038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1000" dirty="0">
                    <a:latin typeface="標楷體" pitchFamily="65" charset="-120"/>
                    <a:ea typeface="標楷體" pitchFamily="65" charset="-120"/>
                  </a:rPr>
                  <a:t>資訊與溝通</a:t>
                </a:r>
              </a:p>
            </p:txBody>
          </p:sp>
          <p:cxnSp>
            <p:nvCxnSpPr>
              <p:cNvPr id="59" name="直線接點 58"/>
              <p:cNvCxnSpPr/>
              <p:nvPr/>
            </p:nvCxnSpPr>
            <p:spPr>
              <a:xfrm>
                <a:off x="3643306" y="4500570"/>
                <a:ext cx="178912" cy="1199638"/>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3985917" y="4303334"/>
                <a:ext cx="963346" cy="733931"/>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flipV="1">
                <a:off x="3714744" y="4643449"/>
                <a:ext cx="714380" cy="428625"/>
              </a:xfrm>
              <a:prstGeom prst="line">
                <a:avLst/>
              </a:prstGeom>
              <a:ln w="15875">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
          <p:nvSpPr>
            <p:cNvPr id="38" name="文字方塊 37"/>
            <p:cNvSpPr txBox="1"/>
            <p:nvPr/>
          </p:nvSpPr>
          <p:spPr>
            <a:xfrm rot="19596474">
              <a:off x="3448860" y="3779419"/>
              <a:ext cx="776305" cy="307777"/>
            </a:xfrm>
            <a:prstGeom prst="rect">
              <a:avLst/>
            </a:prstGeom>
            <a:noFill/>
          </p:spPr>
          <p:txBody>
            <a:bodyPr wrap="square" rtlCol="0">
              <a:spAutoFit/>
            </a:bodyPr>
            <a:lstStyle/>
            <a:p>
              <a:r>
                <a:rPr lang="zh-TW" altLang="en-US" sz="1400" dirty="0" smtClean="0">
                  <a:latin typeface="標楷體" panose="03000509000000000000" pitchFamily="65" charset="-120"/>
                  <a:ea typeface="標楷體" panose="03000509000000000000" pitchFamily="65" charset="-120"/>
                </a:rPr>
                <a:t>監督</a:t>
              </a:r>
              <a:endParaRPr lang="zh-TW" altLang="en-US" sz="1400" dirty="0">
                <a:latin typeface="標楷體" panose="03000509000000000000" pitchFamily="65" charset="-120"/>
                <a:ea typeface="標楷體" panose="03000509000000000000" pitchFamily="65" charset="-120"/>
              </a:endParaRPr>
            </a:p>
          </p:txBody>
        </p:sp>
      </p:grpSp>
      <p:grpSp>
        <p:nvGrpSpPr>
          <p:cNvPr id="62" name="群組 61"/>
          <p:cNvGrpSpPr/>
          <p:nvPr/>
        </p:nvGrpSpPr>
        <p:grpSpPr>
          <a:xfrm>
            <a:off x="3121025" y="4539935"/>
            <a:ext cx="2901950" cy="307777"/>
            <a:chOff x="4318000" y="4616450"/>
            <a:chExt cx="2901950" cy="307777"/>
          </a:xfrm>
        </p:grpSpPr>
        <p:sp>
          <p:nvSpPr>
            <p:cNvPr id="63" name="文字方塊 8"/>
            <p:cNvSpPr txBox="1">
              <a:spLocks noChangeArrowheads="1"/>
            </p:cNvSpPr>
            <p:nvPr/>
          </p:nvSpPr>
          <p:spPr bwMode="auto">
            <a:xfrm>
              <a:off x="6000750" y="4616450"/>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1400" dirty="0">
                  <a:latin typeface="標楷體" pitchFamily="65" charset="-120"/>
                  <a:ea typeface="標楷體" pitchFamily="65" charset="-120"/>
                </a:rPr>
                <a:t>會計職能</a:t>
              </a:r>
            </a:p>
          </p:txBody>
        </p:sp>
        <p:cxnSp>
          <p:nvCxnSpPr>
            <p:cNvPr id="64" name="直線單箭頭接點 63"/>
            <p:cNvCxnSpPr/>
            <p:nvPr/>
          </p:nvCxnSpPr>
          <p:spPr>
            <a:xfrm>
              <a:off x="4318000" y="48006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5" name="群組 64"/>
          <p:cNvGrpSpPr/>
          <p:nvPr/>
        </p:nvGrpSpPr>
        <p:grpSpPr>
          <a:xfrm>
            <a:off x="3665632" y="3905005"/>
            <a:ext cx="1939925" cy="307777"/>
            <a:chOff x="4419600" y="3838575"/>
            <a:chExt cx="1939925" cy="307777"/>
          </a:xfrm>
        </p:grpSpPr>
        <p:sp>
          <p:nvSpPr>
            <p:cNvPr id="66" name="文字方塊 1"/>
            <p:cNvSpPr txBox="1">
              <a:spLocks noChangeArrowheads="1"/>
            </p:cNvSpPr>
            <p:nvPr/>
          </p:nvSpPr>
          <p:spPr bwMode="auto">
            <a:xfrm>
              <a:off x="5140325" y="3838575"/>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spcBef>
                  <a:spcPct val="0"/>
                </a:spcBef>
                <a:buFontTx/>
                <a:buNone/>
              </a:pPr>
              <a:r>
                <a:rPr lang="zh-TW" altLang="en-US" sz="1400" dirty="0">
                  <a:latin typeface="標楷體" pitchFamily="65" charset="-120"/>
                  <a:ea typeface="標楷體" pitchFamily="65" charset="-120"/>
                </a:rPr>
                <a:t>稽核職能</a:t>
              </a:r>
            </a:p>
          </p:txBody>
        </p:sp>
        <p:cxnSp>
          <p:nvCxnSpPr>
            <p:cNvPr id="67" name="直線單箭頭接點 66"/>
            <p:cNvCxnSpPr/>
            <p:nvPr/>
          </p:nvCxnSpPr>
          <p:spPr>
            <a:xfrm>
              <a:off x="4419600" y="4038600"/>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753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47799" y="675605"/>
            <a:ext cx="7848401" cy="665163"/>
          </a:xfrm>
        </p:spPr>
        <p:txBody>
          <a:bodyPr>
            <a:noAutofit/>
          </a:bodyPr>
          <a:lstStyle/>
          <a:p>
            <a:pPr marL="628650" indent="-628650">
              <a:lnSpc>
                <a:spcPct val="150000"/>
              </a:lnSpc>
            </a:pPr>
            <a:r>
              <a:rPr lang="zh-TW" altLang="en-US" sz="3000" b="1" dirty="0" smtClean="0">
                <a:latin typeface="+mj-ea"/>
              </a:rPr>
              <a:t>六、學</a:t>
            </a:r>
            <a:r>
              <a:rPr lang="zh-TW" altLang="en-US" sz="3000" b="1" dirty="0">
                <a:latin typeface="+mj-ea"/>
              </a:rPr>
              <a:t>研機構應稽核本部</a:t>
            </a:r>
            <a:r>
              <a:rPr lang="zh-TW" altLang="zh-TW" sz="3000" b="1" dirty="0">
                <a:latin typeface="+mj-ea"/>
              </a:rPr>
              <a:t>補助計畫</a:t>
            </a:r>
            <a:r>
              <a:rPr lang="zh-TW" altLang="en-US" sz="3000" b="1" dirty="0">
                <a:latin typeface="+mj-ea"/>
              </a:rPr>
              <a:t>之項目</a:t>
            </a:r>
            <a:r>
              <a:rPr lang="zh-TW" altLang="en-US" sz="1800" b="1" dirty="0">
                <a:latin typeface="+mj-ea"/>
              </a:rPr>
              <a:t>（</a:t>
            </a:r>
            <a:r>
              <a:rPr lang="en-US" altLang="zh-TW" sz="1800" b="1" dirty="0" smtClean="0">
                <a:latin typeface="+mj-ea"/>
              </a:rPr>
              <a:t>1/3</a:t>
            </a:r>
            <a:r>
              <a:rPr lang="zh-TW" altLang="en-US" sz="1800" b="1" dirty="0" smtClean="0">
                <a:latin typeface="+mj-ea"/>
              </a:rPr>
              <a:t>）</a:t>
            </a:r>
            <a:endParaRPr lang="en-US" altLang="zh-TW" sz="1800" b="1" dirty="0">
              <a:latin typeface="+mj-ea"/>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39</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000" dirty="0" smtClean="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4051885300"/>
              </p:ext>
            </p:extLst>
          </p:nvPr>
        </p:nvGraphicFramePr>
        <p:xfrm>
          <a:off x="827583" y="1556792"/>
          <a:ext cx="7488833" cy="4301440"/>
        </p:xfrm>
        <a:graphic>
          <a:graphicData uri="http://schemas.openxmlformats.org/drawingml/2006/table">
            <a:tbl>
              <a:tblPr firstRow="1" bandRow="1">
                <a:tableStyleId>{00A15C55-8517-42AA-B614-E9B94910E393}</a:tableStyleId>
              </a:tblPr>
              <a:tblGrid>
                <a:gridCol w="1584177"/>
                <a:gridCol w="1800200"/>
                <a:gridCol w="4104456"/>
              </a:tblGrid>
              <a:tr h="386013">
                <a:tc gridSpan="2">
                  <a:txBody>
                    <a:bodyPr/>
                    <a:lstStyle/>
                    <a:p>
                      <a:pPr algn="ctr"/>
                      <a:r>
                        <a:rPr lang="zh-TW" altLang="en-US" sz="2000" dirty="0" smtClean="0">
                          <a:solidFill>
                            <a:schemeClr val="tx1"/>
                          </a:solidFill>
                          <a:latin typeface="+mj-ea"/>
                          <a:ea typeface="+mj-ea"/>
                        </a:rPr>
                        <a:t>項目</a:t>
                      </a:r>
                      <a:endParaRPr lang="zh-TW" altLang="en-US" sz="2000" dirty="0">
                        <a:solidFill>
                          <a:schemeClr val="tx1"/>
                        </a:solidFill>
                        <a:latin typeface="+mj-ea"/>
                        <a:ea typeface="+mj-ea"/>
                      </a:endParaRPr>
                    </a:p>
                  </a:txBody>
                  <a:tcPr/>
                </a:tc>
                <a:tc hMerge="1">
                  <a:txBody>
                    <a:bodyPr/>
                    <a:lstStyle/>
                    <a:p>
                      <a:endParaRPr lang="zh-TW" altLang="en-US" dirty="0"/>
                    </a:p>
                  </a:txBody>
                  <a:tcPr/>
                </a:tc>
                <a:tc>
                  <a:txBody>
                    <a:bodyPr/>
                    <a:lstStyle/>
                    <a:p>
                      <a:pPr algn="ctr"/>
                      <a:r>
                        <a:rPr lang="zh-TW" altLang="en-US" sz="2000" dirty="0" smtClean="0">
                          <a:solidFill>
                            <a:schemeClr val="tx1"/>
                          </a:solidFill>
                          <a:latin typeface="+mj-ea"/>
                          <a:ea typeface="+mj-ea"/>
                        </a:rPr>
                        <a:t>內容</a:t>
                      </a:r>
                      <a:endParaRPr lang="zh-TW" altLang="en-US" sz="2000" dirty="0">
                        <a:solidFill>
                          <a:schemeClr val="tx1"/>
                        </a:solidFill>
                        <a:latin typeface="+mj-ea"/>
                        <a:ea typeface="+mj-ea"/>
                      </a:endParaRPr>
                    </a:p>
                  </a:txBody>
                  <a:tcPr/>
                </a:tc>
              </a:tr>
              <a:tr h="1187936">
                <a:tc rowSpan="4">
                  <a:txBody>
                    <a:bodyPr/>
                    <a:lstStyle/>
                    <a:p>
                      <a:pPr marL="542925" lvl="0" indent="-542925" algn="l"/>
                      <a:r>
                        <a:rPr lang="zh-TW" altLang="en-US" sz="2000" dirty="0" smtClean="0">
                          <a:latin typeface="+mj-ea"/>
                          <a:ea typeface="+mj-ea"/>
                        </a:rPr>
                        <a:t>一、共同性項目</a:t>
                      </a:r>
                      <a:endParaRPr lang="zh-TW" altLang="en-US" sz="2000" dirty="0">
                        <a:latin typeface="+mj-ea"/>
                        <a:ea typeface="+mj-ea"/>
                      </a:endParaRPr>
                    </a:p>
                  </a:txBody>
                  <a:tcPr/>
                </a:tc>
                <a:tc rowSpan="3">
                  <a:txBody>
                    <a:bodyPr/>
                    <a:lstStyle/>
                    <a:p>
                      <a:pPr marL="504000" indent="-504000" algn="l"/>
                      <a:r>
                        <a:rPr lang="en-US" altLang="zh-TW" sz="2000" dirty="0" smtClean="0">
                          <a:latin typeface="+mj-ea"/>
                          <a:ea typeface="+mj-ea"/>
                        </a:rPr>
                        <a:t>(</a:t>
                      </a:r>
                      <a:r>
                        <a:rPr lang="zh-TW" altLang="en-US" sz="2000" dirty="0" smtClean="0">
                          <a:latin typeface="+mj-ea"/>
                          <a:ea typeface="+mj-ea"/>
                        </a:rPr>
                        <a:t>一</a:t>
                      </a:r>
                      <a:r>
                        <a:rPr lang="en-US" altLang="zh-TW" sz="2000" dirty="0" smtClean="0">
                          <a:latin typeface="+mj-ea"/>
                          <a:ea typeface="+mj-ea"/>
                        </a:rPr>
                        <a:t>)</a:t>
                      </a:r>
                      <a:r>
                        <a:rPr lang="zh-TW" altLang="en-US" sz="2000" dirty="0" smtClean="0">
                          <a:latin typeface="+mj-ea"/>
                          <a:ea typeface="+mj-ea"/>
                        </a:rPr>
                        <a:t>繳回各項 收入及餘款項目</a:t>
                      </a:r>
                      <a:endParaRPr lang="zh-TW" altLang="en-US" sz="2000" dirty="0">
                        <a:latin typeface="+mj-ea"/>
                        <a:ea typeface="+mj-ea"/>
                      </a:endParaRPr>
                    </a:p>
                  </a:txBody>
                  <a:tcPr/>
                </a:tc>
                <a:tc>
                  <a:txBody>
                    <a:bodyPr/>
                    <a:lstStyle/>
                    <a:p>
                      <a:pPr marL="273050" indent="-273050" algn="l"/>
                      <a:r>
                        <a:rPr lang="en-US" altLang="zh-TW" sz="2000" dirty="0" smtClean="0">
                          <a:latin typeface="+mj-ea"/>
                          <a:ea typeface="+mj-ea"/>
                        </a:rPr>
                        <a:t>1.</a:t>
                      </a:r>
                      <a:r>
                        <a:rPr lang="zh-TW" altLang="en-US" sz="2000" dirty="0" smtClean="0">
                          <a:latin typeface="+mj-ea"/>
                          <a:ea typeface="+mj-ea"/>
                        </a:rPr>
                        <a:t>辦理採購案件，獲廠商違約金  或逾期罰款收入與研究計畫有關之其他收入是否依規定繳回本部。</a:t>
                      </a:r>
                      <a:endParaRPr lang="zh-TW" altLang="en-US" sz="2000" dirty="0">
                        <a:latin typeface="+mj-ea"/>
                        <a:ea typeface="+mj-ea"/>
                      </a:endParaRPr>
                    </a:p>
                  </a:txBody>
                  <a:tcPr/>
                </a:tc>
              </a:tr>
              <a:tr h="864096">
                <a:tc vMerge="1">
                  <a:txBody>
                    <a:bodyPr/>
                    <a:lstStyle/>
                    <a:p>
                      <a:endParaRPr lang="zh-TW" altLang="en-US" sz="2000" dirty="0">
                        <a:latin typeface="標楷體" panose="03000509000000000000" pitchFamily="65" charset="-120"/>
                        <a:ea typeface="標楷體" panose="03000509000000000000" pitchFamily="65" charset="-120"/>
                      </a:endParaRPr>
                    </a:p>
                  </a:txBody>
                  <a:tcPr/>
                </a:tc>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273050" indent="-273050" algn="l"/>
                      <a:r>
                        <a:rPr lang="en-US" altLang="zh-TW" sz="2000" dirty="0" smtClean="0">
                          <a:latin typeface="+mj-ea"/>
                          <a:ea typeface="+mj-ea"/>
                        </a:rPr>
                        <a:t>2.</a:t>
                      </a:r>
                      <a:r>
                        <a:rPr lang="zh-TW" altLang="en-US" sz="2000" dirty="0" smtClean="0">
                          <a:latin typeface="+mj-ea"/>
                          <a:ea typeface="+mj-ea"/>
                        </a:rPr>
                        <a:t>補助經費之結餘款，除依規定得免繳回者外，是否均繳回本部。</a:t>
                      </a:r>
                      <a:endParaRPr lang="zh-TW" altLang="en-US" sz="2000" dirty="0">
                        <a:latin typeface="+mj-ea"/>
                        <a:ea typeface="+mj-ea"/>
                      </a:endParaRPr>
                    </a:p>
                  </a:txBody>
                  <a:tcPr/>
                </a:tc>
              </a:tr>
              <a:tr h="1152128">
                <a:tc vMerge="1">
                  <a:txBody>
                    <a:bodyPr/>
                    <a:lstStyle/>
                    <a:p>
                      <a:endParaRPr lang="zh-TW" altLang="en-US" sz="2000" dirty="0">
                        <a:latin typeface="標楷體" panose="03000509000000000000" pitchFamily="65" charset="-120"/>
                        <a:ea typeface="標楷體" panose="03000509000000000000" pitchFamily="65" charset="-120"/>
                      </a:endParaRPr>
                    </a:p>
                  </a:txBody>
                  <a:tcPr/>
                </a:tc>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273050" indent="-273050" algn="l"/>
                      <a:r>
                        <a:rPr lang="en-US" altLang="zh-TW" sz="2000" dirty="0" smtClean="0">
                          <a:latin typeface="+mj-ea"/>
                          <a:ea typeface="+mj-ea"/>
                        </a:rPr>
                        <a:t>3.</a:t>
                      </a:r>
                      <a:r>
                        <a:rPr lang="zh-TW" altLang="en-US" sz="2000" dirty="0" smtClean="0">
                          <a:latin typeface="+mj-ea"/>
                          <a:ea typeface="+mj-ea"/>
                        </a:rPr>
                        <a:t>核定應購置設備品項、出國種類未依規定辦理流用及變更，且未動支者，是否將款項繳回本部。</a:t>
                      </a:r>
                      <a:endParaRPr lang="zh-TW" altLang="en-US" sz="2000" dirty="0">
                        <a:latin typeface="+mj-ea"/>
                        <a:ea typeface="+mj-ea"/>
                      </a:endParaRPr>
                    </a:p>
                  </a:txBody>
                  <a:tcPr/>
                </a:tc>
              </a:tr>
              <a:tr h="682946">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504000" indent="-504000" algn="l"/>
                      <a:r>
                        <a:rPr lang="en-US" altLang="zh-TW" sz="2000" dirty="0" smtClean="0">
                          <a:latin typeface="+mj-ea"/>
                          <a:ea typeface="+mj-ea"/>
                        </a:rPr>
                        <a:t>(</a:t>
                      </a:r>
                      <a:r>
                        <a:rPr lang="zh-TW" altLang="en-US" sz="2000" dirty="0" smtClean="0">
                          <a:latin typeface="+mj-ea"/>
                          <a:ea typeface="+mj-ea"/>
                        </a:rPr>
                        <a:t>二</a:t>
                      </a:r>
                      <a:r>
                        <a:rPr lang="en-US" altLang="zh-TW" sz="2000" dirty="0" smtClean="0">
                          <a:latin typeface="+mj-ea"/>
                          <a:ea typeface="+mj-ea"/>
                        </a:rPr>
                        <a:t>)</a:t>
                      </a:r>
                      <a:r>
                        <a:rPr lang="zh-TW" altLang="en-US" sz="2000" dirty="0" smtClean="0">
                          <a:latin typeface="+mj-ea"/>
                          <a:ea typeface="+mj-ea"/>
                        </a:rPr>
                        <a:t>約用研究人力項目</a:t>
                      </a:r>
                      <a:endParaRPr lang="zh-TW" altLang="en-US" sz="2000" dirty="0">
                        <a:latin typeface="+mj-ea"/>
                        <a:ea typeface="+mj-ea"/>
                      </a:endParaRPr>
                    </a:p>
                  </a:txBody>
                  <a:tcPr/>
                </a:tc>
                <a:tc>
                  <a:txBody>
                    <a:bodyPr/>
                    <a:lstStyle/>
                    <a:p>
                      <a:pPr marL="273050" indent="-273050" algn="l"/>
                      <a:r>
                        <a:rPr lang="en-US" altLang="zh-TW" sz="2000" dirty="0" smtClean="0">
                          <a:latin typeface="+mj-ea"/>
                          <a:ea typeface="+mj-ea"/>
                        </a:rPr>
                        <a:t>4.</a:t>
                      </a:r>
                      <a:r>
                        <a:rPr lang="zh-TW" altLang="en-US" sz="2000" dirty="0" smtClean="0">
                          <a:latin typeface="+mj-ea"/>
                          <a:ea typeface="+mj-ea"/>
                        </a:rPr>
                        <a:t>研究人力是否依規定辦理約用，並檢附核准約用文件。</a:t>
                      </a:r>
                      <a:endParaRPr lang="zh-TW" altLang="en-US" sz="2000" dirty="0">
                        <a:latin typeface="+mj-ea"/>
                        <a:ea typeface="+mj-ea"/>
                      </a:endParaRPr>
                    </a:p>
                  </a:txBody>
                  <a:tcPr/>
                </a:tc>
              </a:tr>
            </a:tbl>
          </a:graphicData>
        </a:graphic>
      </p:graphicFrame>
    </p:spTree>
    <p:extLst>
      <p:ext uri="{BB962C8B-B14F-4D97-AF65-F5344CB8AC3E}">
        <p14:creationId xmlns:p14="http://schemas.microsoft.com/office/powerpoint/2010/main" val="1202892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539552" y="675605"/>
            <a:ext cx="7848401" cy="665163"/>
          </a:xfrm>
        </p:spPr>
        <p:txBody>
          <a:bodyPr>
            <a:noAutofit/>
          </a:bodyPr>
          <a:lstStyle/>
          <a:p>
            <a:pPr marL="365125" lvl="0" indent="-282575" algn="ctr" eaLnBrk="1" hangingPunct="1">
              <a:spcBef>
                <a:spcPts val="1500"/>
              </a:spcBef>
              <a:tabLst>
                <a:tab pos="273050" algn="l"/>
              </a:tabLst>
            </a:pPr>
            <a:r>
              <a:rPr lang="zh-TW" altLang="en-US" sz="3000" b="1" dirty="0">
                <a:latin typeface="+mj-ea"/>
              </a:rPr>
              <a:t>六、學研機構應稽核本部</a:t>
            </a:r>
            <a:r>
              <a:rPr lang="zh-TW" altLang="zh-TW" sz="3000" b="1" dirty="0">
                <a:latin typeface="+mj-ea"/>
              </a:rPr>
              <a:t>補助計畫</a:t>
            </a:r>
            <a:r>
              <a:rPr lang="zh-TW" altLang="en-US" sz="3000" b="1" dirty="0">
                <a:latin typeface="+mj-ea"/>
              </a:rPr>
              <a:t>之項目</a:t>
            </a:r>
            <a:r>
              <a:rPr lang="zh-TW" altLang="en-US" sz="1800" b="1" dirty="0" smtClean="0">
                <a:latin typeface="+mj-ea"/>
              </a:rPr>
              <a:t>（</a:t>
            </a:r>
            <a:r>
              <a:rPr lang="en-US" altLang="zh-TW" sz="1800" b="1" dirty="0" smtClean="0">
                <a:latin typeface="+mj-ea"/>
              </a:rPr>
              <a:t>2/3</a:t>
            </a:r>
            <a:r>
              <a:rPr lang="zh-TW" altLang="en-US" sz="1800" b="1" dirty="0" smtClean="0">
                <a:latin typeface="+mj-ea"/>
              </a:rPr>
              <a:t>）</a:t>
            </a:r>
            <a:endParaRPr lang="en-US" altLang="zh-TW" sz="18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40</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000"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372168817"/>
              </p:ext>
            </p:extLst>
          </p:nvPr>
        </p:nvGraphicFramePr>
        <p:xfrm>
          <a:off x="863745" y="1556792"/>
          <a:ext cx="7488833" cy="4114800"/>
        </p:xfrm>
        <a:graphic>
          <a:graphicData uri="http://schemas.openxmlformats.org/drawingml/2006/table">
            <a:tbl>
              <a:tblPr firstRow="1" bandRow="1">
                <a:tableStyleId>{00A15C55-8517-42AA-B614-E9B94910E393}</a:tableStyleId>
              </a:tblPr>
              <a:tblGrid>
                <a:gridCol w="1638904"/>
                <a:gridCol w="1862390"/>
                <a:gridCol w="3987539"/>
              </a:tblGrid>
              <a:tr h="370840">
                <a:tc gridSpan="2">
                  <a:txBody>
                    <a:bodyPr/>
                    <a:lstStyle/>
                    <a:p>
                      <a:pPr algn="ctr"/>
                      <a:r>
                        <a:rPr lang="zh-TW" altLang="en-US" sz="2000" dirty="0" smtClean="0">
                          <a:solidFill>
                            <a:schemeClr val="tx1"/>
                          </a:solidFill>
                          <a:latin typeface="+mj-ea"/>
                          <a:ea typeface="+mj-ea"/>
                        </a:rPr>
                        <a:t>項目</a:t>
                      </a:r>
                      <a:endParaRPr lang="zh-TW" altLang="en-US" sz="2000" dirty="0">
                        <a:solidFill>
                          <a:schemeClr val="tx1"/>
                        </a:solidFill>
                        <a:latin typeface="+mj-ea"/>
                        <a:ea typeface="+mj-ea"/>
                      </a:endParaRPr>
                    </a:p>
                  </a:txBody>
                  <a:tcPr/>
                </a:tc>
                <a:tc hMerge="1">
                  <a:txBody>
                    <a:bodyPr/>
                    <a:lstStyle/>
                    <a:p>
                      <a:endParaRPr lang="zh-TW" altLang="en-US" dirty="0"/>
                    </a:p>
                  </a:txBody>
                  <a:tcPr/>
                </a:tc>
                <a:tc>
                  <a:txBody>
                    <a:bodyPr/>
                    <a:lstStyle/>
                    <a:p>
                      <a:pPr algn="ctr"/>
                      <a:r>
                        <a:rPr lang="zh-TW" altLang="en-US" sz="2000" dirty="0" smtClean="0">
                          <a:solidFill>
                            <a:schemeClr val="tx1"/>
                          </a:solidFill>
                          <a:latin typeface="+mj-ea"/>
                          <a:ea typeface="+mj-ea"/>
                        </a:rPr>
                        <a:t>內容</a:t>
                      </a:r>
                      <a:endParaRPr lang="zh-TW" altLang="en-US" sz="2000" dirty="0">
                        <a:solidFill>
                          <a:schemeClr val="tx1"/>
                        </a:solidFill>
                        <a:latin typeface="+mj-ea"/>
                        <a:ea typeface="+mj-ea"/>
                      </a:endParaRPr>
                    </a:p>
                  </a:txBody>
                  <a:tcPr/>
                </a:tc>
              </a:tr>
              <a:tr h="1187936">
                <a:tc rowSpan="4">
                  <a:txBody>
                    <a:bodyPr/>
                    <a:lstStyle/>
                    <a:p>
                      <a:pPr marL="542925" lvl="0" indent="-542925"/>
                      <a:r>
                        <a:rPr lang="zh-TW" altLang="en-US" sz="2000" dirty="0" smtClean="0">
                          <a:latin typeface="+mj-ea"/>
                          <a:ea typeface="+mj-ea"/>
                        </a:rPr>
                        <a:t>一、共同性項目</a:t>
                      </a:r>
                      <a:endParaRPr lang="zh-TW" altLang="en-US" sz="2000" dirty="0">
                        <a:latin typeface="+mj-ea"/>
                        <a:ea typeface="+mj-ea"/>
                      </a:endParaRPr>
                    </a:p>
                  </a:txBody>
                  <a:tcPr/>
                </a:tc>
                <a:tc rowSpan="4">
                  <a:txBody>
                    <a:bodyPr/>
                    <a:lstStyle/>
                    <a:p>
                      <a:pPr marL="504000" indent="-504000"/>
                      <a:r>
                        <a:rPr lang="en-US" altLang="zh-TW" sz="2000" dirty="0" smtClean="0">
                          <a:latin typeface="+mj-ea"/>
                          <a:ea typeface="+mj-ea"/>
                        </a:rPr>
                        <a:t>(</a:t>
                      </a:r>
                      <a:r>
                        <a:rPr lang="zh-TW" altLang="en-US" sz="2000" dirty="0" smtClean="0">
                          <a:latin typeface="+mj-ea"/>
                          <a:ea typeface="+mj-ea"/>
                        </a:rPr>
                        <a:t>三</a:t>
                      </a:r>
                      <a:r>
                        <a:rPr lang="en-US" altLang="zh-TW" sz="2000" dirty="0" smtClean="0">
                          <a:latin typeface="+mj-ea"/>
                          <a:ea typeface="+mj-ea"/>
                        </a:rPr>
                        <a:t>)</a:t>
                      </a:r>
                      <a:r>
                        <a:rPr lang="zh-TW" altLang="en-US" sz="2000" dirty="0" smtClean="0">
                          <a:latin typeface="+mj-ea"/>
                          <a:ea typeface="+mj-ea"/>
                        </a:rPr>
                        <a:t>支用經費項目 </a:t>
                      </a:r>
                      <a:endParaRPr lang="zh-TW" altLang="en-US" sz="2000" dirty="0">
                        <a:latin typeface="+mj-ea"/>
                        <a:ea typeface="+mj-ea"/>
                      </a:endParaRPr>
                    </a:p>
                  </a:txBody>
                  <a:tcPr/>
                </a:tc>
                <a:tc>
                  <a:txBody>
                    <a:bodyPr/>
                    <a:lstStyle/>
                    <a:p>
                      <a:pPr marL="273050" indent="-273050"/>
                      <a:r>
                        <a:rPr lang="en-US" altLang="zh-TW" sz="2000" dirty="0" smtClean="0">
                          <a:latin typeface="+mj-ea"/>
                          <a:ea typeface="+mj-ea"/>
                        </a:rPr>
                        <a:t>5.</a:t>
                      </a:r>
                      <a:r>
                        <a:rPr lang="zh-TW" altLang="en-US" sz="2000" dirty="0" smtClean="0">
                          <a:latin typeface="+mj-ea"/>
                          <a:ea typeface="+mj-ea"/>
                        </a:rPr>
                        <a:t>補助經費是否依本部補助規定支用及按</a:t>
                      </a:r>
                      <a:r>
                        <a:rPr lang="zh-TW" altLang="en-US" sz="2000" dirty="0" smtClean="0">
                          <a:solidFill>
                            <a:srgbClr val="FF0000"/>
                          </a:solidFill>
                          <a:latin typeface="+mj-ea"/>
                          <a:ea typeface="+mj-ea"/>
                        </a:rPr>
                        <a:t>政府有關法令規定</a:t>
                      </a:r>
                      <a:r>
                        <a:rPr lang="zh-TW" altLang="en-US" sz="1200" dirty="0" smtClean="0">
                          <a:solidFill>
                            <a:srgbClr val="FF0000"/>
                          </a:solidFill>
                          <a:latin typeface="+mj-ea"/>
                          <a:ea typeface="+mj-ea"/>
                        </a:rPr>
                        <a:t>（註）</a:t>
                      </a:r>
                      <a:r>
                        <a:rPr lang="zh-TW" altLang="en-US" sz="2000" dirty="0" smtClean="0">
                          <a:latin typeface="+mj-ea"/>
                          <a:ea typeface="+mj-ea"/>
                        </a:rPr>
                        <a:t>之標準核實列支，並經計畫主持人簽署。</a:t>
                      </a:r>
                      <a:endParaRPr lang="zh-TW" altLang="en-US" sz="2000" dirty="0">
                        <a:latin typeface="+mj-ea"/>
                        <a:ea typeface="+mj-ea"/>
                      </a:endParaRPr>
                    </a:p>
                  </a:txBody>
                  <a:tcPr/>
                </a:tc>
              </a:tr>
              <a:tr h="370840">
                <a:tc vMerge="1">
                  <a:txBody>
                    <a:bodyPr/>
                    <a:lstStyle/>
                    <a:p>
                      <a:endParaRPr lang="zh-TW" altLang="en-US" sz="2000" dirty="0">
                        <a:latin typeface="標楷體" panose="03000509000000000000" pitchFamily="65" charset="-120"/>
                        <a:ea typeface="標楷體" panose="03000509000000000000" pitchFamily="65" charset="-120"/>
                      </a:endParaRPr>
                    </a:p>
                  </a:txBody>
                  <a:tcPr/>
                </a:tc>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273050" indent="-273050"/>
                      <a:r>
                        <a:rPr lang="en-US" altLang="zh-TW" sz="2000" dirty="0" smtClean="0">
                          <a:latin typeface="+mj-ea"/>
                          <a:ea typeface="+mj-ea"/>
                        </a:rPr>
                        <a:t>6.</a:t>
                      </a:r>
                      <a:r>
                        <a:rPr lang="zh-TW" altLang="en-US" sz="2000" dirty="0" smtClean="0">
                          <a:latin typeface="+mj-ea"/>
                          <a:ea typeface="+mj-ea"/>
                        </a:rPr>
                        <a:t>研究人力費是否依規定標準按時核發。</a:t>
                      </a:r>
                      <a:endParaRPr lang="zh-TW" altLang="en-US" sz="2000" dirty="0">
                        <a:latin typeface="+mj-ea"/>
                        <a:ea typeface="+mj-ea"/>
                      </a:endParaRPr>
                    </a:p>
                  </a:txBody>
                  <a:tcPr/>
                </a:tc>
              </a:tr>
              <a:tr h="370840">
                <a:tc vMerge="1">
                  <a:txBody>
                    <a:bodyPr/>
                    <a:lstStyle/>
                    <a:p>
                      <a:endParaRPr lang="zh-TW" altLang="en-US" sz="2000" dirty="0">
                        <a:latin typeface="標楷體" panose="03000509000000000000" pitchFamily="65" charset="-120"/>
                        <a:ea typeface="標楷體" panose="03000509000000000000" pitchFamily="65" charset="-120"/>
                      </a:endParaRPr>
                    </a:p>
                  </a:txBody>
                  <a:tcPr/>
                </a:tc>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273050" indent="-273050"/>
                      <a:r>
                        <a:rPr lang="en-US" altLang="zh-TW" sz="2000" dirty="0" smtClean="0">
                          <a:latin typeface="+mj-ea"/>
                          <a:ea typeface="+mj-ea"/>
                        </a:rPr>
                        <a:t>7.</a:t>
                      </a:r>
                      <a:r>
                        <a:rPr lang="zh-TW" altLang="en-US" sz="2000" dirty="0" smtClean="0">
                          <a:latin typeface="+mj-ea"/>
                          <a:ea typeface="+mj-ea"/>
                        </a:rPr>
                        <a:t>業務費、研究設備費及國外差旅費如有流用或變更，是否依規定辦理。</a:t>
                      </a:r>
                      <a:endParaRPr lang="zh-TW" altLang="en-US" sz="2000" dirty="0">
                        <a:latin typeface="+mj-ea"/>
                        <a:ea typeface="+mj-ea"/>
                      </a:endParaRPr>
                    </a:p>
                  </a:txBody>
                  <a:tcPr/>
                </a:tc>
              </a:tr>
              <a:tr h="370840">
                <a:tc vMerge="1">
                  <a:txBody>
                    <a:bodyPr/>
                    <a:lstStyle/>
                    <a:p>
                      <a:endParaRPr lang="zh-TW" altLang="en-US" sz="2000" dirty="0">
                        <a:latin typeface="標楷體" panose="03000509000000000000" pitchFamily="65" charset="-120"/>
                        <a:ea typeface="標楷體" panose="03000509000000000000" pitchFamily="65" charset="-120"/>
                      </a:endParaRPr>
                    </a:p>
                  </a:txBody>
                  <a:tcPr/>
                </a:tc>
                <a:tc vMerge="1">
                  <a:txBody>
                    <a:bodyPr/>
                    <a:lstStyle/>
                    <a:p>
                      <a:pPr marL="504000" indent="-504000"/>
                      <a:endParaRPr lang="zh-TW" altLang="en-US" sz="2000" dirty="0">
                        <a:latin typeface="+mj-ea"/>
                        <a:ea typeface="+mj-ea"/>
                      </a:endParaRPr>
                    </a:p>
                  </a:txBody>
                  <a:tcPr/>
                </a:tc>
                <a:tc>
                  <a:txBody>
                    <a:bodyPr/>
                    <a:lstStyle/>
                    <a:p>
                      <a:pPr marL="273050" indent="-273050"/>
                      <a:r>
                        <a:rPr lang="en-US" altLang="zh-TW" sz="2000" dirty="0" smtClean="0">
                          <a:latin typeface="+mj-ea"/>
                          <a:ea typeface="+mj-ea"/>
                        </a:rPr>
                        <a:t>8.</a:t>
                      </a:r>
                      <a:r>
                        <a:rPr lang="zh-TW" altLang="en-US" sz="2000" dirty="0" smtClean="0">
                          <a:latin typeface="+mj-ea"/>
                          <a:ea typeface="+mj-ea"/>
                        </a:rPr>
                        <a:t>原始憑證之要件是否符合政府支出憑證處理要點之規定。</a:t>
                      </a:r>
                      <a:endParaRPr lang="zh-TW" altLang="en-US" sz="2000" dirty="0">
                        <a:latin typeface="+mj-ea"/>
                        <a:ea typeface="+mj-ea"/>
                      </a:endParaRPr>
                    </a:p>
                  </a:txBody>
                  <a:tcPr/>
                </a:tc>
              </a:tr>
            </a:tbl>
          </a:graphicData>
        </a:graphic>
      </p:graphicFrame>
      <p:sp>
        <p:nvSpPr>
          <p:cNvPr id="2" name="文字方塊 1"/>
          <p:cNvSpPr txBox="1"/>
          <p:nvPr/>
        </p:nvSpPr>
        <p:spPr>
          <a:xfrm>
            <a:off x="935754" y="5698122"/>
            <a:ext cx="7344816" cy="646331"/>
          </a:xfrm>
          <a:prstGeom prst="rect">
            <a:avLst/>
          </a:prstGeom>
          <a:noFill/>
        </p:spPr>
        <p:txBody>
          <a:bodyPr wrap="square" rtlCol="0">
            <a:spAutoFit/>
          </a:bodyPr>
          <a:lstStyle/>
          <a:p>
            <a:pPr marL="354013" indent="-354013" algn="just">
              <a:lnSpc>
                <a:spcPct val="150000"/>
              </a:lnSpc>
              <a:buClr>
                <a:srgbClr val="727CA3"/>
              </a:buClr>
              <a:buNone/>
              <a:defRPr/>
            </a:pPr>
            <a:r>
              <a:rPr lang="zh-TW" altLang="en-US" sz="1200" dirty="0" smtClean="0">
                <a:solidFill>
                  <a:srgbClr val="FF0000"/>
                </a:solidFill>
                <a:latin typeface="+mj-ea"/>
                <a:ea typeface="+mj-ea"/>
              </a:rPr>
              <a:t>註：</a:t>
            </a:r>
            <a:r>
              <a:rPr lang="zh-TW" altLang="zh-TW" sz="1200" dirty="0">
                <a:solidFill>
                  <a:srgbClr val="FF0000"/>
                </a:solidFill>
                <a:latin typeface="+mj-ea"/>
                <a:ea typeface="+mj-ea"/>
              </a:rPr>
              <a:t>行政院主計總</a:t>
            </a:r>
            <a:r>
              <a:rPr lang="zh-TW" altLang="zh-TW" sz="1200" dirty="0" smtClean="0">
                <a:solidFill>
                  <a:srgbClr val="FF0000"/>
                </a:solidFill>
                <a:latin typeface="+mj-ea"/>
                <a:ea typeface="+mj-ea"/>
              </a:rPr>
              <a:t>處於</a:t>
            </a:r>
            <a:r>
              <a:rPr lang="zh-TW" altLang="zh-TW" sz="1200" dirty="0">
                <a:solidFill>
                  <a:srgbClr val="FF0000"/>
                </a:solidFill>
                <a:latin typeface="+mj-ea"/>
                <a:ea typeface="+mj-ea"/>
              </a:rPr>
              <a:t>該總處網站</a:t>
            </a:r>
            <a:r>
              <a:rPr lang="zh-TW" altLang="en-US" sz="1200" dirty="0">
                <a:solidFill>
                  <a:srgbClr val="FF0000"/>
                </a:solidFill>
                <a:latin typeface="+mj-ea"/>
                <a:ea typeface="+mj-ea"/>
              </a:rPr>
              <a:t>建置友善經費報支</a:t>
            </a:r>
            <a:r>
              <a:rPr lang="zh-TW" altLang="en-US" sz="1200" dirty="0" smtClean="0">
                <a:solidFill>
                  <a:srgbClr val="FF0000"/>
                </a:solidFill>
                <a:latin typeface="+mj-ea"/>
                <a:ea typeface="+mj-ea"/>
              </a:rPr>
              <a:t>專區（</a:t>
            </a:r>
            <a:r>
              <a:rPr lang="en-US" altLang="zh-TW" sz="1200" dirty="0">
                <a:solidFill>
                  <a:srgbClr val="FF0000"/>
                </a:solidFill>
                <a:latin typeface="+mj-ea"/>
                <a:ea typeface="+mj-ea"/>
              </a:rPr>
              <a:t>https</a:t>
            </a:r>
            <a:r>
              <a:rPr lang="zh-TW" altLang="en-US" sz="1200" dirty="0">
                <a:solidFill>
                  <a:srgbClr val="FF0000"/>
                </a:solidFill>
                <a:latin typeface="+mj-ea"/>
                <a:ea typeface="+mj-ea"/>
              </a:rPr>
              <a:t>：</a:t>
            </a:r>
            <a:r>
              <a:rPr lang="en-US" altLang="zh-TW" sz="1200" dirty="0">
                <a:solidFill>
                  <a:srgbClr val="FF0000"/>
                </a:solidFill>
                <a:latin typeface="+mj-ea"/>
                <a:ea typeface="+mj-ea"/>
              </a:rPr>
              <a:t>//</a:t>
            </a:r>
            <a:r>
              <a:rPr lang="en-US" altLang="zh-TW" sz="1200" dirty="0" err="1">
                <a:solidFill>
                  <a:srgbClr val="FF0000"/>
                </a:solidFill>
                <a:latin typeface="+mj-ea"/>
                <a:ea typeface="+mj-ea"/>
              </a:rPr>
              <a:t>www.dgbas.gov.tw</a:t>
            </a:r>
            <a:r>
              <a:rPr lang="zh-TW" altLang="en-US" sz="1200" dirty="0" smtClean="0">
                <a:solidFill>
                  <a:srgbClr val="FF0000"/>
                </a:solidFill>
                <a:latin typeface="+mj-ea"/>
                <a:ea typeface="+mj-ea"/>
              </a:rPr>
              <a:t>），收錄政府各項經費報支規定</a:t>
            </a:r>
            <a:r>
              <a:rPr lang="zh-TW" altLang="en-US" sz="1200" dirty="0" smtClean="0">
                <a:solidFill>
                  <a:srgbClr val="FF0000"/>
                </a:solidFill>
                <a:latin typeface="+mj-ea"/>
                <a:ea typeface="+mj-ea"/>
              </a:rPr>
              <a:t>，請據以辦理。</a:t>
            </a:r>
            <a:endParaRPr lang="en-US" altLang="zh-TW" sz="1200" dirty="0">
              <a:solidFill>
                <a:srgbClr val="FF0000"/>
              </a:solidFill>
              <a:latin typeface="+mj-ea"/>
              <a:ea typeface="+mj-ea"/>
            </a:endParaRPr>
          </a:p>
        </p:txBody>
      </p:sp>
    </p:spTree>
    <p:extLst>
      <p:ext uri="{BB962C8B-B14F-4D97-AF65-F5344CB8AC3E}">
        <p14:creationId xmlns:p14="http://schemas.microsoft.com/office/powerpoint/2010/main" val="3811692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algn="ctr" eaLnBrk="1" hangingPunct="1">
              <a:spcBef>
                <a:spcPts val="1500"/>
              </a:spcBef>
              <a:tabLst>
                <a:tab pos="273050" algn="l"/>
              </a:tabLst>
            </a:pPr>
            <a:r>
              <a:rPr lang="zh-TW" altLang="en-US" sz="3000" b="1" dirty="0">
                <a:latin typeface="+mj-ea"/>
              </a:rPr>
              <a:t>六、學研機構應稽核本部</a:t>
            </a:r>
            <a:r>
              <a:rPr lang="zh-TW" altLang="zh-TW" sz="3000" b="1" dirty="0">
                <a:latin typeface="+mj-ea"/>
              </a:rPr>
              <a:t>補助計畫</a:t>
            </a:r>
            <a:r>
              <a:rPr lang="zh-TW" altLang="en-US" sz="3000" b="1" dirty="0">
                <a:latin typeface="+mj-ea"/>
              </a:rPr>
              <a:t>之項目</a:t>
            </a:r>
            <a:r>
              <a:rPr lang="zh-TW" altLang="en-US" sz="1800" b="1" dirty="0" smtClean="0">
                <a:latin typeface="+mj-ea"/>
              </a:rPr>
              <a:t>（</a:t>
            </a:r>
            <a:r>
              <a:rPr lang="en-US" altLang="zh-TW" sz="1800" b="1" dirty="0" smtClean="0">
                <a:latin typeface="+mj-ea"/>
              </a:rPr>
              <a:t>3/3</a:t>
            </a:r>
            <a:r>
              <a:rPr lang="zh-TW" altLang="en-US" sz="1800" b="1" dirty="0" smtClean="0">
                <a:latin typeface="+mj-ea"/>
              </a:rPr>
              <a:t>）</a:t>
            </a:r>
            <a:endParaRPr lang="en-US" altLang="zh-TW" sz="18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41</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000"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830095106"/>
              </p:ext>
            </p:extLst>
          </p:nvPr>
        </p:nvGraphicFramePr>
        <p:xfrm>
          <a:off x="827583" y="1340768"/>
          <a:ext cx="7488833" cy="4886782"/>
        </p:xfrm>
        <a:graphic>
          <a:graphicData uri="http://schemas.openxmlformats.org/drawingml/2006/table">
            <a:tbl>
              <a:tblPr firstRow="1" bandRow="1">
                <a:tableStyleId>{00A15C55-8517-42AA-B614-E9B94910E393}</a:tableStyleId>
              </a:tblPr>
              <a:tblGrid>
                <a:gridCol w="1638904"/>
                <a:gridCol w="1862390"/>
                <a:gridCol w="3987539"/>
              </a:tblGrid>
              <a:tr h="370840">
                <a:tc gridSpan="2">
                  <a:txBody>
                    <a:bodyPr/>
                    <a:lstStyle/>
                    <a:p>
                      <a:pPr algn="ctr"/>
                      <a:r>
                        <a:rPr lang="zh-TW" altLang="en-US" sz="2000" dirty="0" smtClean="0">
                          <a:solidFill>
                            <a:schemeClr val="tx1"/>
                          </a:solidFill>
                          <a:latin typeface="+mj-ea"/>
                          <a:ea typeface="+mj-ea"/>
                        </a:rPr>
                        <a:t>項目</a:t>
                      </a:r>
                      <a:endParaRPr lang="zh-TW" altLang="en-US" sz="2000" dirty="0">
                        <a:solidFill>
                          <a:schemeClr val="tx1"/>
                        </a:solidFill>
                        <a:latin typeface="+mj-ea"/>
                        <a:ea typeface="+mj-ea"/>
                      </a:endParaRPr>
                    </a:p>
                  </a:txBody>
                  <a:tcPr/>
                </a:tc>
                <a:tc hMerge="1">
                  <a:txBody>
                    <a:bodyPr/>
                    <a:lstStyle/>
                    <a:p>
                      <a:endParaRPr lang="zh-TW" altLang="en-US" dirty="0"/>
                    </a:p>
                  </a:txBody>
                  <a:tcPr/>
                </a:tc>
                <a:tc>
                  <a:txBody>
                    <a:bodyPr/>
                    <a:lstStyle/>
                    <a:p>
                      <a:pPr algn="ctr"/>
                      <a:r>
                        <a:rPr lang="zh-TW" altLang="en-US" sz="2000" dirty="0" smtClean="0">
                          <a:solidFill>
                            <a:schemeClr val="tx1"/>
                          </a:solidFill>
                          <a:latin typeface="+mj-ea"/>
                          <a:ea typeface="+mj-ea"/>
                        </a:rPr>
                        <a:t>內容</a:t>
                      </a:r>
                      <a:endParaRPr lang="zh-TW" altLang="en-US" sz="2000" dirty="0">
                        <a:solidFill>
                          <a:schemeClr val="tx1"/>
                        </a:solidFill>
                        <a:latin typeface="+mj-ea"/>
                        <a:ea typeface="+mj-ea"/>
                      </a:endParaRPr>
                    </a:p>
                  </a:txBody>
                  <a:tcPr/>
                </a:tc>
              </a:tr>
              <a:tr h="755888">
                <a:tc rowSpan="4">
                  <a:txBody>
                    <a:bodyPr/>
                    <a:lstStyle/>
                    <a:p>
                      <a:pPr marL="542925" lvl="0" indent="-542925"/>
                      <a:r>
                        <a:rPr kumimoji="0" lang="zh-TW" altLang="en-US" sz="2000" kern="1200" dirty="0" smtClean="0">
                          <a:latin typeface="+mj-ea"/>
                          <a:ea typeface="+mj-ea"/>
                        </a:rPr>
                        <a:t>一、共同性項目</a:t>
                      </a:r>
                      <a:endParaRPr kumimoji="0" lang="zh-TW" altLang="en-US" sz="2000" kern="1200" dirty="0">
                        <a:solidFill>
                          <a:schemeClr val="dk1"/>
                        </a:solidFill>
                        <a:latin typeface="+mj-ea"/>
                        <a:ea typeface="+mj-ea"/>
                        <a:cs typeface="+mn-cs"/>
                      </a:endParaRPr>
                    </a:p>
                  </a:txBody>
                  <a:tcPr/>
                </a:tc>
                <a:tc rowSpan="2">
                  <a:txBody>
                    <a:bodyPr/>
                    <a:lstStyle/>
                    <a:p>
                      <a:pPr marL="504000" indent="-504000"/>
                      <a:r>
                        <a:rPr lang="en-US" altLang="zh-TW" sz="2000" dirty="0" smtClean="0">
                          <a:latin typeface="+mj-ea"/>
                          <a:ea typeface="+mj-ea"/>
                        </a:rPr>
                        <a:t>(</a:t>
                      </a:r>
                      <a:r>
                        <a:rPr lang="zh-TW" altLang="en-US" sz="2000" dirty="0" smtClean="0">
                          <a:latin typeface="+mj-ea"/>
                          <a:ea typeface="+mj-ea"/>
                        </a:rPr>
                        <a:t>四</a:t>
                      </a:r>
                      <a:r>
                        <a:rPr lang="en-US" altLang="zh-TW" sz="2000" dirty="0" smtClean="0">
                          <a:latin typeface="+mj-ea"/>
                          <a:ea typeface="+mj-ea"/>
                        </a:rPr>
                        <a:t>)</a:t>
                      </a:r>
                      <a:r>
                        <a:rPr lang="zh-TW" altLang="en-US" sz="2000" dirty="0" smtClean="0">
                          <a:latin typeface="+mj-ea"/>
                          <a:ea typeface="+mj-ea"/>
                        </a:rPr>
                        <a:t>保管會計檔案項目</a:t>
                      </a:r>
                      <a:endParaRPr lang="zh-TW" altLang="en-US" sz="2000" dirty="0">
                        <a:latin typeface="+mj-ea"/>
                        <a:ea typeface="+mj-ea"/>
                      </a:endParaRPr>
                    </a:p>
                  </a:txBody>
                  <a:tcPr/>
                </a:tc>
                <a:tc>
                  <a:txBody>
                    <a:bodyPr/>
                    <a:lstStyle/>
                    <a:p>
                      <a:pPr marL="273050" indent="-273050"/>
                      <a:r>
                        <a:rPr lang="en-US" altLang="zh-TW" sz="2000" dirty="0" smtClean="0">
                          <a:latin typeface="+mj-ea"/>
                          <a:ea typeface="+mj-ea"/>
                        </a:rPr>
                        <a:t>9.</a:t>
                      </a:r>
                      <a:r>
                        <a:rPr lang="zh-TW" altLang="en-US" sz="2000" dirty="0" smtClean="0">
                          <a:latin typeface="+mj-ea"/>
                          <a:ea typeface="+mj-ea"/>
                        </a:rPr>
                        <a:t>原始憑證是否按補助項目之順序裝訂成冊。</a:t>
                      </a:r>
                      <a:endParaRPr lang="zh-TW" altLang="en-US" sz="2000" dirty="0">
                        <a:latin typeface="+mj-ea"/>
                        <a:ea typeface="+mj-ea"/>
                      </a:endParaRPr>
                    </a:p>
                  </a:txBody>
                  <a:tcPr/>
                </a:tc>
              </a:tr>
              <a:tr h="845428">
                <a:tc vMerge="1">
                  <a:txBody>
                    <a:bodyPr/>
                    <a:lstStyle/>
                    <a:p>
                      <a:endParaRPr lang="zh-TW" altLang="en-US"/>
                    </a:p>
                  </a:txBody>
                  <a:tcPr/>
                </a:tc>
                <a:tc vMerge="1">
                  <a:txBody>
                    <a:bodyPr/>
                    <a:lstStyle/>
                    <a:p>
                      <a:endParaRPr lang="zh-TW" altLang="en-US"/>
                    </a:p>
                  </a:txBody>
                  <a:tcPr/>
                </a:tc>
                <a:tc>
                  <a:txBody>
                    <a:bodyPr/>
                    <a:lstStyle/>
                    <a:p>
                      <a:pPr marL="395288" indent="-358775"/>
                      <a:r>
                        <a:rPr lang="en-US" altLang="zh-TW" sz="2000" dirty="0" smtClean="0">
                          <a:latin typeface="+mj-ea"/>
                          <a:ea typeface="+mj-ea"/>
                        </a:rPr>
                        <a:t>10.</a:t>
                      </a:r>
                      <a:r>
                        <a:rPr lang="zh-TW" altLang="en-US" sz="2000" dirty="0" smtClean="0">
                          <a:latin typeface="+mj-ea"/>
                          <a:ea typeface="+mj-ea"/>
                        </a:rPr>
                        <a:t>管理費以自行收納款項統一收據或符合政府支出憑證處理要點規定之收款收據結報者，原始憑證是否依規定保管。</a:t>
                      </a:r>
                      <a:endParaRPr lang="zh-TW" altLang="en-US" sz="2000" dirty="0">
                        <a:latin typeface="+mj-ea"/>
                        <a:ea typeface="+mj-ea"/>
                      </a:endParaRPr>
                    </a:p>
                  </a:txBody>
                  <a:tcPr/>
                </a:tc>
              </a:tr>
              <a:tr h="717134">
                <a:tc vMerge="1">
                  <a:txBody>
                    <a:bodyPr/>
                    <a:lstStyle/>
                    <a:p>
                      <a:endParaRPr lang="zh-TW" altLang="en-US"/>
                    </a:p>
                  </a:txBody>
                  <a:tcPr/>
                </a:tc>
                <a:tc>
                  <a:txBody>
                    <a:bodyPr/>
                    <a:lstStyle/>
                    <a:p>
                      <a:pPr marL="504000" marR="0" indent="-504000" algn="l" defTabSz="914400" rtl="0" eaLnBrk="1" fontAlgn="auto" latinLnBrk="0" hangingPunct="1">
                        <a:lnSpc>
                          <a:spcPct val="100000"/>
                        </a:lnSpc>
                        <a:spcBef>
                          <a:spcPts val="0"/>
                        </a:spcBef>
                        <a:spcAft>
                          <a:spcPts val="0"/>
                        </a:spcAft>
                        <a:buClrTx/>
                        <a:buSzTx/>
                        <a:buFontTx/>
                        <a:buNone/>
                        <a:tabLst/>
                        <a:defRPr/>
                      </a:pPr>
                      <a:r>
                        <a:rPr kumimoji="0" lang="en-US" altLang="zh-TW" sz="2000" kern="1200" dirty="0" smtClean="0">
                          <a:latin typeface="+mj-ea"/>
                          <a:ea typeface="+mj-ea"/>
                        </a:rPr>
                        <a:t>(</a:t>
                      </a:r>
                      <a:r>
                        <a:rPr kumimoji="0" lang="zh-TW" altLang="en-US" sz="2000" kern="1200" dirty="0" smtClean="0">
                          <a:latin typeface="+mj-ea"/>
                          <a:ea typeface="+mj-ea"/>
                        </a:rPr>
                        <a:t>五</a:t>
                      </a:r>
                      <a:r>
                        <a:rPr kumimoji="0" lang="en-US" altLang="zh-TW" sz="2000" kern="1200" dirty="0" smtClean="0">
                          <a:latin typeface="+mj-ea"/>
                          <a:ea typeface="+mj-ea"/>
                        </a:rPr>
                        <a:t>)</a:t>
                      </a:r>
                      <a:r>
                        <a:rPr kumimoji="0" lang="zh-TW" altLang="en-US" sz="2000" kern="1200" dirty="0" smtClean="0">
                          <a:latin typeface="+mj-ea"/>
                          <a:ea typeface="+mj-ea"/>
                        </a:rPr>
                        <a:t>支用管理費項目</a:t>
                      </a:r>
                      <a:endParaRPr kumimoji="0" lang="zh-TW" altLang="en-US" sz="2000" kern="1200" dirty="0">
                        <a:solidFill>
                          <a:schemeClr val="dk1"/>
                        </a:solidFill>
                        <a:latin typeface="+mj-ea"/>
                        <a:ea typeface="+mj-ea"/>
                        <a:cs typeface="+mn-cs"/>
                      </a:endParaRPr>
                    </a:p>
                  </a:txBody>
                  <a:tcPr/>
                </a:tc>
                <a:tc>
                  <a:txBody>
                    <a:bodyPr/>
                    <a:lstStyle/>
                    <a:p>
                      <a:pPr marL="273050" indent="-273050"/>
                      <a:r>
                        <a:rPr lang="en-US" altLang="zh-TW" sz="2000" dirty="0" smtClean="0">
                          <a:latin typeface="+mj-ea"/>
                          <a:ea typeface="+mj-ea"/>
                        </a:rPr>
                        <a:t>11.</a:t>
                      </a:r>
                      <a:r>
                        <a:rPr lang="zh-TW" altLang="en-US" sz="2000" dirty="0" smtClean="0">
                          <a:latin typeface="+mj-ea"/>
                          <a:ea typeface="+mj-ea"/>
                        </a:rPr>
                        <a:t>管理費是否單獨設立專帳處理。</a:t>
                      </a:r>
                      <a:endParaRPr lang="zh-TW" altLang="en-US" sz="2000" dirty="0">
                        <a:latin typeface="+mj-ea"/>
                        <a:ea typeface="+mj-ea"/>
                      </a:endParaRPr>
                    </a:p>
                  </a:txBody>
                  <a:tcPr/>
                </a:tc>
              </a:tr>
              <a:tr h="370840">
                <a:tc vMerge="1">
                  <a:txBody>
                    <a:bodyPr/>
                    <a:lstStyle/>
                    <a:p>
                      <a:endParaRPr lang="zh-TW" altLang="en-US" sz="2000" dirty="0">
                        <a:latin typeface="標楷體" panose="03000509000000000000" pitchFamily="65" charset="-120"/>
                        <a:ea typeface="標楷體" panose="03000509000000000000" pitchFamily="65" charset="-120"/>
                      </a:endParaRPr>
                    </a:p>
                  </a:txBody>
                  <a:tcPr/>
                </a:tc>
                <a:tc>
                  <a:txBody>
                    <a:bodyPr/>
                    <a:lstStyle/>
                    <a:p>
                      <a:pPr marL="504000" indent="-504000"/>
                      <a:r>
                        <a:rPr lang="en-US" altLang="zh-TW" sz="2000" dirty="0" smtClean="0">
                          <a:latin typeface="+mj-ea"/>
                          <a:ea typeface="+mj-ea"/>
                        </a:rPr>
                        <a:t>(</a:t>
                      </a:r>
                      <a:r>
                        <a:rPr lang="zh-TW" altLang="en-US" sz="2000" dirty="0" smtClean="0">
                          <a:latin typeface="+mj-ea"/>
                          <a:ea typeface="+mj-ea"/>
                        </a:rPr>
                        <a:t>六</a:t>
                      </a:r>
                      <a:r>
                        <a:rPr lang="en-US" altLang="zh-TW" sz="2000" dirty="0" smtClean="0">
                          <a:latin typeface="+mj-ea"/>
                          <a:ea typeface="+mj-ea"/>
                        </a:rPr>
                        <a:t>)</a:t>
                      </a:r>
                      <a:r>
                        <a:rPr lang="zh-TW" altLang="en-US" sz="2000" dirty="0" smtClean="0">
                          <a:latin typeface="+mj-ea"/>
                          <a:ea typeface="+mj-ea"/>
                        </a:rPr>
                        <a:t>管理財產項目</a:t>
                      </a:r>
                      <a:endParaRPr lang="zh-TW" altLang="en-US" sz="2000" dirty="0">
                        <a:latin typeface="+mj-ea"/>
                        <a:ea typeface="+mj-ea"/>
                      </a:endParaRPr>
                    </a:p>
                  </a:txBody>
                  <a:tcPr/>
                </a:tc>
                <a:tc>
                  <a:txBody>
                    <a:bodyPr/>
                    <a:lstStyle/>
                    <a:p>
                      <a:pPr marL="360000" indent="-360000"/>
                      <a:r>
                        <a:rPr lang="en-US" altLang="zh-TW" sz="2000" dirty="0" smtClean="0">
                          <a:latin typeface="+mj-ea"/>
                          <a:ea typeface="+mj-ea"/>
                        </a:rPr>
                        <a:t>12.</a:t>
                      </a:r>
                      <a:r>
                        <a:rPr lang="zh-TW" altLang="en-US" sz="2000" dirty="0" smtClean="0">
                          <a:latin typeface="+mj-ea"/>
                          <a:ea typeface="+mj-ea"/>
                        </a:rPr>
                        <a:t>財產是否依財物標準分類規定列入學研機構財產帳，並黏貼本部補助之標籤。</a:t>
                      </a:r>
                      <a:endParaRPr lang="zh-TW" altLang="en-US" sz="2000" dirty="0">
                        <a:latin typeface="+mj-ea"/>
                        <a:ea typeface="+mj-ea"/>
                      </a:endParaRPr>
                    </a:p>
                  </a:txBody>
                  <a:tcPr/>
                </a:tc>
              </a:tr>
              <a:tr h="370840">
                <a:tc gridSpan="2">
                  <a:txBody>
                    <a:bodyPr/>
                    <a:lstStyle/>
                    <a:p>
                      <a:pPr marL="542925" marR="0" lvl="0" indent="-542925" algn="l" defTabSz="914400" rtl="0" eaLnBrk="1" fontAlgn="auto" latinLnBrk="0" hangingPunct="1">
                        <a:lnSpc>
                          <a:spcPct val="100000"/>
                        </a:lnSpc>
                        <a:spcBef>
                          <a:spcPts val="0"/>
                        </a:spcBef>
                        <a:spcAft>
                          <a:spcPts val="0"/>
                        </a:spcAft>
                        <a:buClrTx/>
                        <a:buSzTx/>
                        <a:buFontTx/>
                        <a:buNone/>
                        <a:tabLst/>
                        <a:defRPr/>
                      </a:pPr>
                      <a:r>
                        <a:rPr kumimoji="0" lang="zh-TW" altLang="en-US" sz="2000" kern="1200" dirty="0" smtClean="0">
                          <a:solidFill>
                            <a:schemeClr val="dk1"/>
                          </a:solidFill>
                          <a:latin typeface="+mj-ea"/>
                          <a:ea typeface="+mj-ea"/>
                          <a:cs typeface="+mn-cs"/>
                        </a:rPr>
                        <a:t>二、個別項目</a:t>
                      </a:r>
                    </a:p>
                  </a:txBody>
                  <a:tcPr/>
                </a:tc>
                <a:tc hMerge="1">
                  <a:txBody>
                    <a:bodyPr/>
                    <a:lstStyle/>
                    <a:p>
                      <a:pPr marL="504000" indent="-504000"/>
                      <a:endParaRPr lang="zh-TW" altLang="en-US" sz="2000" dirty="0">
                        <a:latin typeface="+mj-ea"/>
                        <a:ea typeface="+mj-ea"/>
                      </a:endParaRPr>
                    </a:p>
                  </a:txBody>
                  <a:tcPr/>
                </a:tc>
                <a:tc>
                  <a:txBody>
                    <a:bodyPr/>
                    <a:lstStyle/>
                    <a:p>
                      <a:pPr marL="396000" marR="0" indent="-396000" algn="l" defTabSz="914400" rtl="0" eaLnBrk="1" fontAlgn="auto" latinLnBrk="0" hangingPunct="1">
                        <a:lnSpc>
                          <a:spcPct val="100000"/>
                        </a:lnSpc>
                        <a:spcBef>
                          <a:spcPts val="0"/>
                        </a:spcBef>
                        <a:spcAft>
                          <a:spcPts val="0"/>
                        </a:spcAft>
                        <a:buClrTx/>
                        <a:buSzTx/>
                        <a:buFontTx/>
                        <a:buNone/>
                        <a:tabLst/>
                        <a:defRPr/>
                      </a:pPr>
                      <a:r>
                        <a:rPr kumimoji="0" lang="en-US" altLang="zh-TW" sz="2000" kern="1200" dirty="0" smtClean="0">
                          <a:solidFill>
                            <a:schemeClr val="dk1"/>
                          </a:solidFill>
                          <a:latin typeface="+mj-ea"/>
                          <a:ea typeface="+mj-ea"/>
                          <a:cs typeface="+mn-cs"/>
                        </a:rPr>
                        <a:t>13.</a:t>
                      </a:r>
                      <a:r>
                        <a:rPr kumimoji="0" lang="zh-TW" altLang="en-US" sz="2000" kern="1200" dirty="0" smtClean="0">
                          <a:solidFill>
                            <a:schemeClr val="dk1"/>
                          </a:solidFill>
                          <a:latin typeface="+mj-ea"/>
                          <a:ea typeface="+mj-ea"/>
                          <a:cs typeface="+mn-cs"/>
                        </a:rPr>
                        <a:t>學研機構或本部得視補助計畫性質及業務需要另訂稽核項目。</a:t>
                      </a:r>
                    </a:p>
                  </a:txBody>
                  <a:tcPr/>
                </a:tc>
              </a:tr>
            </a:tbl>
          </a:graphicData>
        </a:graphic>
      </p:graphicFrame>
    </p:spTree>
    <p:extLst>
      <p:ext uri="{BB962C8B-B14F-4D97-AF65-F5344CB8AC3E}">
        <p14:creationId xmlns:p14="http://schemas.microsoft.com/office/powerpoint/2010/main" val="2508378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628650" indent="-628650">
              <a:lnSpc>
                <a:spcPct val="150000"/>
              </a:lnSpc>
            </a:pPr>
            <a:r>
              <a:rPr lang="zh-TW" altLang="en-US" sz="3000" b="1" dirty="0" smtClean="0">
                <a:latin typeface="+mj-ea"/>
              </a:rPr>
              <a:t>七、稽核</a:t>
            </a:r>
            <a:r>
              <a:rPr lang="zh-TW" altLang="en-US" sz="3000" b="1" dirty="0">
                <a:latin typeface="+mj-ea"/>
              </a:rPr>
              <a:t>工作底稿（範例）</a:t>
            </a:r>
            <a:endParaRPr lang="en-US" altLang="zh-TW" sz="3000" b="1" dirty="0">
              <a:latin typeface="+mj-ea"/>
            </a:endParaRPr>
          </a:p>
        </p:txBody>
      </p:sp>
      <p:sp>
        <p:nvSpPr>
          <p:cNvPr id="38926" name="投影片編號版面配置區 2"/>
          <p:cNvSpPr txBox="1">
            <a:spLocks/>
          </p:cNvSpPr>
          <p:nvPr/>
        </p:nvSpPr>
        <p:spPr bwMode="auto">
          <a:xfrm>
            <a:off x="6875463" y="6237312"/>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42</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800" dirty="0">
              <a:latin typeface="+mj-ea"/>
              <a:ea typeface="+mj-ea"/>
            </a:endParaRPr>
          </a:p>
        </p:txBody>
      </p:sp>
      <p:sp>
        <p:nvSpPr>
          <p:cNvPr id="2" name="矩形 1"/>
          <p:cNvSpPr/>
          <p:nvPr/>
        </p:nvSpPr>
        <p:spPr>
          <a:xfrm>
            <a:off x="2425222" y="1268760"/>
            <a:ext cx="4572000" cy="369332"/>
          </a:xfrm>
          <a:prstGeom prst="rect">
            <a:avLst/>
          </a:prstGeom>
        </p:spPr>
        <p:txBody>
          <a:bodyPr>
            <a:spAutoFit/>
          </a:bodyPr>
          <a:lstStyle/>
          <a:p>
            <a:pPr indent="763588">
              <a:defRPr/>
            </a:pPr>
            <a:r>
              <a:rPr lang="zh-TW" altLang="en-US" dirty="0" smtClean="0">
                <a:latin typeface="Times New Roman" pitchFamily="18" charset="0"/>
                <a:ea typeface="標楷體" pitchFamily="65" charset="-120"/>
                <a:cs typeface="Times New Roman" pitchFamily="18" charset="0"/>
              </a:rPr>
              <a:t>○○機構執行科技部計畫稽核</a:t>
            </a:r>
            <a:r>
              <a:rPr lang="zh-TW" altLang="en-US" dirty="0">
                <a:latin typeface="Times New Roman" pitchFamily="18" charset="0"/>
                <a:ea typeface="標楷體" pitchFamily="65" charset="-120"/>
                <a:cs typeface="Times New Roman" pitchFamily="18" charset="0"/>
              </a:rPr>
              <a:t>表</a:t>
            </a:r>
          </a:p>
        </p:txBody>
      </p:sp>
      <p:graphicFrame>
        <p:nvGraphicFramePr>
          <p:cNvPr id="10" name="表格 9"/>
          <p:cNvGraphicFramePr>
            <a:graphicFrameLocks noGrp="1"/>
          </p:cNvGraphicFramePr>
          <p:nvPr>
            <p:extLst>
              <p:ext uri="{D42A27DB-BD31-4B8C-83A1-F6EECF244321}">
                <p14:modId xmlns:p14="http://schemas.microsoft.com/office/powerpoint/2010/main" val="1356306"/>
              </p:ext>
            </p:extLst>
          </p:nvPr>
        </p:nvGraphicFramePr>
        <p:xfrm>
          <a:off x="1089725" y="1649155"/>
          <a:ext cx="7488831" cy="4348877"/>
        </p:xfrm>
        <a:graphic>
          <a:graphicData uri="http://schemas.openxmlformats.org/drawingml/2006/table">
            <a:tbl>
              <a:tblPr/>
              <a:tblGrid>
                <a:gridCol w="3096344"/>
                <a:gridCol w="683992"/>
                <a:gridCol w="927252"/>
                <a:gridCol w="927252"/>
                <a:gridCol w="989895"/>
                <a:gridCol w="864096"/>
              </a:tblGrid>
              <a:tr h="24376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檢查事項</a:t>
                      </a: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（含共同性及個別項目）</a:t>
                      </a:r>
                      <a:endPar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受稽</a:t>
                      </a:r>
                      <a:r>
                        <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單位辦理情形</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查核結果</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備註</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76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是</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否</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不適用</a:t>
                      </a:r>
                      <a:endPar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48424">
                <a:tc>
                  <a:txBody>
                    <a:bodyPr/>
                    <a:lstStyle/>
                    <a:p>
                      <a:pPr marL="504000" indent="-504000" algn="l"/>
                      <a:endParaRPr kumimoji="0" lang="zh-TW" altLang="en-US" sz="1600" b="1" i="0" u="none" strike="noStrike" kern="1200" cap="none" normalizeH="0" baseline="0" dirty="0">
                        <a:ln>
                          <a:noFill/>
                        </a:ln>
                        <a:solidFill>
                          <a:schemeClr val="tx1"/>
                        </a:solidFill>
                        <a:effectLst/>
                        <a:latin typeface="+mj-ea"/>
                        <a:ea typeface="+mj-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52388"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indent="-180000" algn="just"/>
                      <a:endParaRPr kumimoji="0" lang="zh-TW" altLang="en-US" sz="1600" b="0" i="0" u="none" strike="noStrike" kern="1200"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indent="-180000" algn="just"/>
                      <a:endParaRPr kumimoji="0" lang="zh-TW" altLang="en-US" sz="1600" b="0" i="0" u="none" strike="noStrike" kern="1200"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indent="-180000" algn="just"/>
                      <a:endParaRPr kumimoji="0" lang="zh-TW" altLang="en-US" sz="1600" b="0" i="0" u="none" strike="noStrike" kern="1200"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indent="-180000" algn="just"/>
                      <a:endParaRPr kumimoji="0" lang="zh-TW" altLang="en-US" sz="1600" b="0" i="0" u="none" strike="noStrike" kern="1200"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marR="0" lvl="0" indent="-180000" algn="just" defTabSz="914400" rtl="0" eaLnBrk="1" fontAlgn="base" latinLnBrk="0" hangingPunct="1">
                        <a:lnSpc>
                          <a:spcPct val="100000"/>
                        </a:lnSpc>
                        <a:spcBef>
                          <a:spcPct val="0"/>
                        </a:spcBef>
                        <a:spcAft>
                          <a:spcPct val="0"/>
                        </a:spcAft>
                        <a:buClrTx/>
                        <a:buSzTx/>
                        <a:buFontTx/>
                        <a:buNone/>
                        <a:tabLst/>
                        <a:defRPr/>
                      </a:pPr>
                      <a:endParaRPr kumimoji="0" lang="zh-TW" altLang="en-US" sz="1600" b="0" i="0" u="none" strike="noStrike" kern="1200" cap="none" normalizeH="0" baseline="0" dirty="0" smtClean="0">
                        <a:ln>
                          <a:noFill/>
                        </a:ln>
                        <a:solidFill>
                          <a:schemeClr val="tx1"/>
                        </a:solidFill>
                        <a:effectLst/>
                        <a:latin typeface="+mj-ea"/>
                        <a:ea typeface="+mj-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marR="0" lvl="0" indent="-180000" algn="just" defTabSz="914400" rtl="0" eaLnBrk="1" fontAlgn="base" latinLnBrk="0" hangingPunct="1">
                        <a:lnSpc>
                          <a:spcPct val="100000"/>
                        </a:lnSpc>
                        <a:spcBef>
                          <a:spcPct val="0"/>
                        </a:spcBef>
                        <a:spcAft>
                          <a:spcPct val="0"/>
                        </a:spcAft>
                        <a:buClrTx/>
                        <a:buSzTx/>
                        <a:buFontTx/>
                        <a:buNone/>
                        <a:tabLst/>
                        <a:defRPr/>
                      </a:pPr>
                      <a:endParaRPr kumimoji="0" lang="zh-TW" altLang="en-US" sz="1600" b="0" i="0" u="none" strike="noStrike" kern="1200" cap="none" normalizeH="0" baseline="0" dirty="0" smtClean="0">
                        <a:ln>
                          <a:noFill/>
                        </a:ln>
                        <a:solidFill>
                          <a:schemeClr val="tx1"/>
                        </a:solidFill>
                        <a:effectLst/>
                        <a:latin typeface="+mj-ea"/>
                        <a:ea typeface="+mj-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39">
                <a:tc>
                  <a:txBody>
                    <a:bodyPr/>
                    <a:lstStyle/>
                    <a:p>
                      <a:pPr marL="180000" marR="0" lvl="0" indent="-180000" algn="just" defTabSz="914400" rtl="0" eaLnBrk="1" fontAlgn="base" latinLnBrk="0" hangingPunct="1">
                        <a:lnSpc>
                          <a:spcPct val="100000"/>
                        </a:lnSpc>
                        <a:spcBef>
                          <a:spcPct val="0"/>
                        </a:spcBef>
                        <a:spcAft>
                          <a:spcPct val="0"/>
                        </a:spcAft>
                        <a:buClrTx/>
                        <a:buSzTx/>
                        <a:buFontTx/>
                        <a:buNone/>
                        <a:tabLst/>
                        <a:defRPr/>
                      </a:pPr>
                      <a:endParaRPr kumimoji="0" lang="zh-TW" altLang="en-US" sz="1600" b="0" i="0" u="none" strike="noStrike" kern="1200" cap="none" normalizeH="0" baseline="0" dirty="0" smtClean="0">
                        <a:ln>
                          <a:noFill/>
                        </a:ln>
                        <a:solidFill>
                          <a:schemeClr val="tx1"/>
                        </a:solidFill>
                        <a:effectLst/>
                        <a:latin typeface="+mj-ea"/>
                        <a:ea typeface="+mj-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 name="向右箭號 11"/>
          <p:cNvSpPr/>
          <p:nvPr/>
        </p:nvSpPr>
        <p:spPr>
          <a:xfrm>
            <a:off x="4706075" y="5657431"/>
            <a:ext cx="609600" cy="4572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矩形 12"/>
          <p:cNvSpPr/>
          <p:nvPr/>
        </p:nvSpPr>
        <p:spPr>
          <a:xfrm>
            <a:off x="5415889" y="5464175"/>
            <a:ext cx="3162667" cy="762000"/>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zh-TW" altLang="en-US" b="1" dirty="0">
                <a:solidFill>
                  <a:srgbClr val="003300"/>
                </a:solidFill>
                <a:latin typeface="標楷體" pitchFamily="65" charset="-120"/>
                <a:ea typeface="標楷體" pitchFamily="65" charset="-120"/>
              </a:rPr>
              <a:t>稽核時，應撰寫清楚，並附上相關的佐證資料以資完整。</a:t>
            </a:r>
          </a:p>
        </p:txBody>
      </p:sp>
      <p:sp>
        <p:nvSpPr>
          <p:cNvPr id="14" name="圓角矩形 13"/>
          <p:cNvSpPr/>
          <p:nvPr/>
        </p:nvSpPr>
        <p:spPr>
          <a:xfrm>
            <a:off x="6732239" y="2163341"/>
            <a:ext cx="1846317" cy="3240360"/>
          </a:xfrm>
          <a:prstGeom prst="roundRect">
            <a:avLst/>
          </a:prstGeom>
          <a:noFill/>
          <a:ln w="57150">
            <a:solidFill>
              <a:srgbClr val="FF99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FF9900"/>
              </a:solidFill>
            </a:endParaRPr>
          </a:p>
        </p:txBody>
      </p:sp>
      <p:sp>
        <p:nvSpPr>
          <p:cNvPr id="15" name="Rectangle 1"/>
          <p:cNvSpPr>
            <a:spLocks noChangeArrowheads="1"/>
          </p:cNvSpPr>
          <p:nvPr/>
        </p:nvSpPr>
        <p:spPr bwMode="auto">
          <a:xfrm>
            <a:off x="685800" y="6305892"/>
            <a:ext cx="7830990" cy="3231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TW" sz="1500" dirty="0">
                <a:latin typeface="Times New Roman" pitchFamily="18" charset="0"/>
                <a:ea typeface="標楷體" pitchFamily="65" charset="-120"/>
                <a:cs typeface="Times New Roman" pitchFamily="18" charset="0"/>
              </a:rPr>
              <a:t>    </a:t>
            </a:r>
            <a:r>
              <a:rPr lang="zh-TW" altLang="en-US" sz="1500" dirty="0">
                <a:latin typeface="Times New Roman" pitchFamily="18" charset="0"/>
                <a:ea typeface="標楷體" pitchFamily="65" charset="-120"/>
                <a:cs typeface="Times New Roman" pitchFamily="18" charset="0"/>
              </a:rPr>
              <a:t>承辦人：</a:t>
            </a:r>
            <a:r>
              <a:rPr lang="zh-TW" altLang="en-US" sz="1500" u="sng" dirty="0">
                <a:latin typeface="Times New Roman" pitchFamily="18" charset="0"/>
                <a:ea typeface="標楷體" pitchFamily="65" charset="-120"/>
                <a:cs typeface="Times New Roman" pitchFamily="18" charset="0"/>
              </a:rPr>
              <a:t>　</a:t>
            </a:r>
            <a:r>
              <a:rPr lang="zh-TW" altLang="en-US" sz="1500" u="sng" dirty="0" smtClean="0">
                <a:latin typeface="Times New Roman" pitchFamily="18" charset="0"/>
                <a:ea typeface="標楷體" pitchFamily="65" charset="-120"/>
                <a:cs typeface="Times New Roman" pitchFamily="18" charset="0"/>
              </a:rPr>
              <a:t>                </a:t>
            </a:r>
            <a:r>
              <a:rPr lang="zh-TW" altLang="en-US" sz="1500" u="sng" dirty="0">
                <a:latin typeface="Times New Roman" pitchFamily="18" charset="0"/>
                <a:ea typeface="標楷體" pitchFamily="65" charset="-120"/>
                <a:cs typeface="Times New Roman" pitchFamily="18" charset="0"/>
              </a:rPr>
              <a:t>　　</a:t>
            </a:r>
            <a:r>
              <a:rPr lang="zh-TW" altLang="en-US" sz="1500" dirty="0">
                <a:latin typeface="Times New Roman" pitchFamily="18" charset="0"/>
                <a:ea typeface="標楷體" pitchFamily="65" charset="-120"/>
                <a:cs typeface="Times New Roman" pitchFamily="18" charset="0"/>
              </a:rPr>
              <a:t>單位主管：</a:t>
            </a:r>
            <a:r>
              <a:rPr lang="zh-TW" altLang="en-US" sz="1500" u="sng" dirty="0">
                <a:latin typeface="Times New Roman" pitchFamily="18" charset="0"/>
                <a:ea typeface="標楷體" pitchFamily="65" charset="-120"/>
                <a:cs typeface="Times New Roman" pitchFamily="18" charset="0"/>
              </a:rPr>
              <a:t>　</a:t>
            </a:r>
            <a:r>
              <a:rPr lang="en-US" altLang="zh-TW" sz="1500" u="sng" dirty="0" smtClean="0">
                <a:latin typeface="Times New Roman" pitchFamily="18" charset="0"/>
                <a:ea typeface="標楷體" pitchFamily="65" charset="-120"/>
                <a:cs typeface="Times New Roman" pitchFamily="18" charset="0"/>
              </a:rPr>
              <a:t>                      </a:t>
            </a:r>
            <a:r>
              <a:rPr lang="zh-TW" altLang="en-US" sz="1500" u="sng" dirty="0">
                <a:latin typeface="Times New Roman" pitchFamily="18" charset="0"/>
                <a:ea typeface="標楷體" pitchFamily="65" charset="-120"/>
                <a:cs typeface="Times New Roman" pitchFamily="18" charset="0"/>
              </a:rPr>
              <a:t>　　</a:t>
            </a:r>
            <a:r>
              <a:rPr lang="zh-TW" altLang="en-US" sz="1500" dirty="0" smtClean="0">
                <a:latin typeface="Times New Roman" pitchFamily="18" charset="0"/>
                <a:ea typeface="標楷體" pitchFamily="65" charset="-120"/>
                <a:cs typeface="Times New Roman" pitchFamily="18" charset="0"/>
              </a:rPr>
              <a:t>稽核人員：</a:t>
            </a:r>
            <a:r>
              <a:rPr lang="zh-TW" altLang="en-US" sz="1500" u="sng" dirty="0">
                <a:latin typeface="Times New Roman" pitchFamily="18" charset="0"/>
                <a:ea typeface="標楷體" pitchFamily="65" charset="-120"/>
                <a:cs typeface="Times New Roman" pitchFamily="18" charset="0"/>
              </a:rPr>
              <a:t>　　</a:t>
            </a:r>
            <a:r>
              <a:rPr lang="en-US" altLang="zh-TW" sz="1500" u="sng" dirty="0" smtClean="0">
                <a:latin typeface="Times New Roman" pitchFamily="18" charset="0"/>
                <a:ea typeface="標楷體" pitchFamily="65" charset="-120"/>
                <a:cs typeface="Times New Roman" pitchFamily="18" charset="0"/>
              </a:rPr>
              <a:t>                  </a:t>
            </a:r>
            <a:r>
              <a:rPr lang="zh-TW" altLang="en-US" sz="1500" u="sng" dirty="0">
                <a:latin typeface="Times New Roman" pitchFamily="18" charset="0"/>
                <a:ea typeface="標楷體" pitchFamily="65" charset="-120"/>
                <a:cs typeface="Times New Roman" pitchFamily="18" charset="0"/>
              </a:rPr>
              <a:t>　　　</a:t>
            </a:r>
            <a:endParaRPr lang="zh-TW" altLang="en-US" sz="15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1934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628650" indent="-628650">
              <a:lnSpc>
                <a:spcPct val="150000"/>
              </a:lnSpc>
            </a:pPr>
            <a:r>
              <a:rPr lang="zh-TW" altLang="en-US" sz="3000" b="1" dirty="0">
                <a:latin typeface="+mj-ea"/>
              </a:rPr>
              <a:t>八</a:t>
            </a:r>
            <a:r>
              <a:rPr lang="zh-TW" altLang="en-US" sz="3000" b="1" dirty="0" smtClean="0">
                <a:latin typeface="+mj-ea"/>
              </a:rPr>
              <a:t>、案例</a:t>
            </a:r>
            <a:r>
              <a:rPr lang="zh-TW" altLang="en-US" sz="3000" b="1" dirty="0">
                <a:latin typeface="+mj-ea"/>
              </a:rPr>
              <a:t>研</a:t>
            </a:r>
            <a:r>
              <a:rPr lang="zh-TW" altLang="en-US" sz="3000" b="1" dirty="0" smtClean="0">
                <a:latin typeface="+mj-ea"/>
              </a:rPr>
              <a:t>析</a:t>
            </a:r>
            <a:r>
              <a:rPr lang="zh-TW" altLang="en-US" sz="3000" b="1" dirty="0">
                <a:latin typeface="+mj-ea"/>
              </a:rPr>
              <a:t>：</a:t>
            </a:r>
            <a:r>
              <a:rPr lang="zh-TW" altLang="en-US" sz="2400" b="1" dirty="0" smtClean="0">
                <a:latin typeface="+mj-ea"/>
              </a:rPr>
              <a:t>報支國內出差旅費控管機制</a:t>
            </a:r>
            <a:endParaRPr lang="en-US" altLang="zh-TW" sz="2400" b="1" dirty="0">
              <a:latin typeface="+mj-ea"/>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43</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800" dirty="0">
              <a:latin typeface="+mj-ea"/>
              <a:ea typeface="+mj-ea"/>
            </a:endParaRPr>
          </a:p>
        </p:txBody>
      </p:sp>
      <p:graphicFrame>
        <p:nvGraphicFramePr>
          <p:cNvPr id="16" name="Group 115"/>
          <p:cNvGraphicFramePr>
            <a:graphicFrameLocks/>
          </p:cNvGraphicFramePr>
          <p:nvPr>
            <p:extLst>
              <p:ext uri="{D42A27DB-BD31-4B8C-83A1-F6EECF244321}">
                <p14:modId xmlns:p14="http://schemas.microsoft.com/office/powerpoint/2010/main" val="1622231677"/>
              </p:ext>
            </p:extLst>
          </p:nvPr>
        </p:nvGraphicFramePr>
        <p:xfrm>
          <a:off x="1259632" y="1605818"/>
          <a:ext cx="7128792" cy="4608934"/>
        </p:xfrm>
        <a:graphic>
          <a:graphicData uri="http://schemas.openxmlformats.org/drawingml/2006/table">
            <a:tbl>
              <a:tblPr/>
              <a:tblGrid>
                <a:gridCol w="2952328"/>
                <a:gridCol w="4176464"/>
              </a:tblGrid>
              <a:tr h="673310">
                <a:tc>
                  <a:txBody>
                    <a:bodyPr/>
                    <a:lstStyle>
                      <a:lvl1pPr marL="0" algn="l" rtl="0" eaLnBrk="1" latinLnBrk="0" hangingPunct="1">
                        <a:spcBef>
                          <a:spcPct val="20000"/>
                        </a:spcBef>
                        <a:defRPr kumimoji="0" sz="2800" kern="1200">
                          <a:solidFill>
                            <a:schemeClr val="tx1"/>
                          </a:solidFill>
                          <a:latin typeface="Arial" pitchFamily="34" charset="0"/>
                        </a:defRPr>
                      </a:lvl1pPr>
                      <a:lvl2pPr marL="457200" algn="l" rtl="0" eaLnBrk="1" latinLnBrk="0" hangingPunct="1">
                        <a:spcBef>
                          <a:spcPct val="20000"/>
                        </a:spcBef>
                        <a:defRPr kumimoji="0" sz="2400" kern="1200">
                          <a:solidFill>
                            <a:schemeClr val="tx1"/>
                          </a:solidFill>
                          <a:latin typeface="Arial" pitchFamily="34" charset="0"/>
                        </a:defRPr>
                      </a:lvl2pPr>
                      <a:lvl3pPr marL="914400" algn="l" rtl="0" eaLnBrk="1" latinLnBrk="0" hangingPunct="1">
                        <a:spcBef>
                          <a:spcPct val="20000"/>
                        </a:spcBef>
                        <a:defRPr kumimoji="0" sz="2000" kern="1200">
                          <a:solidFill>
                            <a:schemeClr val="tx1"/>
                          </a:solidFill>
                          <a:latin typeface="Arial" pitchFamily="34" charset="0"/>
                        </a:defRPr>
                      </a:lvl3pPr>
                      <a:lvl4pPr marL="1371600" algn="l" rtl="0" eaLnBrk="1" latinLnBrk="0" hangingPunct="1">
                        <a:spcBef>
                          <a:spcPct val="20000"/>
                        </a:spcBef>
                        <a:defRPr kumimoji="0" kern="1200">
                          <a:solidFill>
                            <a:schemeClr val="tx1"/>
                          </a:solidFill>
                          <a:latin typeface="Arial" pitchFamily="34" charset="0"/>
                        </a:defRPr>
                      </a:lvl4pPr>
                      <a:lvl5pPr marL="1828800" algn="l" rtl="0" eaLnBrk="1" latinLnBrk="0" hangingPunct="1">
                        <a:spcBef>
                          <a:spcPct val="20000"/>
                        </a:spcBef>
                        <a:defRPr kumimoji="0" kern="1200">
                          <a:solidFill>
                            <a:schemeClr val="tx1"/>
                          </a:solidFill>
                          <a:latin typeface="Arial" pitchFamily="34" charset="0"/>
                        </a:defRPr>
                      </a:lvl5pPr>
                      <a:lvl6pPr marL="2286000" algn="l" rtl="0" eaLnBrk="0" fontAlgn="base" latinLnBrk="0" hangingPunct="0">
                        <a:spcBef>
                          <a:spcPct val="20000"/>
                        </a:spcBef>
                        <a:spcAft>
                          <a:spcPct val="0"/>
                        </a:spcAft>
                        <a:defRPr kumimoji="0" kern="1200">
                          <a:solidFill>
                            <a:schemeClr val="tx1"/>
                          </a:solidFill>
                          <a:latin typeface="Arial" pitchFamily="34" charset="0"/>
                        </a:defRPr>
                      </a:lvl6pPr>
                      <a:lvl7pPr marL="2743200" algn="l" rtl="0" eaLnBrk="0" fontAlgn="base" latinLnBrk="0" hangingPunct="0">
                        <a:spcBef>
                          <a:spcPct val="20000"/>
                        </a:spcBef>
                        <a:spcAft>
                          <a:spcPct val="0"/>
                        </a:spcAft>
                        <a:defRPr kumimoji="0" kern="1200">
                          <a:solidFill>
                            <a:schemeClr val="tx1"/>
                          </a:solidFill>
                          <a:latin typeface="Arial" pitchFamily="34" charset="0"/>
                        </a:defRPr>
                      </a:lvl7pPr>
                      <a:lvl8pPr marL="3200400" algn="l" rtl="0" eaLnBrk="0" fontAlgn="base" latinLnBrk="0" hangingPunct="0">
                        <a:spcBef>
                          <a:spcPct val="20000"/>
                        </a:spcBef>
                        <a:spcAft>
                          <a:spcPct val="0"/>
                        </a:spcAft>
                        <a:defRPr kumimoji="0" kern="1200">
                          <a:solidFill>
                            <a:schemeClr val="tx1"/>
                          </a:solidFill>
                          <a:latin typeface="Arial" pitchFamily="34" charset="0"/>
                        </a:defRPr>
                      </a:lvl8pPr>
                      <a:lvl9pPr marL="3657600" algn="l" rtl="0" eaLnBrk="0" fontAlgn="base" latinLnBrk="0" hangingPunct="0">
                        <a:spcBef>
                          <a:spcPct val="20000"/>
                        </a:spcBef>
                        <a:spcAft>
                          <a:spcPct val="0"/>
                        </a:spcAft>
                        <a:defRPr kumimoji="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內部控制制度</a:t>
                      </a:r>
                    </a:p>
                  </a:txBody>
                  <a:tcPr marL="84392" marR="84392" marT="45727" marB="45727" anchor="ctr"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rtl="0" eaLnBrk="1" latinLnBrk="0" hangingPunct="1">
                        <a:spcBef>
                          <a:spcPct val="20000"/>
                        </a:spcBef>
                        <a:defRPr kumimoji="0" sz="2800" kern="1200">
                          <a:solidFill>
                            <a:schemeClr val="tx1"/>
                          </a:solidFill>
                          <a:latin typeface="Arial" pitchFamily="34" charset="0"/>
                        </a:defRPr>
                      </a:lvl1pPr>
                      <a:lvl2pPr marL="457200" algn="l" rtl="0" eaLnBrk="1" latinLnBrk="0" hangingPunct="1">
                        <a:spcBef>
                          <a:spcPct val="20000"/>
                        </a:spcBef>
                        <a:defRPr kumimoji="0" sz="2400" kern="1200">
                          <a:solidFill>
                            <a:schemeClr val="tx1"/>
                          </a:solidFill>
                          <a:latin typeface="Arial" pitchFamily="34" charset="0"/>
                        </a:defRPr>
                      </a:lvl2pPr>
                      <a:lvl3pPr marL="914400" algn="l" rtl="0" eaLnBrk="1" latinLnBrk="0" hangingPunct="1">
                        <a:spcBef>
                          <a:spcPct val="20000"/>
                        </a:spcBef>
                        <a:defRPr kumimoji="0" sz="2000" kern="1200">
                          <a:solidFill>
                            <a:schemeClr val="tx1"/>
                          </a:solidFill>
                          <a:latin typeface="Arial" pitchFamily="34" charset="0"/>
                        </a:defRPr>
                      </a:lvl3pPr>
                      <a:lvl4pPr marL="1371600" algn="l" rtl="0" eaLnBrk="1" latinLnBrk="0" hangingPunct="1">
                        <a:spcBef>
                          <a:spcPct val="20000"/>
                        </a:spcBef>
                        <a:defRPr kumimoji="0" kern="1200">
                          <a:solidFill>
                            <a:schemeClr val="tx1"/>
                          </a:solidFill>
                          <a:latin typeface="Arial" pitchFamily="34" charset="0"/>
                        </a:defRPr>
                      </a:lvl4pPr>
                      <a:lvl5pPr marL="1828800" algn="l" rtl="0" eaLnBrk="1" latinLnBrk="0" hangingPunct="1">
                        <a:spcBef>
                          <a:spcPct val="20000"/>
                        </a:spcBef>
                        <a:defRPr kumimoji="0" kern="1200">
                          <a:solidFill>
                            <a:schemeClr val="tx1"/>
                          </a:solidFill>
                          <a:latin typeface="Arial" pitchFamily="34" charset="0"/>
                        </a:defRPr>
                      </a:lvl5pPr>
                      <a:lvl6pPr marL="2286000" algn="l" rtl="0" eaLnBrk="0" fontAlgn="base" latinLnBrk="0" hangingPunct="0">
                        <a:spcBef>
                          <a:spcPct val="20000"/>
                        </a:spcBef>
                        <a:spcAft>
                          <a:spcPct val="0"/>
                        </a:spcAft>
                        <a:defRPr kumimoji="0" kern="1200">
                          <a:solidFill>
                            <a:schemeClr val="tx1"/>
                          </a:solidFill>
                          <a:latin typeface="Arial" pitchFamily="34" charset="0"/>
                        </a:defRPr>
                      </a:lvl6pPr>
                      <a:lvl7pPr marL="2743200" algn="l" rtl="0" eaLnBrk="0" fontAlgn="base" latinLnBrk="0" hangingPunct="0">
                        <a:spcBef>
                          <a:spcPct val="20000"/>
                        </a:spcBef>
                        <a:spcAft>
                          <a:spcPct val="0"/>
                        </a:spcAft>
                        <a:defRPr kumimoji="0" kern="1200">
                          <a:solidFill>
                            <a:schemeClr val="tx1"/>
                          </a:solidFill>
                          <a:latin typeface="Arial" pitchFamily="34" charset="0"/>
                        </a:defRPr>
                      </a:lvl7pPr>
                      <a:lvl8pPr marL="3200400" algn="l" rtl="0" eaLnBrk="0" fontAlgn="base" latinLnBrk="0" hangingPunct="0">
                        <a:spcBef>
                          <a:spcPct val="20000"/>
                        </a:spcBef>
                        <a:spcAft>
                          <a:spcPct val="0"/>
                        </a:spcAft>
                        <a:defRPr kumimoji="0" kern="1200">
                          <a:solidFill>
                            <a:schemeClr val="tx1"/>
                          </a:solidFill>
                          <a:latin typeface="Arial" pitchFamily="34" charset="0"/>
                        </a:defRPr>
                      </a:lvl8pPr>
                      <a:lvl9pPr marL="3657600" algn="l" rtl="0" eaLnBrk="0" fontAlgn="base" latinLnBrk="0" hangingPunct="0">
                        <a:spcBef>
                          <a:spcPct val="20000"/>
                        </a:spcBef>
                        <a:spcAft>
                          <a:spcPct val="0"/>
                        </a:spcAft>
                        <a:defRPr kumimoji="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稽核制度</a:t>
                      </a:r>
                    </a:p>
                  </a:txBody>
                  <a:tcPr marL="84392" marR="84392" marT="45727" marB="45727" anchor="ctr"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28575" cap="flat" cmpd="sng" algn="ctr">
                      <a:solidFill>
                        <a:sysClr val="windowText" lastClr="000000"/>
                      </a:solidFill>
                      <a:prstDash val="solid"/>
                      <a:round/>
                      <a:headEnd type="none" w="sm" len="sm"/>
                      <a:tailEnd type="none" w="sm" len="sm"/>
                    </a:lnT>
                    <a:lnB w="12700" cap="flat" cmpd="sng" algn="ctr">
                      <a:solidFill>
                        <a:sysClr val="windowText" lastClr="000000"/>
                      </a:solidFill>
                      <a:prstDash val="solid"/>
                      <a:round/>
                      <a:headEnd type="none" w="sm" len="sm"/>
                      <a:tailEnd type="none" w="sm" len="sm"/>
                    </a:lnB>
                    <a:lnTlToBr>
                      <a:noFill/>
                    </a:lnTlToBr>
                    <a:lnBlToTr>
                      <a:noFill/>
                    </a:lnBlToTr>
                    <a:noFill/>
                  </a:tcPr>
                </a:tc>
              </a:tr>
              <a:tr h="3935624">
                <a:tc>
                  <a:txBody>
                    <a:bodyPr/>
                    <a:lstStyle>
                      <a:lvl1pPr marL="0" algn="l" rtl="0" eaLnBrk="1" latinLnBrk="0" hangingPunct="1">
                        <a:spcBef>
                          <a:spcPct val="20000"/>
                        </a:spcBef>
                        <a:defRPr kumimoji="0" sz="2800" kern="1200">
                          <a:solidFill>
                            <a:schemeClr val="tx1"/>
                          </a:solidFill>
                          <a:latin typeface="Arial" pitchFamily="34" charset="0"/>
                        </a:defRPr>
                      </a:lvl1pPr>
                      <a:lvl2pPr marL="457200" algn="l" rtl="0" eaLnBrk="1" latinLnBrk="0" hangingPunct="1">
                        <a:spcBef>
                          <a:spcPct val="20000"/>
                        </a:spcBef>
                        <a:defRPr kumimoji="0" sz="2400" kern="1200">
                          <a:solidFill>
                            <a:schemeClr val="tx1"/>
                          </a:solidFill>
                          <a:latin typeface="Arial" pitchFamily="34" charset="0"/>
                        </a:defRPr>
                      </a:lvl2pPr>
                      <a:lvl3pPr marL="914400" algn="l" rtl="0" eaLnBrk="1" latinLnBrk="0" hangingPunct="1">
                        <a:spcBef>
                          <a:spcPct val="20000"/>
                        </a:spcBef>
                        <a:defRPr kumimoji="0" sz="2000" kern="1200">
                          <a:solidFill>
                            <a:schemeClr val="tx1"/>
                          </a:solidFill>
                          <a:latin typeface="Arial" pitchFamily="34" charset="0"/>
                        </a:defRPr>
                      </a:lvl3pPr>
                      <a:lvl4pPr marL="1371600" algn="l" rtl="0" eaLnBrk="1" latinLnBrk="0" hangingPunct="1">
                        <a:spcBef>
                          <a:spcPct val="20000"/>
                        </a:spcBef>
                        <a:defRPr kumimoji="0" kern="1200">
                          <a:solidFill>
                            <a:schemeClr val="tx1"/>
                          </a:solidFill>
                          <a:latin typeface="Arial" pitchFamily="34" charset="0"/>
                        </a:defRPr>
                      </a:lvl4pPr>
                      <a:lvl5pPr marL="1828800" algn="l" rtl="0" eaLnBrk="1" latinLnBrk="0" hangingPunct="1">
                        <a:spcBef>
                          <a:spcPct val="20000"/>
                        </a:spcBef>
                        <a:defRPr kumimoji="0" kern="1200">
                          <a:solidFill>
                            <a:schemeClr val="tx1"/>
                          </a:solidFill>
                          <a:latin typeface="Arial" pitchFamily="34" charset="0"/>
                        </a:defRPr>
                      </a:lvl5pPr>
                      <a:lvl6pPr marL="2286000" algn="l" rtl="0" eaLnBrk="0" fontAlgn="base" latinLnBrk="0" hangingPunct="0">
                        <a:spcBef>
                          <a:spcPct val="20000"/>
                        </a:spcBef>
                        <a:spcAft>
                          <a:spcPct val="0"/>
                        </a:spcAft>
                        <a:defRPr kumimoji="0" kern="1200">
                          <a:solidFill>
                            <a:schemeClr val="tx1"/>
                          </a:solidFill>
                          <a:latin typeface="Arial" pitchFamily="34" charset="0"/>
                        </a:defRPr>
                      </a:lvl6pPr>
                      <a:lvl7pPr marL="2743200" algn="l" rtl="0" eaLnBrk="0" fontAlgn="base" latinLnBrk="0" hangingPunct="0">
                        <a:spcBef>
                          <a:spcPct val="20000"/>
                        </a:spcBef>
                        <a:spcAft>
                          <a:spcPct val="0"/>
                        </a:spcAft>
                        <a:defRPr kumimoji="0" kern="1200">
                          <a:solidFill>
                            <a:schemeClr val="tx1"/>
                          </a:solidFill>
                          <a:latin typeface="Arial" pitchFamily="34" charset="0"/>
                        </a:defRPr>
                      </a:lvl7pPr>
                      <a:lvl8pPr marL="3200400" algn="l" rtl="0" eaLnBrk="0" fontAlgn="base" latinLnBrk="0" hangingPunct="0">
                        <a:spcBef>
                          <a:spcPct val="20000"/>
                        </a:spcBef>
                        <a:spcAft>
                          <a:spcPct val="0"/>
                        </a:spcAft>
                        <a:defRPr kumimoji="0" kern="1200">
                          <a:solidFill>
                            <a:schemeClr val="tx1"/>
                          </a:solidFill>
                          <a:latin typeface="Arial" pitchFamily="34" charset="0"/>
                        </a:defRPr>
                      </a:lvl8pPr>
                      <a:lvl9pPr marL="3657600" algn="l" rtl="0" eaLnBrk="0" fontAlgn="base" latinLnBrk="0" hangingPunct="0">
                        <a:spcBef>
                          <a:spcPct val="20000"/>
                        </a:spcBef>
                        <a:spcAft>
                          <a:spcPct val="0"/>
                        </a:spcAft>
                        <a:defRPr kumimoji="0" kern="1200">
                          <a:solidFill>
                            <a:schemeClr val="tx1"/>
                          </a:solidFill>
                          <a:latin typeface="Arial" pitchFamily="34" charset="0"/>
                        </a:defRPr>
                      </a:lvl9pPr>
                    </a:lstStyle>
                    <a:p>
                      <a:pPr marL="714375" marR="0" lvl="0" indent="-714375" algn="l" defTabSz="914400" rtl="0" eaLnBrk="0" fontAlgn="base" latinLnBrk="0" hangingPunct="0">
                        <a:lnSpc>
                          <a:spcPct val="100000"/>
                        </a:lnSpc>
                        <a:spcBef>
                          <a:spcPct val="20000"/>
                        </a:spcBef>
                        <a:spcAft>
                          <a:spcPct val="0"/>
                        </a:spcAft>
                        <a:buClrTx/>
                        <a:buSzTx/>
                        <a:buFontTx/>
                        <a:buNone/>
                        <a:tabLst/>
                      </a:pPr>
                      <a:r>
                        <a:rPr kumimoji="0" lang="zh-TW" altLang="en-US" sz="2700" b="0" i="0" u="none" strike="noStrike" cap="none" normalizeH="0" baseline="0" dirty="0" smtClean="0">
                          <a:ln>
                            <a:noFill/>
                          </a:ln>
                          <a:solidFill>
                            <a:schemeClr val="tx1"/>
                          </a:solidFill>
                          <a:effectLst/>
                          <a:latin typeface="Arial" pitchFamily="34" charset="0"/>
                          <a:ea typeface="標楷體" pitchFamily="65" charset="-120"/>
                        </a:rPr>
                        <a:t>一、出差必須先經核准。</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zh-TW" altLang="en-US" sz="2700" b="0" i="0" u="none" strike="noStrike" cap="none" normalizeH="0" baseline="0" dirty="0" smtClean="0">
                        <a:ln>
                          <a:noFill/>
                        </a:ln>
                        <a:solidFill>
                          <a:schemeClr val="tx1"/>
                        </a:solidFill>
                        <a:effectLst/>
                        <a:latin typeface="Arial" pitchFamily="34" charset="0"/>
                        <a:ea typeface="標楷體" pitchFamily="65" charset="-120"/>
                      </a:endParaRPr>
                    </a:p>
                    <a:p>
                      <a:pPr marL="714375" marR="0" lvl="0" indent="-714375" algn="l" defTabSz="914400" rtl="0" eaLnBrk="0" fontAlgn="base" latinLnBrk="0" hangingPunct="0">
                        <a:lnSpc>
                          <a:spcPct val="100000"/>
                        </a:lnSpc>
                        <a:spcBef>
                          <a:spcPct val="20000"/>
                        </a:spcBef>
                        <a:spcAft>
                          <a:spcPct val="0"/>
                        </a:spcAft>
                        <a:buClrTx/>
                        <a:buSzTx/>
                        <a:buFontTx/>
                        <a:buNone/>
                        <a:tabLst/>
                      </a:pPr>
                      <a:r>
                        <a:rPr kumimoji="0" lang="zh-TW" altLang="en-US" sz="2700" b="0" i="0" u="none" strike="noStrike" cap="none" normalizeH="0" baseline="0" dirty="0" smtClean="0">
                          <a:ln>
                            <a:noFill/>
                          </a:ln>
                          <a:solidFill>
                            <a:schemeClr val="tx1"/>
                          </a:solidFill>
                          <a:effectLst/>
                          <a:latin typeface="Arial" pitchFamily="34" charset="0"/>
                          <a:ea typeface="標楷體" pitchFamily="65" charset="-120"/>
                        </a:rPr>
                        <a:t>二、報支搭乘高鐵交通費必須檢具票證。</a:t>
                      </a:r>
                    </a:p>
                  </a:txBody>
                  <a:tcPr marL="84392" marR="84392" marT="45727" marB="45727" horzOverflow="overflow">
                    <a:lnL w="28575"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tc>
                  <a:txBody>
                    <a:bodyPr/>
                    <a:lstStyle>
                      <a:lvl1pPr marL="0" algn="l" rtl="0" eaLnBrk="1" latinLnBrk="0" hangingPunct="1">
                        <a:spcBef>
                          <a:spcPct val="20000"/>
                        </a:spcBef>
                        <a:defRPr kumimoji="0" sz="2800" kern="1200">
                          <a:solidFill>
                            <a:schemeClr val="tx1"/>
                          </a:solidFill>
                          <a:latin typeface="Arial" pitchFamily="34" charset="0"/>
                        </a:defRPr>
                      </a:lvl1pPr>
                      <a:lvl2pPr marL="457200" algn="l" rtl="0" eaLnBrk="1" latinLnBrk="0" hangingPunct="1">
                        <a:spcBef>
                          <a:spcPct val="20000"/>
                        </a:spcBef>
                        <a:defRPr kumimoji="0" sz="2400" kern="1200">
                          <a:solidFill>
                            <a:schemeClr val="tx1"/>
                          </a:solidFill>
                          <a:latin typeface="Arial" pitchFamily="34" charset="0"/>
                        </a:defRPr>
                      </a:lvl2pPr>
                      <a:lvl3pPr marL="914400" algn="l" rtl="0" eaLnBrk="1" latinLnBrk="0" hangingPunct="1">
                        <a:spcBef>
                          <a:spcPct val="20000"/>
                        </a:spcBef>
                        <a:defRPr kumimoji="0" sz="2000" kern="1200">
                          <a:solidFill>
                            <a:schemeClr val="tx1"/>
                          </a:solidFill>
                          <a:latin typeface="Arial" pitchFamily="34" charset="0"/>
                        </a:defRPr>
                      </a:lvl3pPr>
                      <a:lvl4pPr marL="1371600" algn="l" rtl="0" eaLnBrk="1" latinLnBrk="0" hangingPunct="1">
                        <a:spcBef>
                          <a:spcPct val="20000"/>
                        </a:spcBef>
                        <a:defRPr kumimoji="0" kern="1200">
                          <a:solidFill>
                            <a:schemeClr val="tx1"/>
                          </a:solidFill>
                          <a:latin typeface="Arial" pitchFamily="34" charset="0"/>
                        </a:defRPr>
                      </a:lvl4pPr>
                      <a:lvl5pPr marL="1828800" algn="l" rtl="0" eaLnBrk="1" latinLnBrk="0" hangingPunct="1">
                        <a:spcBef>
                          <a:spcPct val="20000"/>
                        </a:spcBef>
                        <a:defRPr kumimoji="0" kern="1200">
                          <a:solidFill>
                            <a:schemeClr val="tx1"/>
                          </a:solidFill>
                          <a:latin typeface="Arial" pitchFamily="34" charset="0"/>
                        </a:defRPr>
                      </a:lvl5pPr>
                      <a:lvl6pPr marL="2286000" algn="l" rtl="0" eaLnBrk="0" fontAlgn="base" latinLnBrk="0" hangingPunct="0">
                        <a:spcBef>
                          <a:spcPct val="20000"/>
                        </a:spcBef>
                        <a:spcAft>
                          <a:spcPct val="0"/>
                        </a:spcAft>
                        <a:defRPr kumimoji="0" kern="1200">
                          <a:solidFill>
                            <a:schemeClr val="tx1"/>
                          </a:solidFill>
                          <a:latin typeface="Arial" pitchFamily="34" charset="0"/>
                        </a:defRPr>
                      </a:lvl6pPr>
                      <a:lvl7pPr marL="2743200" algn="l" rtl="0" eaLnBrk="0" fontAlgn="base" latinLnBrk="0" hangingPunct="0">
                        <a:spcBef>
                          <a:spcPct val="20000"/>
                        </a:spcBef>
                        <a:spcAft>
                          <a:spcPct val="0"/>
                        </a:spcAft>
                        <a:defRPr kumimoji="0" kern="1200">
                          <a:solidFill>
                            <a:schemeClr val="tx1"/>
                          </a:solidFill>
                          <a:latin typeface="Arial" pitchFamily="34" charset="0"/>
                        </a:defRPr>
                      </a:lvl7pPr>
                      <a:lvl8pPr marL="3200400" algn="l" rtl="0" eaLnBrk="0" fontAlgn="base" latinLnBrk="0" hangingPunct="0">
                        <a:spcBef>
                          <a:spcPct val="20000"/>
                        </a:spcBef>
                        <a:spcAft>
                          <a:spcPct val="0"/>
                        </a:spcAft>
                        <a:defRPr kumimoji="0" kern="1200">
                          <a:solidFill>
                            <a:schemeClr val="tx1"/>
                          </a:solidFill>
                          <a:latin typeface="Arial" pitchFamily="34" charset="0"/>
                        </a:defRPr>
                      </a:lvl8pPr>
                      <a:lvl9pPr marL="3657600" algn="l" rtl="0" eaLnBrk="0" fontAlgn="base" latinLnBrk="0" hangingPunct="0">
                        <a:spcBef>
                          <a:spcPct val="20000"/>
                        </a:spcBef>
                        <a:spcAft>
                          <a:spcPct val="0"/>
                        </a:spcAft>
                        <a:defRPr kumimoji="0" kern="1200">
                          <a:solidFill>
                            <a:schemeClr val="tx1"/>
                          </a:solidFill>
                          <a:latin typeface="Arial" pitchFamily="34" charset="0"/>
                        </a:defRPr>
                      </a:lvl9pPr>
                    </a:lstStyle>
                    <a:p>
                      <a:pPr marL="714375" marR="0" lvl="0" indent="-714375"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一、查核報支差旅費單據，稽核出差是否已先經核准？</a:t>
                      </a:r>
                    </a:p>
                    <a:p>
                      <a:pPr marL="714375" marR="0" lvl="0" indent="-714375"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二、查核報支差旅費單據，稽核報支高鐵交通費是否檢附票證？</a:t>
                      </a:r>
                    </a:p>
                  </a:txBody>
                  <a:tcPr marL="84392" marR="84392" marT="45727" marB="45727" horzOverflow="overflow">
                    <a:lnL w="12700" cap="flat" cmpd="sng" algn="ctr">
                      <a:solidFill>
                        <a:sysClr val="windowText" lastClr="000000"/>
                      </a:solidFill>
                      <a:prstDash val="solid"/>
                      <a:round/>
                      <a:headEnd type="none" w="sm" len="sm"/>
                      <a:tailEnd type="none" w="sm" len="sm"/>
                    </a:lnL>
                    <a:lnR w="28575"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sm" len="sm"/>
                      <a:tailEnd type="none" w="sm" len="sm"/>
                    </a:lnT>
                    <a:lnB w="28575" cap="flat" cmpd="sng" algn="ctr">
                      <a:solidFill>
                        <a:sysClr val="windowText" lastClr="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773906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8136433" cy="665163"/>
          </a:xfrm>
        </p:spPr>
        <p:txBody>
          <a:bodyPr>
            <a:noAutofit/>
          </a:bodyPr>
          <a:lstStyle/>
          <a:p>
            <a:pPr marL="628650" indent="-628650">
              <a:lnSpc>
                <a:spcPct val="150000"/>
              </a:lnSpc>
            </a:pPr>
            <a:r>
              <a:rPr lang="zh-TW" altLang="en-US" sz="3000" b="1" dirty="0">
                <a:latin typeface="+mj-ea"/>
              </a:rPr>
              <a:t>八</a:t>
            </a:r>
            <a:r>
              <a:rPr lang="zh-TW" altLang="en-US" sz="3000" b="1" dirty="0" smtClean="0">
                <a:latin typeface="+mj-ea"/>
              </a:rPr>
              <a:t>、案例</a:t>
            </a:r>
            <a:r>
              <a:rPr lang="zh-TW" altLang="en-US" sz="3000" b="1" dirty="0">
                <a:latin typeface="+mj-ea"/>
              </a:rPr>
              <a:t>研</a:t>
            </a:r>
            <a:r>
              <a:rPr lang="zh-TW" altLang="en-US" sz="3000" b="1" dirty="0" smtClean="0">
                <a:latin typeface="+mj-ea"/>
              </a:rPr>
              <a:t>析：</a:t>
            </a:r>
            <a:r>
              <a:rPr lang="zh-TW" altLang="en-US" sz="2400" b="1" dirty="0" smtClean="0">
                <a:latin typeface="+mj-ea"/>
              </a:rPr>
              <a:t>稽核某研究</a:t>
            </a:r>
            <a:r>
              <a:rPr lang="zh-TW" altLang="en-US" sz="2400" b="1" dirty="0" smtClean="0">
                <a:latin typeface="+mj-ea"/>
              </a:rPr>
              <a:t>計畫國內出差旅費工作底稿</a:t>
            </a:r>
            <a:endParaRPr lang="en-US" altLang="zh-TW" sz="2400" b="1" dirty="0">
              <a:latin typeface="+mj-ea"/>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chemeClr val="tx2"/>
                </a:solidFill>
                <a:latin typeface="Arial" charset="0"/>
              </a:rPr>
              <a:t>44</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p:txBody>
          <a:bodyPr/>
          <a:lstStyle/>
          <a:p>
            <a:pPr marL="628650" indent="-628650" algn="just">
              <a:lnSpc>
                <a:spcPct val="150000"/>
              </a:lnSpc>
              <a:buNone/>
            </a:pPr>
            <a:endParaRPr lang="en-US" altLang="zh-TW" sz="2800" dirty="0">
              <a:latin typeface="+mj-ea"/>
              <a:ea typeface="+mj-ea"/>
            </a:endParaRPr>
          </a:p>
        </p:txBody>
      </p:sp>
      <p:sp>
        <p:nvSpPr>
          <p:cNvPr id="10" name="文字方塊 3"/>
          <p:cNvSpPr txBox="1">
            <a:spLocks noChangeArrowheads="1"/>
          </p:cNvSpPr>
          <p:nvPr/>
        </p:nvSpPr>
        <p:spPr bwMode="auto">
          <a:xfrm>
            <a:off x="5073005" y="1268760"/>
            <a:ext cx="3673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4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0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600" dirty="0">
                <a:latin typeface="標楷體" pitchFamily="65" charset="-120"/>
                <a:ea typeface="標楷體" pitchFamily="65" charset="-120"/>
              </a:rPr>
              <a:t>稽核人員：趙一稽核組長、錢二稽核員</a:t>
            </a:r>
          </a:p>
        </p:txBody>
      </p:sp>
      <p:graphicFrame>
        <p:nvGraphicFramePr>
          <p:cNvPr id="11" name="表格版面配置區 2"/>
          <p:cNvGraphicFramePr>
            <a:graphicFrameLocks/>
          </p:cNvGraphicFramePr>
          <p:nvPr>
            <p:extLst>
              <p:ext uri="{D42A27DB-BD31-4B8C-83A1-F6EECF244321}">
                <p14:modId xmlns:p14="http://schemas.microsoft.com/office/powerpoint/2010/main" val="379443655"/>
              </p:ext>
            </p:extLst>
          </p:nvPr>
        </p:nvGraphicFramePr>
        <p:xfrm>
          <a:off x="505012" y="1629817"/>
          <a:ext cx="8133976" cy="4540320"/>
        </p:xfrm>
        <a:graphic>
          <a:graphicData uri="http://schemas.openxmlformats.org/drawingml/2006/table">
            <a:tbl>
              <a:tblPr firstRow="1" bandRow="1"/>
              <a:tblGrid>
                <a:gridCol w="897406"/>
                <a:gridCol w="740841"/>
                <a:gridCol w="906065"/>
                <a:gridCol w="1882716"/>
                <a:gridCol w="1867311"/>
                <a:gridCol w="1839637"/>
              </a:tblGrid>
              <a:tr h="61039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日 期</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地點</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受稽核</a:t>
                      </a:r>
                      <a:endParaRPr lang="en-US" altLang="zh-TW" sz="1800" dirty="0" smtClean="0">
                        <a:solidFill>
                          <a:schemeClr val="tx1"/>
                        </a:solidFill>
                        <a:latin typeface="標楷體" panose="03000509000000000000" pitchFamily="65" charset="-120"/>
                        <a:ea typeface="標楷體" panose="03000509000000000000" pitchFamily="65" charset="-120"/>
                      </a:endParaRPr>
                    </a:p>
                    <a:p>
                      <a:pPr algn="ctr"/>
                      <a:r>
                        <a:rPr lang="zh-TW" altLang="en-US" sz="1800" dirty="0" smtClean="0">
                          <a:solidFill>
                            <a:schemeClr val="tx1"/>
                          </a:solidFill>
                          <a:latin typeface="標楷體" panose="03000509000000000000" pitchFamily="65" charset="-120"/>
                          <a:ea typeface="標楷體" panose="03000509000000000000" pitchFamily="65" charset="-120"/>
                        </a:rPr>
                        <a:t>人員</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抽查項目</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稽核發現</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zh-TW" altLang="en-US" sz="1800" dirty="0" smtClean="0">
                          <a:solidFill>
                            <a:schemeClr val="tx1"/>
                          </a:solidFill>
                          <a:latin typeface="標楷體" panose="03000509000000000000" pitchFamily="65" charset="-120"/>
                          <a:ea typeface="標楷體" panose="03000509000000000000" pitchFamily="65" charset="-120"/>
                        </a:rPr>
                        <a:t>建  議</a:t>
                      </a:r>
                      <a:endParaRPr lang="zh-TW" altLang="en-US" sz="1800" dirty="0">
                        <a:solidFill>
                          <a:schemeClr val="tx1"/>
                        </a:solidFill>
                        <a:latin typeface="標楷體" panose="03000509000000000000" pitchFamily="65" charset="-120"/>
                        <a:ea typeface="標楷體" panose="03000509000000000000" pitchFamily="65" charset="-120"/>
                      </a:endParaRPr>
                    </a:p>
                  </a:txBody>
                  <a:tcPr marL="84408" marR="84408" marT="45706" marB="4570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00268">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altLang="zh-TW" sz="1400" dirty="0" smtClean="0">
                          <a:latin typeface="標楷體" panose="03000509000000000000" pitchFamily="65" charset="-120"/>
                          <a:ea typeface="標楷體" panose="03000509000000000000" pitchFamily="65" charset="-120"/>
                          <a:cs typeface="Times New Roman" pitchFamily="18" charset="0"/>
                        </a:rPr>
                        <a:t>108.10.4</a:t>
                      </a:r>
                    </a:p>
                    <a:p>
                      <a:pPr algn="ctr"/>
                      <a:r>
                        <a:rPr lang="zh-TW" altLang="en-US" sz="1400" dirty="0" smtClean="0">
                          <a:latin typeface="標楷體" panose="03000509000000000000" pitchFamily="65" charset="-120"/>
                          <a:ea typeface="標楷體" panose="03000509000000000000" pitchFamily="65" charset="-120"/>
                          <a:cs typeface="Times New Roman" pitchFamily="18" charset="0"/>
                        </a:rPr>
                        <a:t>上午</a:t>
                      </a:r>
                      <a:r>
                        <a:rPr lang="en-US" altLang="zh-TW" sz="1400" dirty="0" smtClean="0">
                          <a:latin typeface="標楷體" panose="03000509000000000000" pitchFamily="65" charset="-120"/>
                          <a:ea typeface="標楷體" panose="03000509000000000000" pitchFamily="65" charset="-120"/>
                          <a:cs typeface="Times New Roman" pitchFamily="18" charset="0"/>
                        </a:rPr>
                        <a:t>10</a:t>
                      </a:r>
                      <a:r>
                        <a:rPr lang="zh-TW" altLang="en-US" sz="1400" dirty="0" smtClean="0">
                          <a:latin typeface="標楷體" panose="03000509000000000000" pitchFamily="65" charset="-120"/>
                          <a:ea typeface="標楷體" panose="03000509000000000000" pitchFamily="65" charset="-120"/>
                          <a:cs typeface="Times New Roman" pitchFamily="18" charset="0"/>
                        </a:rPr>
                        <a:t>時</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algn="ctr"/>
                      <a:r>
                        <a:rPr lang="zh-TW" altLang="en-US" sz="1400" dirty="0" smtClean="0">
                          <a:latin typeface="標楷體" panose="03000509000000000000" pitchFamily="65" charset="-120"/>
                          <a:ea typeface="標楷體" panose="03000509000000000000" pitchFamily="65" charset="-120"/>
                          <a:cs typeface="Times New Roman" pitchFamily="18" charset="0"/>
                        </a:rPr>
                        <a:t>至</a:t>
                      </a:r>
                      <a:r>
                        <a:rPr lang="en-US" altLang="zh-TW" sz="1400" dirty="0" smtClean="0">
                          <a:latin typeface="標楷體" panose="03000509000000000000" pitchFamily="65" charset="-120"/>
                          <a:ea typeface="標楷體" panose="03000509000000000000" pitchFamily="65" charset="-120"/>
                          <a:cs typeface="Times New Roman" pitchFamily="18" charset="0"/>
                        </a:rPr>
                        <a:t>12</a:t>
                      </a:r>
                      <a:r>
                        <a:rPr lang="zh-TW" altLang="en-US" sz="1400" dirty="0" smtClean="0">
                          <a:latin typeface="標楷體" panose="03000509000000000000" pitchFamily="65" charset="-120"/>
                          <a:ea typeface="標楷體" panose="03000509000000000000" pitchFamily="65" charset="-120"/>
                          <a:cs typeface="Times New Roman" pitchFamily="18" charset="0"/>
                        </a:rPr>
                        <a:t>時</a:t>
                      </a:r>
                      <a:endParaRPr lang="zh-TW" altLang="en-US" sz="1400" dirty="0">
                        <a:latin typeface="標楷體" panose="03000509000000000000" pitchFamily="65" charset="-120"/>
                        <a:ea typeface="標楷體" panose="03000509000000000000"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zh-TW" altLang="en-US" sz="1400" dirty="0" smtClean="0">
                          <a:latin typeface="標楷體" panose="03000509000000000000" pitchFamily="65" charset="-120"/>
                          <a:ea typeface="標楷體" panose="03000509000000000000" pitchFamily="65" charset="-120"/>
                          <a:cs typeface="Times New Roman" pitchFamily="18" charset="0"/>
                        </a:rPr>
                        <a:t>會計室</a:t>
                      </a:r>
                      <a:endParaRPr lang="zh-TW" altLang="en-US" sz="1400" dirty="0">
                        <a:latin typeface="標楷體" panose="03000509000000000000" pitchFamily="65" charset="-120"/>
                        <a:ea typeface="標楷體" panose="03000509000000000000"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a:r>
                        <a:rPr lang="zh-TW" altLang="en-US" sz="1400" dirty="0" smtClean="0">
                          <a:latin typeface="標楷體" panose="03000509000000000000" pitchFamily="65" charset="-120"/>
                          <a:ea typeface="標楷體" panose="03000509000000000000" pitchFamily="65" charset="-120"/>
                          <a:cs typeface="Times New Roman" pitchFamily="18" charset="0"/>
                        </a:rPr>
                        <a:t>張三會計主任及李四會計佐理員協助調卷，並訪談黃六研究員出差及報支差旅費情形</a:t>
                      </a:r>
                      <a:endParaRPr lang="zh-TW" altLang="en-US" sz="1400" dirty="0">
                        <a:latin typeface="標楷體" panose="03000509000000000000" pitchFamily="65" charset="-120"/>
                        <a:ea typeface="標楷體" panose="03000509000000000000"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180975" indent="-180975">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1.</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1070701</a:t>
                      </a:r>
                      <a:r>
                        <a:rPr lang="zh-TW" altLang="en-US" sz="1400" dirty="0" smtClean="0">
                          <a:latin typeface="標楷體" panose="03000509000000000000" pitchFamily="65" charset="-120"/>
                          <a:ea typeface="標楷體" panose="03000509000000000000" pitchFamily="65" charset="-120"/>
                          <a:cs typeface="Times New Roman" pitchFamily="18" charset="0"/>
                        </a:rPr>
                        <a:t>號 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l"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2.</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1070712</a:t>
                      </a:r>
                      <a:r>
                        <a:rPr lang="zh-TW" altLang="en-US" sz="1400" dirty="0" smtClean="0">
                          <a:latin typeface="標楷體" panose="03000509000000000000" pitchFamily="65" charset="-120"/>
                          <a:ea typeface="標楷體" panose="03000509000000000000" pitchFamily="65" charset="-120"/>
                          <a:cs typeface="Times New Roman" pitchFamily="18" charset="0"/>
                        </a:rPr>
                        <a:t>號及所附相關書據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l"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3.</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1070811</a:t>
                      </a:r>
                      <a:r>
                        <a:rPr lang="zh-TW" altLang="en-US" sz="1400" dirty="0" smtClean="0">
                          <a:latin typeface="標楷體" panose="03000509000000000000" pitchFamily="65" charset="-120"/>
                          <a:ea typeface="標楷體" panose="03000509000000000000" pitchFamily="65" charset="-120"/>
                          <a:cs typeface="Times New Roman" pitchFamily="18" charset="0"/>
                        </a:rPr>
                        <a:t>號及所附相關書據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l"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4.</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1070815</a:t>
                      </a:r>
                      <a:r>
                        <a:rPr lang="zh-TW" altLang="en-US" sz="1400" dirty="0" smtClean="0">
                          <a:latin typeface="標楷體" panose="03000509000000000000" pitchFamily="65" charset="-120"/>
                          <a:ea typeface="標楷體" panose="03000509000000000000" pitchFamily="65" charset="-120"/>
                          <a:cs typeface="Times New Roman" pitchFamily="18" charset="0"/>
                        </a:rPr>
                        <a:t>號及所附相關書據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l"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5.</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1070908</a:t>
                      </a:r>
                      <a:r>
                        <a:rPr lang="zh-TW" altLang="en-US" sz="1400" dirty="0" smtClean="0">
                          <a:latin typeface="標楷體" panose="03000509000000000000" pitchFamily="65" charset="-120"/>
                          <a:ea typeface="標楷體" panose="03000509000000000000" pitchFamily="65" charset="-120"/>
                          <a:cs typeface="Times New Roman" pitchFamily="18" charset="0"/>
                        </a:rPr>
                        <a:t>號及所附相關書據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l"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6.</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1070921</a:t>
                      </a:r>
                      <a:r>
                        <a:rPr lang="zh-TW" altLang="en-US" sz="1400" dirty="0" smtClean="0">
                          <a:latin typeface="標楷體" panose="03000509000000000000" pitchFamily="65" charset="-120"/>
                          <a:ea typeface="標楷體" panose="03000509000000000000" pitchFamily="65" charset="-120"/>
                          <a:cs typeface="Times New Roman" pitchFamily="18" charset="0"/>
                        </a:rPr>
                        <a:t>號及所附相關書據</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1400" dirty="0" smtClean="0">
                          <a:latin typeface="標楷體" pitchFamily="65" charset="-120"/>
                          <a:ea typeface="標楷體" pitchFamily="65" charset="-120"/>
                          <a:cs typeface="Times New Roman" pitchFamily="18" charset="0"/>
                        </a:rPr>
                        <a:t>註</a:t>
                      </a:r>
                      <a:r>
                        <a:rPr lang="zh-TW" altLang="en-US" sz="1400" dirty="0" smtClean="0">
                          <a:solidFill>
                            <a:schemeClr val="tx1"/>
                          </a:solidFill>
                          <a:latin typeface="標楷體" pitchFamily="65" charset="-120"/>
                          <a:ea typeface="標楷體" pitchFamily="65" charset="-120"/>
                          <a:cs typeface="Times New Roman" pitchFamily="18" charset="0"/>
                        </a:rPr>
                        <a:t>：依稽核重點，由 </a:t>
                      </a:r>
                      <a:endParaRPr lang="en-US" altLang="zh-TW" sz="1400" dirty="0" smtClean="0">
                        <a:solidFill>
                          <a:schemeClr val="tx1"/>
                        </a:solidFill>
                        <a:latin typeface="標楷體" pitchFamily="65" charset="-12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1400" dirty="0" smtClean="0">
                          <a:solidFill>
                            <a:schemeClr val="tx1"/>
                          </a:solidFill>
                          <a:latin typeface="標楷體" pitchFamily="65" charset="-120"/>
                          <a:ea typeface="標楷體" pitchFamily="65" charset="-120"/>
                          <a:cs typeface="Times New Roman" pitchFamily="18" charset="0"/>
                        </a:rPr>
                        <a:t>    分類帳抽查</a:t>
                      </a:r>
                      <a:r>
                        <a:rPr lang="en-US" altLang="zh-TW" sz="1400" dirty="0" smtClean="0">
                          <a:solidFill>
                            <a:schemeClr val="tx1"/>
                          </a:solidFill>
                          <a:latin typeface="標楷體" pitchFamily="65" charset="-120"/>
                          <a:ea typeface="標楷體" pitchFamily="65" charset="-120"/>
                          <a:cs typeface="Times New Roman" pitchFamily="18" charset="0"/>
                        </a:rPr>
                        <a:t>6</a:t>
                      </a:r>
                      <a:r>
                        <a:rPr lang="zh-TW" altLang="en-US" sz="1400" dirty="0" smtClean="0">
                          <a:solidFill>
                            <a:schemeClr val="tx1"/>
                          </a:solidFill>
                          <a:latin typeface="標楷體" pitchFamily="65" charset="-120"/>
                          <a:ea typeface="標楷體" pitchFamily="65" charset="-120"/>
                          <a:cs typeface="Times New Roman" pitchFamily="18" charset="0"/>
                        </a:rPr>
                        <a:t>件出</a:t>
                      </a:r>
                      <a:endParaRPr lang="en-US" altLang="zh-TW" sz="1400" dirty="0" smtClean="0">
                        <a:solidFill>
                          <a:schemeClr val="tx1"/>
                        </a:solidFill>
                        <a:latin typeface="標楷體" pitchFamily="65" charset="-12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1400" dirty="0" smtClean="0">
                          <a:solidFill>
                            <a:schemeClr val="tx1"/>
                          </a:solidFill>
                          <a:latin typeface="標楷體" pitchFamily="65" charset="-120"/>
                          <a:ea typeface="標楷體" pitchFamily="65" charset="-120"/>
                          <a:cs typeface="Times New Roman" pitchFamily="18" charset="0"/>
                        </a:rPr>
                        <a:t>    差憑證，占</a:t>
                      </a:r>
                      <a:r>
                        <a:rPr lang="zh-TW" altLang="en-US" sz="1400" dirty="0" smtClean="0">
                          <a:latin typeface="標楷體" pitchFamily="65" charset="-120"/>
                          <a:ea typeface="標楷體" pitchFamily="65" charset="-120"/>
                          <a:cs typeface="Times New Roman" pitchFamily="18" charset="0"/>
                        </a:rPr>
                        <a:t>第</a:t>
                      </a:r>
                      <a:r>
                        <a:rPr lang="en-US" altLang="zh-TW" sz="1400" dirty="0" smtClean="0">
                          <a:latin typeface="標楷體" pitchFamily="65" charset="-120"/>
                          <a:ea typeface="標楷體" pitchFamily="65" charset="-120"/>
                          <a:cs typeface="Times New Roman" pitchFamily="18" charset="0"/>
                        </a:rPr>
                        <a:t>3</a:t>
                      </a:r>
                      <a:r>
                        <a:rPr lang="zh-TW" altLang="en-US" sz="1400" dirty="0" smtClean="0">
                          <a:latin typeface="標楷體" pitchFamily="65" charset="-120"/>
                          <a:ea typeface="標楷體" pitchFamily="65" charset="-120"/>
                          <a:cs typeface="Times New Roman" pitchFamily="18" charset="0"/>
                        </a:rPr>
                        <a:t>季</a:t>
                      </a:r>
                      <a:endParaRPr lang="en-US" altLang="zh-TW" sz="1400" dirty="0" smtClean="0">
                        <a:latin typeface="標楷體" pitchFamily="65" charset="-12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1400" dirty="0" smtClean="0">
                          <a:latin typeface="標楷體" pitchFamily="65" charset="-120"/>
                          <a:ea typeface="標楷體" pitchFamily="65" charset="-120"/>
                          <a:cs typeface="Times New Roman" pitchFamily="18" charset="0"/>
                        </a:rPr>
                        <a:t>    </a:t>
                      </a:r>
                      <a:r>
                        <a:rPr lang="zh-TW" altLang="en-US" sz="1400" dirty="0" smtClean="0">
                          <a:latin typeface="標楷體" pitchFamily="65" charset="-120"/>
                          <a:ea typeface="標楷體" pitchFamily="65" charset="-120"/>
                          <a:cs typeface="Times New Roman" pitchFamily="18" charset="0"/>
                        </a:rPr>
                        <a:t>該研究</a:t>
                      </a:r>
                      <a:r>
                        <a:rPr lang="zh-TW" altLang="en-US" sz="1400" dirty="0" smtClean="0">
                          <a:latin typeface="標楷體" pitchFamily="65" charset="-120"/>
                          <a:ea typeface="標楷體" pitchFamily="65" charset="-120"/>
                          <a:cs typeface="Times New Roman" pitchFamily="18" charset="0"/>
                        </a:rPr>
                        <a:t>計畫國內</a:t>
                      </a:r>
                      <a:endParaRPr lang="en-US" altLang="zh-TW" sz="1400" dirty="0" smtClean="0">
                        <a:latin typeface="標楷體" pitchFamily="65" charset="-12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sz="1400" dirty="0" smtClean="0">
                          <a:latin typeface="標楷體" pitchFamily="65" charset="-120"/>
                          <a:ea typeface="標楷體" pitchFamily="65" charset="-120"/>
                          <a:cs typeface="Times New Roman" pitchFamily="18" charset="0"/>
                        </a:rPr>
                        <a:t>    出差共</a:t>
                      </a:r>
                      <a:r>
                        <a:rPr lang="en-US" altLang="zh-TW" sz="1400" dirty="0" smtClean="0">
                          <a:latin typeface="標楷體" pitchFamily="65" charset="-120"/>
                          <a:ea typeface="標楷體" pitchFamily="65" charset="-120"/>
                          <a:cs typeface="Times New Roman" pitchFamily="18" charset="0"/>
                        </a:rPr>
                        <a:t>15</a:t>
                      </a:r>
                      <a:r>
                        <a:rPr lang="zh-TW" altLang="en-US" sz="1400" dirty="0" smtClean="0">
                          <a:latin typeface="標楷體" pitchFamily="65" charset="-120"/>
                          <a:ea typeface="標楷體" pitchFamily="65" charset="-120"/>
                          <a:cs typeface="Times New Roman" pitchFamily="18" charset="0"/>
                        </a:rPr>
                        <a:t>件之</a:t>
                      </a:r>
                      <a:r>
                        <a:rPr lang="en-US" altLang="zh-TW" sz="1400" dirty="0" smtClean="0">
                          <a:latin typeface="標楷體" pitchFamily="65" charset="-120"/>
                          <a:ea typeface="標楷體" pitchFamily="65" charset="-120"/>
                          <a:cs typeface="Times New Roman" pitchFamily="18" charset="0"/>
                        </a:rPr>
                        <a:t>40%</a:t>
                      </a:r>
                      <a:r>
                        <a:rPr lang="zh-TW" altLang="en-US" sz="1400" dirty="0" smtClean="0">
                          <a:latin typeface="標楷體" pitchFamily="65" charset="-120"/>
                          <a:ea typeface="標楷體" pitchFamily="65" charset="-120"/>
                          <a:cs typeface="Times New Roman" pitchFamily="18" charset="0"/>
                        </a:rPr>
                        <a:t>。</a:t>
                      </a:r>
                      <a:endParaRPr lang="zh-TW" altLang="en-US" sz="1400" dirty="0">
                        <a:latin typeface="標楷體" pitchFamily="65" charset="-120"/>
                        <a:ea typeface="標楷體"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180975" indent="-180975" algn="just">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1.</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1070712</a:t>
                      </a:r>
                      <a:r>
                        <a:rPr lang="zh-TW" altLang="en-US" sz="1400" dirty="0" smtClean="0">
                          <a:latin typeface="標楷體" panose="03000509000000000000" pitchFamily="65" charset="-120"/>
                          <a:ea typeface="標楷體" panose="03000509000000000000" pitchFamily="65" charset="-120"/>
                          <a:cs typeface="Times New Roman" pitchFamily="18" charset="0"/>
                        </a:rPr>
                        <a:t>未檢附旅館住宿統一發票，卻報支</a:t>
                      </a:r>
                      <a:r>
                        <a:rPr lang="en-US" altLang="zh-TW" sz="1400" dirty="0" smtClean="0">
                          <a:latin typeface="標楷體" panose="03000509000000000000" pitchFamily="65" charset="-120"/>
                          <a:ea typeface="標楷體" panose="03000509000000000000" pitchFamily="65" charset="-120"/>
                          <a:cs typeface="Times New Roman" pitchFamily="18" charset="0"/>
                        </a:rPr>
                        <a:t>$700</a:t>
                      </a:r>
                      <a:r>
                        <a:rPr lang="zh-TW" altLang="en-US" sz="1400" dirty="0" smtClean="0">
                          <a:latin typeface="標楷體" panose="03000509000000000000" pitchFamily="65" charset="-120"/>
                          <a:ea typeface="標楷體" panose="03000509000000000000" pitchFamily="65" charset="-120"/>
                          <a:cs typeface="Times New Roman" pitchFamily="18" charset="0"/>
                        </a:rPr>
                        <a:t>住宿費，核與國內出差旅費報支要點附表</a:t>
                      </a:r>
                      <a:r>
                        <a:rPr lang="en-US" altLang="zh-TW" sz="1400" dirty="0" smtClean="0">
                          <a:latin typeface="標楷體" panose="03000509000000000000" pitchFamily="65" charset="-120"/>
                          <a:ea typeface="標楷體" panose="03000509000000000000" pitchFamily="65" charset="-120"/>
                          <a:cs typeface="Times New Roman" pitchFamily="18" charset="0"/>
                        </a:rPr>
                        <a:t>1</a:t>
                      </a:r>
                      <a:r>
                        <a:rPr lang="zh-TW" altLang="en-US" sz="1400" dirty="0" smtClean="0">
                          <a:latin typeface="標楷體" panose="03000509000000000000" pitchFamily="65" charset="-120"/>
                          <a:ea typeface="標楷體" panose="03000509000000000000" pitchFamily="65" charset="-120"/>
                          <a:cs typeface="Times New Roman" pitchFamily="18" charset="0"/>
                        </a:rPr>
                        <a:t>不合。</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marR="0" indent="-180975" algn="just" defTabSz="914400" rtl="0" eaLnBrk="1" fontAlgn="auto" latinLnBrk="0" hangingPunct="1">
                        <a:lnSpc>
                          <a:spcPct val="100000"/>
                        </a:lnSpc>
                        <a:spcBef>
                          <a:spcPts val="0"/>
                        </a:spcBef>
                        <a:spcAft>
                          <a:spcPts val="0"/>
                        </a:spcAft>
                        <a:buClrTx/>
                        <a:buSzTx/>
                        <a:buFont typeface="+mj-lt"/>
                        <a:buNone/>
                        <a:tabLst/>
                        <a:defRPr/>
                      </a:pPr>
                      <a:r>
                        <a:rPr lang="en-US" altLang="zh-TW" sz="1400" dirty="0" smtClean="0">
                          <a:latin typeface="標楷體" panose="03000509000000000000" pitchFamily="65" charset="-120"/>
                          <a:ea typeface="標楷體" panose="03000509000000000000" pitchFamily="65" charset="-120"/>
                          <a:cs typeface="Times New Roman" pitchFamily="18" charset="0"/>
                        </a:rPr>
                        <a:t>2.</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1070811</a:t>
                      </a:r>
                      <a:r>
                        <a:rPr lang="zh-TW" altLang="en-US" sz="1400" dirty="0" smtClean="0">
                          <a:latin typeface="標楷體" panose="03000509000000000000" pitchFamily="65" charset="-120"/>
                          <a:ea typeface="標楷體" panose="03000509000000000000" pitchFamily="65" charset="-120"/>
                          <a:cs typeface="Times New Roman" pitchFamily="18" charset="0"/>
                        </a:rPr>
                        <a:t>號，核准出差日期為</a:t>
                      </a:r>
                      <a:r>
                        <a:rPr lang="en-US" altLang="zh-TW" sz="1400" dirty="0" smtClean="0">
                          <a:latin typeface="標楷體" panose="03000509000000000000" pitchFamily="65" charset="-120"/>
                          <a:ea typeface="標楷體" panose="03000509000000000000" pitchFamily="65" charset="-120"/>
                          <a:cs typeface="Times New Roman" pitchFamily="18" charset="0"/>
                        </a:rPr>
                        <a:t>107</a:t>
                      </a:r>
                      <a:r>
                        <a:rPr lang="zh-TW" altLang="en-US" sz="1400" dirty="0" smtClean="0">
                          <a:latin typeface="標楷體" panose="03000509000000000000" pitchFamily="65" charset="-120"/>
                          <a:ea typeface="標楷體" panose="03000509000000000000" pitchFamily="65" charset="-120"/>
                          <a:cs typeface="Times New Roman" pitchFamily="18" charset="0"/>
                        </a:rPr>
                        <a:t>年</a:t>
                      </a:r>
                      <a:r>
                        <a:rPr lang="en-US" altLang="zh-TW" sz="1400" dirty="0" smtClean="0">
                          <a:latin typeface="標楷體" panose="03000509000000000000" pitchFamily="65" charset="-120"/>
                          <a:ea typeface="標楷體" panose="03000509000000000000" pitchFamily="65" charset="-120"/>
                          <a:cs typeface="Times New Roman" pitchFamily="18" charset="0"/>
                        </a:rPr>
                        <a:t>8</a:t>
                      </a:r>
                      <a:r>
                        <a:rPr lang="zh-TW" altLang="en-US" sz="1400" dirty="0" smtClean="0">
                          <a:latin typeface="標楷體" panose="03000509000000000000" pitchFamily="65" charset="-120"/>
                          <a:ea typeface="標楷體" panose="03000509000000000000" pitchFamily="65" charset="-120"/>
                          <a:cs typeface="Times New Roman" pitchFamily="18" charset="0"/>
                        </a:rPr>
                        <a:t>月</a:t>
                      </a:r>
                      <a:r>
                        <a:rPr lang="en-US" altLang="zh-TW" sz="1400" dirty="0" smtClean="0">
                          <a:latin typeface="標楷體" panose="03000509000000000000" pitchFamily="65" charset="-120"/>
                          <a:ea typeface="標楷體" panose="03000509000000000000" pitchFamily="65" charset="-120"/>
                          <a:cs typeface="Times New Roman" pitchFamily="18" charset="0"/>
                        </a:rPr>
                        <a:t>8</a:t>
                      </a:r>
                      <a:r>
                        <a:rPr lang="zh-TW" altLang="en-US" sz="1400" dirty="0" smtClean="0">
                          <a:latin typeface="標楷體" panose="03000509000000000000" pitchFamily="65" charset="-120"/>
                          <a:ea typeface="標楷體" panose="03000509000000000000" pitchFamily="65" charset="-120"/>
                          <a:cs typeface="Times New Roman" pitchFamily="18" charset="0"/>
                        </a:rPr>
                        <a:t>日，惟實際出差日期為</a:t>
                      </a:r>
                      <a:r>
                        <a:rPr lang="en-US" altLang="zh-TW" sz="1400" dirty="0" smtClean="0">
                          <a:latin typeface="標楷體" panose="03000509000000000000" pitchFamily="65" charset="-120"/>
                          <a:ea typeface="標楷體" panose="03000509000000000000" pitchFamily="65" charset="-120"/>
                          <a:cs typeface="Times New Roman" pitchFamily="18" charset="0"/>
                        </a:rPr>
                        <a:t>107</a:t>
                      </a:r>
                      <a:r>
                        <a:rPr lang="zh-TW" altLang="en-US" sz="1400" dirty="0" smtClean="0">
                          <a:latin typeface="標楷體" panose="03000509000000000000" pitchFamily="65" charset="-120"/>
                          <a:ea typeface="標楷體" panose="03000509000000000000" pitchFamily="65" charset="-120"/>
                          <a:cs typeface="Times New Roman" pitchFamily="18" charset="0"/>
                        </a:rPr>
                        <a:t>年</a:t>
                      </a:r>
                      <a:r>
                        <a:rPr lang="en-US" altLang="zh-TW" sz="1400" dirty="0" smtClean="0">
                          <a:latin typeface="標楷體" panose="03000509000000000000" pitchFamily="65" charset="-120"/>
                          <a:ea typeface="標楷體" panose="03000509000000000000" pitchFamily="65" charset="-120"/>
                          <a:cs typeface="Times New Roman" pitchFamily="18" charset="0"/>
                        </a:rPr>
                        <a:t>8</a:t>
                      </a:r>
                      <a:r>
                        <a:rPr lang="zh-TW" altLang="en-US" sz="1400" dirty="0" smtClean="0">
                          <a:latin typeface="標楷體" panose="03000509000000000000" pitchFamily="65" charset="-120"/>
                          <a:ea typeface="標楷體" panose="03000509000000000000" pitchFamily="65" charset="-120"/>
                          <a:cs typeface="Times New Roman" pitchFamily="18" charset="0"/>
                        </a:rPr>
                        <a:t>月</a:t>
                      </a:r>
                      <a:r>
                        <a:rPr lang="en-US" altLang="zh-TW" sz="1400" dirty="0" smtClean="0">
                          <a:latin typeface="標楷體" panose="03000509000000000000" pitchFamily="65" charset="-120"/>
                          <a:ea typeface="標楷體" panose="03000509000000000000" pitchFamily="65" charset="-120"/>
                          <a:cs typeface="Times New Roman" pitchFamily="18" charset="0"/>
                        </a:rPr>
                        <a:t>6</a:t>
                      </a:r>
                      <a:r>
                        <a:rPr lang="zh-TW" altLang="en-US" sz="1400" dirty="0" smtClean="0">
                          <a:latin typeface="標楷體" panose="03000509000000000000" pitchFamily="65" charset="-120"/>
                          <a:ea typeface="標楷體" panose="03000509000000000000" pitchFamily="65" charset="-120"/>
                          <a:cs typeface="Times New Roman" pitchFamily="18" charset="0"/>
                        </a:rPr>
                        <a:t>日。</a:t>
                      </a:r>
                      <a:endParaRPr lang="zh-TW" altLang="en-US" sz="1400" dirty="0">
                        <a:latin typeface="標楷體" panose="03000509000000000000" pitchFamily="65" charset="-120"/>
                        <a:ea typeface="標楷體" panose="03000509000000000000"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180975" indent="-180975" algn="just">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1.</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1070712</a:t>
                      </a:r>
                      <a:r>
                        <a:rPr lang="zh-TW" altLang="en-US" sz="1400" dirty="0" smtClean="0">
                          <a:latin typeface="標楷體" panose="03000509000000000000" pitchFamily="65" charset="-120"/>
                          <a:ea typeface="標楷體" panose="03000509000000000000" pitchFamily="65" charset="-120"/>
                          <a:cs typeface="Times New Roman" pitchFamily="18" charset="0"/>
                        </a:rPr>
                        <a:t>號溢支</a:t>
                      </a:r>
                      <a:r>
                        <a:rPr lang="en-US" altLang="zh-TW" sz="1400" dirty="0" smtClean="0">
                          <a:latin typeface="標楷體" panose="03000509000000000000" pitchFamily="65" charset="-120"/>
                          <a:ea typeface="標楷體" panose="03000509000000000000" pitchFamily="65" charset="-120"/>
                          <a:cs typeface="Times New Roman" pitchFamily="18" charset="0"/>
                        </a:rPr>
                        <a:t>$700</a:t>
                      </a:r>
                      <a:r>
                        <a:rPr lang="zh-TW" altLang="en-US" sz="1400" dirty="0" smtClean="0">
                          <a:latin typeface="標楷體" panose="03000509000000000000" pitchFamily="65" charset="-120"/>
                          <a:ea typeface="標楷體" panose="03000509000000000000" pitchFamily="65" charset="-120"/>
                          <a:cs typeface="Times New Roman" pitchFamily="18" charset="0"/>
                        </a:rPr>
                        <a:t>、支出傳票</a:t>
                      </a:r>
                      <a:r>
                        <a:rPr lang="en-US" altLang="zh-TW" sz="1400" dirty="0" smtClean="0">
                          <a:latin typeface="標楷體" panose="03000509000000000000" pitchFamily="65" charset="-120"/>
                          <a:ea typeface="標楷體" panose="03000509000000000000" pitchFamily="65" charset="-120"/>
                          <a:cs typeface="Times New Roman" pitchFamily="18" charset="0"/>
                        </a:rPr>
                        <a:t>1070921</a:t>
                      </a:r>
                      <a:r>
                        <a:rPr lang="zh-TW" altLang="en-US" sz="1400" dirty="0" smtClean="0">
                          <a:latin typeface="標楷體" panose="03000509000000000000" pitchFamily="65" charset="-120"/>
                          <a:ea typeface="標楷體" panose="03000509000000000000" pitchFamily="65" charset="-120"/>
                          <a:cs typeface="Times New Roman" pitchFamily="18" charset="0"/>
                        </a:rPr>
                        <a:t>號溢支</a:t>
                      </a:r>
                      <a:r>
                        <a:rPr lang="en-US" altLang="zh-TW" sz="1400" dirty="0" smtClean="0">
                          <a:latin typeface="標楷體" panose="03000509000000000000" pitchFamily="65" charset="-120"/>
                          <a:ea typeface="標楷體" panose="03000509000000000000" pitchFamily="65" charset="-120"/>
                          <a:cs typeface="Times New Roman" pitchFamily="18" charset="0"/>
                        </a:rPr>
                        <a:t>$200</a:t>
                      </a:r>
                      <a:r>
                        <a:rPr lang="zh-TW" altLang="en-US" sz="1400" dirty="0" smtClean="0">
                          <a:latin typeface="標楷體" panose="03000509000000000000" pitchFamily="65" charset="-120"/>
                          <a:ea typeface="標楷體" panose="03000509000000000000" pitchFamily="65" charset="-120"/>
                          <a:cs typeface="Times New Roman" pitchFamily="18" charset="0"/>
                        </a:rPr>
                        <a:t>，建議收回</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indent="-180975" algn="just">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  </a:t>
                      </a:r>
                      <a:r>
                        <a:rPr lang="zh-TW" altLang="en-US" sz="1400" dirty="0" smtClean="0">
                          <a:latin typeface="標楷體" panose="03000509000000000000" pitchFamily="65" charset="-120"/>
                          <a:ea typeface="標楷體" panose="03000509000000000000" pitchFamily="65" charset="-120"/>
                          <a:cs typeface="Times New Roman" pitchFamily="18" charset="0"/>
                        </a:rPr>
                        <a:t>。</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0" indent="0" algn="just">
                        <a:buFont typeface="+mj-lt"/>
                        <a:buNone/>
                      </a:pP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indent="-180975" algn="just">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2.</a:t>
                      </a:r>
                      <a:r>
                        <a:rPr lang="zh-TW" altLang="en-US" sz="1400" dirty="0" smtClean="0">
                          <a:latin typeface="標楷體" panose="03000509000000000000" pitchFamily="65" charset="-120"/>
                          <a:ea typeface="標楷體" panose="03000509000000000000" pitchFamily="65" charset="-120"/>
                          <a:cs typeface="Times New Roman" pitchFamily="18" charset="0"/>
                        </a:rPr>
                        <a:t>強化差旅費內部審核機制及核准機制</a:t>
                      </a:r>
                      <a:endParaRPr lang="en-US" altLang="zh-TW" sz="1400" dirty="0" smtClean="0">
                        <a:latin typeface="標楷體" panose="03000509000000000000" pitchFamily="65" charset="-120"/>
                        <a:ea typeface="標楷體" panose="03000509000000000000" pitchFamily="65" charset="-120"/>
                        <a:cs typeface="Times New Roman" pitchFamily="18" charset="0"/>
                      </a:endParaRPr>
                    </a:p>
                    <a:p>
                      <a:pPr marL="180975" indent="-180975" algn="just">
                        <a:buFont typeface="+mj-lt"/>
                        <a:buNone/>
                      </a:pPr>
                      <a:r>
                        <a:rPr lang="en-US" altLang="zh-TW" sz="1400" dirty="0" smtClean="0">
                          <a:latin typeface="標楷體" panose="03000509000000000000" pitchFamily="65" charset="-120"/>
                          <a:ea typeface="標楷體" panose="03000509000000000000" pitchFamily="65" charset="-120"/>
                          <a:cs typeface="Times New Roman" pitchFamily="18" charset="0"/>
                        </a:rPr>
                        <a:t>  </a:t>
                      </a:r>
                      <a:r>
                        <a:rPr lang="zh-TW" altLang="en-US" sz="1400" dirty="0" smtClean="0">
                          <a:latin typeface="標楷體" panose="03000509000000000000" pitchFamily="65" charset="-120"/>
                          <a:ea typeface="標楷體" panose="03000509000000000000" pitchFamily="65" charset="-120"/>
                          <a:cs typeface="Times New Roman" pitchFamily="18" charset="0"/>
                        </a:rPr>
                        <a:t>，以降低溢報差旅費及未經核准先行出差之風險。</a:t>
                      </a:r>
                      <a:endParaRPr lang="zh-TW" altLang="en-US" sz="1400" dirty="0">
                        <a:latin typeface="標楷體" panose="03000509000000000000" pitchFamily="65" charset="-120"/>
                        <a:ea typeface="標楷體" panose="03000509000000000000" pitchFamily="65" charset="-120"/>
                        <a:cs typeface="Times New Roman" pitchFamily="18" charset="0"/>
                      </a:endParaRPr>
                    </a:p>
                  </a:txBody>
                  <a:tcPr marL="84408" marR="84408" marT="45706" marB="4570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2768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45</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1512755" y="2056946"/>
            <a:ext cx="6002486" cy="2736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zh-TW" altLang="en-US" sz="5400" b="1" dirty="0">
                <a:solidFill>
                  <a:schemeClr val="tx1"/>
                </a:solidFill>
                <a:latin typeface="+mj-ea"/>
                <a:ea typeface="+mj-ea"/>
              </a:rPr>
              <a:t>伍、結語</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448157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圖片預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extLst>
          </p:cNvPr>
          <p:cNvSpPr>
            <a:spLocks noGrp="1"/>
          </p:cNvSpPr>
          <p:nvPr>
            <p:ph type="title"/>
          </p:nvPr>
        </p:nvSpPr>
        <p:spPr>
          <a:xfrm>
            <a:off x="395536" y="786334"/>
            <a:ext cx="8229600" cy="914474"/>
          </a:xfrm>
        </p:spPr>
        <p:txBody>
          <a:bodyPr anchor="ctr"/>
          <a:lstStyle/>
          <a:p>
            <a:pPr>
              <a:defRPr/>
            </a:pPr>
            <a:r>
              <a:rPr lang="zh-TW" altLang="en-US" sz="3000" b="1" dirty="0" smtClean="0">
                <a:solidFill>
                  <a:schemeClr val="tx1"/>
                </a:solidFill>
                <a:latin typeface="+mj-ea"/>
              </a:rPr>
              <a:t>一、協助合法報支經費</a:t>
            </a:r>
            <a:endParaRPr lang="zh-TW" altLang="en-US" sz="3000" b="1" dirty="0">
              <a:solidFill>
                <a:schemeClr val="tx1"/>
              </a:solidFill>
              <a:latin typeface="+mj-ea"/>
            </a:endParaRPr>
          </a:p>
        </p:txBody>
      </p:sp>
      <p:sp>
        <p:nvSpPr>
          <p:cNvPr id="90116" name="內容版面配置區 2"/>
          <p:cNvSpPr>
            <a:spLocks noGrp="1"/>
          </p:cNvSpPr>
          <p:nvPr>
            <p:ph sz="quarter" idx="1"/>
          </p:nvPr>
        </p:nvSpPr>
        <p:spPr>
          <a:xfrm>
            <a:off x="720382" y="1988840"/>
            <a:ext cx="7776864" cy="3456384"/>
          </a:xfrm>
        </p:spPr>
        <p:txBody>
          <a:bodyPr/>
          <a:lstStyle/>
          <a:p>
            <a:pPr marL="1079500" indent="-1079500" algn="just">
              <a:buClr>
                <a:schemeClr val="accent4">
                  <a:lumMod val="75000"/>
                </a:schemeClr>
              </a:buClr>
              <a:buNone/>
              <a:defRPr/>
            </a:pPr>
            <a:r>
              <a:rPr lang="zh-TW" altLang="en-US" dirty="0" smtClean="0">
                <a:latin typeface="+mj-ea"/>
                <a:ea typeface="+mj-ea"/>
              </a:rPr>
              <a:t>（一）請各學研</a:t>
            </a:r>
            <a:r>
              <a:rPr lang="zh-TW" altLang="zh-TW" dirty="0" smtClean="0">
                <a:latin typeface="+mj-ea"/>
                <a:ea typeface="+mj-ea"/>
              </a:rPr>
              <a:t>機構</a:t>
            </a:r>
            <a:r>
              <a:rPr lang="zh-TW" altLang="en-US" dirty="0" smtClean="0">
                <a:latin typeface="+mj-ea"/>
                <a:ea typeface="+mj-ea"/>
              </a:rPr>
              <a:t>強化內部控制機制，發揮內部稽核應有職能</a:t>
            </a:r>
            <a:r>
              <a:rPr lang="zh-TW" altLang="zh-TW" dirty="0" smtClean="0">
                <a:latin typeface="+mj-ea"/>
                <a:ea typeface="+mj-ea"/>
              </a:rPr>
              <a:t>，</a:t>
            </a:r>
            <a:r>
              <a:rPr lang="zh-TW" altLang="en-US" dirty="0" smtClean="0">
                <a:latin typeface="+mj-ea"/>
                <a:ea typeface="+mj-ea"/>
              </a:rPr>
              <a:t>達成報支經費合規性與自我管理目標。</a:t>
            </a:r>
            <a:endParaRPr lang="en-US" altLang="zh-TW" dirty="0" smtClean="0">
              <a:latin typeface="+mj-ea"/>
              <a:ea typeface="+mj-ea"/>
            </a:endParaRPr>
          </a:p>
          <a:p>
            <a:pPr marL="1080000" indent="-1080000">
              <a:spcBef>
                <a:spcPct val="50000"/>
              </a:spcBef>
              <a:buNone/>
            </a:pPr>
            <a:r>
              <a:rPr lang="zh-TW" altLang="en-US" dirty="0" smtClean="0">
                <a:latin typeface="+mj-ea"/>
                <a:ea typeface="+mj-ea"/>
              </a:rPr>
              <a:t>（二）公款法用始合規</a:t>
            </a:r>
            <a:endParaRPr lang="en-US" altLang="zh-TW" dirty="0" smtClean="0">
              <a:latin typeface="+mj-ea"/>
              <a:ea typeface="+mj-ea"/>
            </a:endParaRPr>
          </a:p>
          <a:p>
            <a:pPr marL="1080000" indent="-1080000">
              <a:spcBef>
                <a:spcPct val="50000"/>
              </a:spcBef>
              <a:buNone/>
            </a:pPr>
            <a:r>
              <a:rPr lang="zh-TW" altLang="en-US" dirty="0" smtClean="0">
                <a:latin typeface="+mj-ea"/>
                <a:ea typeface="+mj-ea"/>
              </a:rPr>
              <a:t>（三）公款非公用</a:t>
            </a:r>
            <a:endParaRPr lang="en-US" altLang="zh-TW" dirty="0" smtClean="0">
              <a:latin typeface="+mj-ea"/>
              <a:ea typeface="+mj-ea"/>
            </a:endParaRPr>
          </a:p>
          <a:p>
            <a:pPr marL="1080000" indent="-1080000">
              <a:spcBef>
                <a:spcPct val="50000"/>
              </a:spcBef>
              <a:buNone/>
            </a:pPr>
            <a:r>
              <a:rPr lang="zh-TW" altLang="en-US" dirty="0" smtClean="0">
                <a:latin typeface="+mj-ea"/>
                <a:ea typeface="+mj-ea"/>
              </a:rPr>
              <a:t>（四）公款私用係違法</a:t>
            </a:r>
          </a:p>
          <a:p>
            <a:pPr marL="809625" indent="-809625" algn="just">
              <a:buClr>
                <a:schemeClr val="accent4">
                  <a:lumMod val="75000"/>
                </a:schemeClr>
              </a:buClr>
              <a:buNone/>
              <a:defRPr/>
            </a:pPr>
            <a:endParaRPr lang="en-US" altLang="zh-TW" sz="3000" b="1" dirty="0" smtClean="0">
              <a:latin typeface="+mj-ea"/>
              <a:ea typeface="+mj-ea"/>
            </a:endParaRPr>
          </a:p>
          <a:p>
            <a:pPr marL="714375" indent="-714375">
              <a:lnSpc>
                <a:spcPts val="4500"/>
              </a:lnSpc>
              <a:buClr>
                <a:schemeClr val="accent4">
                  <a:lumMod val="75000"/>
                </a:schemeClr>
              </a:buClr>
              <a:buNone/>
              <a:defRPr/>
            </a:pPr>
            <a:r>
              <a:rPr lang="en-US" altLang="zh-TW" sz="3000" b="1" dirty="0">
                <a:latin typeface="+mj-ea"/>
                <a:ea typeface="+mj-ea"/>
              </a:rPr>
              <a:t/>
            </a:r>
            <a:br>
              <a:rPr lang="en-US" altLang="zh-TW" sz="3000" b="1" dirty="0">
                <a:latin typeface="+mj-ea"/>
                <a:ea typeface="+mj-ea"/>
              </a:rPr>
            </a:br>
            <a:endParaRPr lang="zh-TW" altLang="en-US" sz="2800" dirty="0">
              <a:latin typeface="+mj-ea"/>
              <a:ea typeface="+mj-ea"/>
            </a:endParaRPr>
          </a:p>
        </p:txBody>
      </p:sp>
      <p:pic>
        <p:nvPicPr>
          <p:cNvPr id="48134" name="圖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584" y="5356306"/>
            <a:ext cx="18716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2"/>
          <p:cNvSpPr txBox="1">
            <a:spLocks/>
          </p:cNvSpPr>
          <p:nvPr/>
        </p:nvSpPr>
        <p:spPr bwMode="auto">
          <a:xfrm>
            <a:off x="6942138" y="6306871"/>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46</a:t>
            </a:r>
            <a:endParaRPr kumimoji="0" lang="zh-TW" altLang="en-US" sz="1400" dirty="0">
              <a:solidFill>
                <a:srgbClr val="464653"/>
              </a:solidFill>
              <a:latin typeface="Arial" charset="0"/>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45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圖片預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extLst>
          </p:cNvPr>
          <p:cNvSpPr>
            <a:spLocks noGrp="1"/>
          </p:cNvSpPr>
          <p:nvPr>
            <p:ph type="title"/>
          </p:nvPr>
        </p:nvSpPr>
        <p:spPr>
          <a:xfrm>
            <a:off x="384200" y="764704"/>
            <a:ext cx="8229600" cy="864096"/>
          </a:xfrm>
        </p:spPr>
        <p:txBody>
          <a:bodyPr anchor="ctr"/>
          <a:lstStyle/>
          <a:p>
            <a:pPr>
              <a:defRPr/>
            </a:pPr>
            <a:r>
              <a:rPr kumimoji="1" lang="zh-TW" altLang="en-US" sz="3000" b="1" dirty="0" smtClean="0">
                <a:solidFill>
                  <a:schemeClr val="tx1"/>
                </a:solidFill>
                <a:latin typeface="標楷體" panose="03000509000000000000" pitchFamily="65" charset="-120"/>
                <a:ea typeface="標楷體" panose="03000509000000000000" pitchFamily="65" charset="-120"/>
              </a:rPr>
              <a:t>二、內部</a:t>
            </a:r>
            <a:r>
              <a:rPr kumimoji="1" lang="zh-TW" altLang="en-US" sz="3000" b="1" dirty="0">
                <a:solidFill>
                  <a:schemeClr val="tx1"/>
                </a:solidFill>
                <a:latin typeface="標楷體" panose="03000509000000000000" pitchFamily="65" charset="-120"/>
                <a:ea typeface="標楷體" panose="03000509000000000000" pitchFamily="65" charset="-120"/>
              </a:rPr>
              <a:t>控制、審核與稽核及監辦之宗旨</a:t>
            </a:r>
            <a:endParaRPr lang="zh-TW" altLang="en-US" sz="3000" b="1" dirty="0">
              <a:solidFill>
                <a:schemeClr val="tx1"/>
              </a:solidFill>
              <a:latin typeface="+mj-ea"/>
            </a:endParaRPr>
          </a:p>
        </p:txBody>
      </p:sp>
      <p:pic>
        <p:nvPicPr>
          <p:cNvPr id="48134" name="圖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584" y="5356306"/>
            <a:ext cx="18716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2"/>
          <p:cNvSpPr txBox="1">
            <a:spLocks/>
          </p:cNvSpPr>
          <p:nvPr/>
        </p:nvSpPr>
        <p:spPr bwMode="auto">
          <a:xfrm>
            <a:off x="6942138" y="6306871"/>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47</a:t>
            </a:r>
            <a:endParaRPr kumimoji="0" lang="zh-TW" altLang="en-US" sz="1400" dirty="0">
              <a:solidFill>
                <a:srgbClr val="464653"/>
              </a:solidFill>
              <a:latin typeface="Arial" charset="0"/>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內容版面配置區 4"/>
          <p:cNvSpPr>
            <a:spLocks noGrp="1"/>
          </p:cNvSpPr>
          <p:nvPr>
            <p:ph sz="quarter" idx="1"/>
          </p:nvPr>
        </p:nvSpPr>
        <p:spPr>
          <a:xfrm>
            <a:off x="1043608" y="1700808"/>
            <a:ext cx="7653536" cy="4168120"/>
          </a:xfrm>
        </p:spPr>
        <p:txBody>
          <a:bodyPr/>
          <a:lstStyle/>
          <a:p>
            <a:pPr>
              <a:lnSpc>
                <a:spcPts val="3500"/>
              </a:lnSpc>
              <a:spcBef>
                <a:spcPts val="1200"/>
              </a:spcBef>
              <a:buClr>
                <a:schemeClr val="accent4">
                  <a:lumMod val="75000"/>
                </a:schemeClr>
              </a:buClr>
              <a:buFont typeface="Wingdings" panose="05000000000000000000" pitchFamily="2" charset="2"/>
              <a:buChar char="p"/>
              <a:defRPr/>
            </a:pPr>
            <a:r>
              <a:rPr lang="zh-TW" altLang="en-US" dirty="0">
                <a:latin typeface="標楷體" panose="03000509000000000000" pitchFamily="65" charset="-120"/>
                <a:ea typeface="標楷體" panose="03000509000000000000" pitchFamily="65" charset="-120"/>
              </a:rPr>
              <a:t>內部控制貴在執行</a:t>
            </a:r>
            <a:endParaRPr lang="en-US" altLang="zh-TW" dirty="0">
              <a:latin typeface="標楷體" panose="03000509000000000000" pitchFamily="65" charset="-120"/>
              <a:ea typeface="標楷體" panose="03000509000000000000" pitchFamily="65" charset="-120"/>
            </a:endParaRPr>
          </a:p>
          <a:p>
            <a:pPr>
              <a:lnSpc>
                <a:spcPts val="3500"/>
              </a:lnSpc>
              <a:spcBef>
                <a:spcPts val="1200"/>
              </a:spcBef>
              <a:buClr>
                <a:schemeClr val="accent4">
                  <a:lumMod val="75000"/>
                </a:schemeClr>
              </a:buClr>
              <a:buFont typeface="Wingdings" panose="05000000000000000000" pitchFamily="2" charset="2"/>
              <a:buChar char="p"/>
              <a:defRPr/>
            </a:pPr>
            <a:r>
              <a:rPr kumimoji="1" lang="zh-TW" altLang="en-US" dirty="0">
                <a:solidFill>
                  <a:srgbClr val="000000"/>
                </a:solidFill>
                <a:latin typeface="標楷體" pitchFamily="65" charset="-120"/>
                <a:ea typeface="標楷體" pitchFamily="65" charset="-120"/>
              </a:rPr>
              <a:t>內部審核最高目標</a:t>
            </a:r>
            <a:endParaRPr kumimoji="1" lang="en-US" altLang="zh-TW" dirty="0">
              <a:solidFill>
                <a:srgbClr val="000000"/>
              </a:solidFill>
              <a:latin typeface="標楷體" pitchFamily="65" charset="-120"/>
              <a:ea typeface="標楷體" pitchFamily="65" charset="-120"/>
            </a:endParaRPr>
          </a:p>
          <a:p>
            <a:pPr marL="0" indent="0">
              <a:lnSpc>
                <a:spcPts val="3500"/>
              </a:lnSpc>
              <a:spcBef>
                <a:spcPts val="1200"/>
              </a:spcBef>
              <a:buClr>
                <a:schemeClr val="accent4">
                  <a:lumMod val="75000"/>
                </a:schemeClr>
              </a:buClr>
              <a:buFontTx/>
              <a:buNone/>
              <a:defRPr/>
            </a:pPr>
            <a:r>
              <a:rPr kumimoji="1" lang="zh-TW" altLang="en-US" sz="2000" dirty="0" smtClean="0">
                <a:solidFill>
                  <a:srgbClr val="000000"/>
                </a:solidFill>
                <a:latin typeface="標楷體" pitchFamily="65" charset="-120"/>
                <a:ea typeface="標楷體" pitchFamily="65" charset="-120"/>
              </a:rPr>
              <a:t>       讓</a:t>
            </a:r>
            <a:r>
              <a:rPr kumimoji="1" lang="zh-TW" altLang="en-US" sz="2000" dirty="0">
                <a:solidFill>
                  <a:srgbClr val="000000"/>
                </a:solidFill>
                <a:latin typeface="標楷體" pitchFamily="65" charset="-120"/>
                <a:ea typeface="標楷體" pitchFamily="65" charset="-120"/>
              </a:rPr>
              <a:t>報支經費同仁吃得下、睡得著、笑得開</a:t>
            </a:r>
          </a:p>
          <a:p>
            <a:pPr>
              <a:lnSpc>
                <a:spcPts val="3500"/>
              </a:lnSpc>
              <a:spcBef>
                <a:spcPts val="1200"/>
              </a:spcBef>
              <a:buClr>
                <a:schemeClr val="accent4">
                  <a:lumMod val="75000"/>
                </a:schemeClr>
              </a:buClr>
              <a:buFont typeface="Wingdings" panose="05000000000000000000" pitchFamily="2" charset="2"/>
              <a:buChar char="p"/>
              <a:defRPr/>
            </a:pPr>
            <a:r>
              <a:rPr lang="zh-TW" altLang="en-US" dirty="0">
                <a:latin typeface="標楷體" panose="03000509000000000000" pitchFamily="65" charset="-120"/>
                <a:ea typeface="標楷體" panose="03000509000000000000" pitchFamily="65" charset="-120"/>
              </a:rPr>
              <a:t>內部稽核係在監督內部控制制度落實實施</a:t>
            </a:r>
            <a:endParaRPr lang="en-US" altLang="zh-TW" dirty="0">
              <a:latin typeface="標楷體" panose="03000509000000000000" pitchFamily="65" charset="-120"/>
              <a:ea typeface="標楷體" panose="03000509000000000000" pitchFamily="65" charset="-120"/>
            </a:endParaRPr>
          </a:p>
          <a:p>
            <a:pPr>
              <a:lnSpc>
                <a:spcPts val="3500"/>
              </a:lnSpc>
              <a:spcBef>
                <a:spcPts val="1200"/>
              </a:spcBef>
              <a:buClr>
                <a:schemeClr val="accent4">
                  <a:lumMod val="75000"/>
                </a:schemeClr>
              </a:buClr>
              <a:buFont typeface="Wingdings" panose="05000000000000000000" pitchFamily="2" charset="2"/>
              <a:buChar char="p"/>
              <a:defRPr/>
            </a:pPr>
            <a:r>
              <a:rPr lang="zh-TW" altLang="en-US" dirty="0">
                <a:latin typeface="標楷體" panose="03000509000000000000" pitchFamily="65" charset="-120"/>
                <a:ea typeface="標楷體" panose="03000509000000000000" pitchFamily="65" charset="-120"/>
              </a:rPr>
              <a:t>監辦旨在協助主持人做適法性之決定</a:t>
            </a:r>
            <a:endParaRPr lang="en-US" altLang="zh-TW" dirty="0">
              <a:latin typeface="標楷體" panose="03000509000000000000" pitchFamily="65" charset="-120"/>
              <a:ea typeface="標楷體" panose="03000509000000000000" pitchFamily="65" charset="-120"/>
            </a:endParaRPr>
          </a:p>
          <a:p>
            <a:pPr>
              <a:lnSpc>
                <a:spcPts val="3500"/>
              </a:lnSpc>
              <a:spcBef>
                <a:spcPts val="1200"/>
              </a:spcBef>
              <a:buClr>
                <a:schemeClr val="accent4">
                  <a:lumMod val="75000"/>
                </a:schemeClr>
              </a:buClr>
              <a:buFont typeface="Wingdings" panose="05000000000000000000" pitchFamily="2" charset="2"/>
              <a:buChar char="p"/>
              <a:defRPr/>
            </a:pPr>
            <a:r>
              <a:rPr lang="zh-TW" altLang="en-US" dirty="0">
                <a:latin typeface="標楷體" panose="03000509000000000000" pitchFamily="65" charset="-120"/>
                <a:ea typeface="標楷體" panose="03000509000000000000" pitchFamily="65" charset="-120"/>
              </a:rPr>
              <a:t>小額採購仍須遵守政府採購法第</a:t>
            </a:r>
            <a:r>
              <a:rPr lang="en-US" altLang="zh-TW" dirty="0">
                <a:latin typeface="標楷體" panose="03000509000000000000" pitchFamily="65" charset="-120"/>
                <a:ea typeface="標楷體" panose="03000509000000000000" pitchFamily="65" charset="-120"/>
              </a:rPr>
              <a:t>103</a:t>
            </a:r>
            <a:r>
              <a:rPr lang="zh-TW" altLang="en-US" dirty="0">
                <a:latin typeface="標楷體" panose="03000509000000000000" pitchFamily="65" charset="-120"/>
                <a:ea typeface="標楷體" panose="03000509000000000000" pitchFamily="65" charset="-120"/>
              </a:rPr>
              <a:t>條規範</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10904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10"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投影片編號版面配置區 2"/>
          <p:cNvSpPr txBox="1">
            <a:spLocks/>
          </p:cNvSpPr>
          <p:nvPr/>
        </p:nvSpPr>
        <p:spPr bwMode="auto">
          <a:xfrm>
            <a:off x="6941141" y="6353858"/>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a:spcBef>
                <a:spcPct val="0"/>
              </a:spcBef>
              <a:buClrTx/>
              <a:buSzTx/>
              <a:buFontTx/>
              <a:buNone/>
            </a:pPr>
            <a:endParaRPr lang="zh-TW" altLang="en-US" sz="1400">
              <a:solidFill>
                <a:srgbClr val="464653"/>
              </a:solidFill>
              <a:latin typeface="Arial" charset="0"/>
            </a:endParaRPr>
          </a:p>
        </p:txBody>
      </p:sp>
      <p:grpSp>
        <p:nvGrpSpPr>
          <p:cNvPr id="5" name="群組 4"/>
          <p:cNvGrpSpPr/>
          <p:nvPr/>
        </p:nvGrpSpPr>
        <p:grpSpPr>
          <a:xfrm>
            <a:off x="1187624" y="1700808"/>
            <a:ext cx="7420990" cy="4909327"/>
            <a:chOff x="2035175" y="1306453"/>
            <a:chExt cx="4828788" cy="5584133"/>
          </a:xfrm>
        </p:grpSpPr>
        <p:sp>
          <p:nvSpPr>
            <p:cNvPr id="7" name="Rectangle 4"/>
            <p:cNvSpPr txBox="1">
              <a:spLocks noChangeArrowheads="1"/>
            </p:cNvSpPr>
            <p:nvPr/>
          </p:nvSpPr>
          <p:spPr>
            <a:xfrm>
              <a:off x="2035175" y="1306453"/>
              <a:ext cx="3744423" cy="19343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spcBef>
                  <a:spcPct val="50000"/>
                </a:spcBef>
              </a:pPr>
              <a:r>
                <a:rPr lang="zh-TW" altLang="en-US" sz="6600" b="1" dirty="0" smtClean="0">
                  <a:solidFill>
                    <a:srgbClr val="996633"/>
                  </a:solidFill>
                  <a:latin typeface="標楷體" pitchFamily="65" charset="-120"/>
                  <a:ea typeface="標楷體" pitchFamily="65" charset="-120"/>
                </a:rPr>
                <a:t>報告結束</a:t>
              </a:r>
              <a:endParaRPr lang="en-US" altLang="zh-TW" sz="6600" b="1" dirty="0" smtClean="0">
                <a:solidFill>
                  <a:srgbClr val="996633"/>
                </a:solidFill>
                <a:latin typeface="標楷體" pitchFamily="65" charset="-120"/>
                <a:ea typeface="標楷體" pitchFamily="65" charset="-120"/>
              </a:endParaRPr>
            </a:p>
            <a:p>
              <a:pPr marL="1708150">
                <a:lnSpc>
                  <a:spcPct val="150000"/>
                </a:lnSpc>
                <a:spcBef>
                  <a:spcPct val="50000"/>
                </a:spcBef>
                <a:spcAft>
                  <a:spcPct val="50000"/>
                </a:spcAft>
              </a:pPr>
              <a:r>
                <a:rPr lang="zh-TW" altLang="en-US" sz="6600" b="1" dirty="0" smtClean="0">
                  <a:solidFill>
                    <a:srgbClr val="996633"/>
                  </a:solidFill>
                  <a:latin typeface="標楷體" pitchFamily="65" charset="-120"/>
                  <a:ea typeface="標楷體" pitchFamily="65" charset="-120"/>
                </a:rPr>
                <a:t>敬請賜正！</a:t>
              </a:r>
              <a:endParaRPr lang="zh-TW" altLang="en-US" sz="6600" b="1" dirty="0">
                <a:solidFill>
                  <a:srgbClr val="996633"/>
                </a:solidFill>
                <a:latin typeface="標楷體" pitchFamily="65" charset="-120"/>
                <a:ea typeface="標楷體" pitchFamily="65" charset="-120"/>
              </a:endParaRPr>
            </a:p>
          </p:txBody>
        </p:sp>
        <p:pic>
          <p:nvPicPr>
            <p:cNvPr id="8" name="Picture 7" descr="成功拿旗的人"/>
            <p:cNvPicPr>
              <a:picLocks noChangeAspect="1" noChangeArrowheads="1"/>
            </p:cNvPicPr>
            <p:nvPr/>
          </p:nvPicPr>
          <p:blipFill>
            <a:blip r:embed="rId4" cstate="print"/>
            <a:srcRect/>
            <a:stretch>
              <a:fillRect/>
            </a:stretch>
          </p:blipFill>
          <p:spPr bwMode="auto">
            <a:xfrm>
              <a:off x="5322010" y="4173155"/>
              <a:ext cx="1541953" cy="2717431"/>
            </a:xfrm>
            <a:prstGeom prst="rect">
              <a:avLst/>
            </a:prstGeom>
            <a:noFill/>
            <a:ln w="9525">
              <a:noFill/>
              <a:miter lim="800000"/>
              <a:headEnd/>
              <a:tailEnd/>
            </a:ln>
          </p:spPr>
        </p:pic>
      </p:grpSp>
      <p:sp>
        <p:nvSpPr>
          <p:cNvPr id="9" name="投影片編號版面配置區 2"/>
          <p:cNvSpPr txBox="1">
            <a:spLocks/>
          </p:cNvSpPr>
          <p:nvPr/>
        </p:nvSpPr>
        <p:spPr bwMode="auto">
          <a:xfrm>
            <a:off x="6942138" y="6306871"/>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smtClean="0">
                <a:solidFill>
                  <a:srgbClr val="464653"/>
                </a:solidFill>
                <a:latin typeface="Arial" charset="0"/>
              </a:rPr>
              <a:t>48</a:t>
            </a:r>
            <a:endParaRPr kumimoji="0" lang="zh-TW" altLang="en-US" sz="1400" dirty="0">
              <a:solidFill>
                <a:srgbClr val="464653"/>
              </a:solidFill>
              <a:latin typeface="Arial" charset="0"/>
            </a:endParaRPr>
          </a:p>
        </p:txBody>
      </p:sp>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628650" indent="-628650"/>
            <a:r>
              <a:rPr lang="zh-TW" altLang="en-US" sz="3000" b="1" dirty="0" smtClean="0">
                <a:latin typeface="+mj-ea"/>
              </a:rPr>
              <a:t>二、內部</a:t>
            </a:r>
            <a:r>
              <a:rPr kumimoji="1" lang="zh-TW" altLang="en-US" sz="3000" b="1" dirty="0">
                <a:latin typeface="+mj-ea"/>
                <a:cs typeface="Arial" panose="020B0604020202020204" pitchFamily="34" charset="0"/>
              </a:rPr>
              <a:t>控制目標分類圖</a:t>
            </a:r>
            <a:endParaRPr lang="en-US" altLang="zh-TW" sz="3000" b="1" dirty="0">
              <a:latin typeface="+mj-ea"/>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chemeClr val="tx2"/>
                </a:solidFill>
                <a:latin typeface="Arial" charset="0"/>
              </a:rPr>
              <a:t>4</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323527" y="1340768"/>
            <a:ext cx="8533135" cy="5112568"/>
          </a:xfrm>
        </p:spPr>
        <p:txBody>
          <a:bodyPr/>
          <a:lstStyle/>
          <a:p>
            <a:pPr marL="628650" indent="-628650" algn="just">
              <a:buNone/>
            </a:pPr>
            <a:r>
              <a:rPr lang="zh-TW" altLang="en-US" sz="2400" dirty="0" smtClean="0">
                <a:latin typeface="標楷體" pitchFamily="65" charset="-120"/>
                <a:ea typeface="標楷體" pitchFamily="65" charset="-120"/>
              </a:rPr>
              <a:t>      </a:t>
            </a:r>
            <a:endParaRPr lang="en-US" altLang="zh-TW" sz="2400" dirty="0">
              <a:latin typeface="+mj-ea"/>
              <a:ea typeface="+mj-ea"/>
            </a:endParaRPr>
          </a:p>
        </p:txBody>
      </p:sp>
      <p:grpSp>
        <p:nvGrpSpPr>
          <p:cNvPr id="36" name="群組 35"/>
          <p:cNvGrpSpPr/>
          <p:nvPr/>
        </p:nvGrpSpPr>
        <p:grpSpPr>
          <a:xfrm>
            <a:off x="1254484" y="1700808"/>
            <a:ext cx="6590267" cy="4386207"/>
            <a:chOff x="1527730" y="1125538"/>
            <a:chExt cx="6010135" cy="5592762"/>
          </a:xfrm>
        </p:grpSpPr>
        <p:sp>
          <p:nvSpPr>
            <p:cNvPr id="37" name="Text Box 4099"/>
            <p:cNvSpPr txBox="1">
              <a:spLocks noChangeArrowheads="1"/>
            </p:cNvSpPr>
            <p:nvPr/>
          </p:nvSpPr>
          <p:spPr bwMode="auto">
            <a:xfrm>
              <a:off x="3563938" y="1125538"/>
              <a:ext cx="2074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zh-TW" altLang="en-US" sz="2400" b="1" u="sng" dirty="0">
                  <a:solidFill>
                    <a:srgbClr val="000099"/>
                  </a:solidFill>
                  <a:latin typeface="Times New Roman" pitchFamily="18" charset="0"/>
                  <a:ea typeface="標楷體" pitchFamily="65" charset="-120"/>
                </a:rPr>
                <a:t>提供可靠資訊</a:t>
              </a:r>
              <a:endParaRPr lang="zh-TW" altLang="en-US" sz="2400" b="1" u="sng" dirty="0">
                <a:solidFill>
                  <a:srgbClr val="000099"/>
                </a:solidFill>
                <a:latin typeface="Times New Roman" pitchFamily="18" charset="0"/>
              </a:endParaRPr>
            </a:p>
          </p:txBody>
        </p:sp>
        <p:sp>
          <p:nvSpPr>
            <p:cNvPr id="38" name="Text Box 4100"/>
            <p:cNvSpPr txBox="1">
              <a:spLocks noChangeArrowheads="1"/>
            </p:cNvSpPr>
            <p:nvPr/>
          </p:nvSpPr>
          <p:spPr bwMode="auto">
            <a:xfrm>
              <a:off x="7099715" y="2627242"/>
              <a:ext cx="438150" cy="284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zh-TW" altLang="en-US" sz="2400" b="1" u="sng" dirty="0">
                  <a:solidFill>
                    <a:srgbClr val="000099"/>
                  </a:solidFill>
                  <a:latin typeface="Times New Roman" pitchFamily="18" charset="0"/>
                  <a:ea typeface="標楷體" pitchFamily="65" charset="-120"/>
                </a:rPr>
                <a:t>實現施政效能</a:t>
              </a:r>
              <a:endParaRPr lang="zh-TW" altLang="en-US" sz="2400" b="1" u="sng" dirty="0">
                <a:solidFill>
                  <a:srgbClr val="000099"/>
                </a:solidFill>
                <a:latin typeface="Times New Roman" pitchFamily="18" charset="0"/>
              </a:endParaRPr>
            </a:p>
          </p:txBody>
        </p:sp>
        <p:sp>
          <p:nvSpPr>
            <p:cNvPr id="39" name="Text Box 4101"/>
            <p:cNvSpPr txBox="1">
              <a:spLocks noChangeArrowheads="1"/>
            </p:cNvSpPr>
            <p:nvPr/>
          </p:nvSpPr>
          <p:spPr bwMode="auto">
            <a:xfrm>
              <a:off x="1527730" y="2739010"/>
              <a:ext cx="493712" cy="261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zh-TW" altLang="en-US" sz="2400" b="1" u="sng" dirty="0">
                  <a:solidFill>
                    <a:srgbClr val="000099"/>
                  </a:solidFill>
                  <a:latin typeface="Times New Roman" pitchFamily="18" charset="0"/>
                  <a:ea typeface="標楷體" pitchFamily="65" charset="-120"/>
                </a:rPr>
                <a:t>遵循法令規定</a:t>
              </a:r>
              <a:endParaRPr lang="zh-TW" altLang="en-US" sz="2400" b="1" u="sng" dirty="0">
                <a:solidFill>
                  <a:srgbClr val="000099"/>
                </a:solidFill>
                <a:latin typeface="Times New Roman" pitchFamily="18" charset="0"/>
              </a:endParaRPr>
            </a:p>
          </p:txBody>
        </p:sp>
        <p:sp>
          <p:nvSpPr>
            <p:cNvPr id="40" name="Text Box 4102"/>
            <p:cNvSpPr txBox="1">
              <a:spLocks noChangeArrowheads="1"/>
            </p:cNvSpPr>
            <p:nvPr/>
          </p:nvSpPr>
          <p:spPr bwMode="auto">
            <a:xfrm>
              <a:off x="3678238" y="6380163"/>
              <a:ext cx="2046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zh-TW" altLang="en-US" sz="2400" b="1" u="sng" dirty="0">
                  <a:solidFill>
                    <a:srgbClr val="000099"/>
                  </a:solidFill>
                  <a:latin typeface="Times New Roman" pitchFamily="18" charset="0"/>
                  <a:ea typeface="標楷體" pitchFamily="65" charset="-120"/>
                </a:rPr>
                <a:t>保障資產安全</a:t>
              </a:r>
              <a:endParaRPr lang="zh-TW" altLang="en-US" sz="2400" b="1" u="sng" dirty="0">
                <a:solidFill>
                  <a:srgbClr val="000099"/>
                </a:solidFill>
                <a:latin typeface="Times New Roman" pitchFamily="18" charset="0"/>
              </a:endParaRPr>
            </a:p>
          </p:txBody>
        </p:sp>
        <p:pic>
          <p:nvPicPr>
            <p:cNvPr id="41" name="Picture 41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6720" y="1841831"/>
              <a:ext cx="4728186" cy="441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781295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612031" y="549275"/>
            <a:ext cx="7848401" cy="665163"/>
          </a:xfrm>
        </p:spPr>
        <p:txBody>
          <a:bodyPr>
            <a:noAutofit/>
          </a:bodyPr>
          <a:lstStyle/>
          <a:p>
            <a:pPr marL="365125" lvl="0" indent="-282575" eaLnBrk="1" hangingPunct="1">
              <a:spcBef>
                <a:spcPts val="1500"/>
              </a:spcBef>
              <a:tabLst>
                <a:tab pos="273050" algn="l"/>
              </a:tabLst>
            </a:pPr>
            <a:r>
              <a:rPr lang="zh-TW" altLang="en-US" sz="3000" b="1" dirty="0" smtClean="0">
                <a:latin typeface="+mj-ea"/>
                <a:cs typeface="Meiryo UI" pitchFamily="34" charset="-128"/>
              </a:rPr>
              <a:t>三、內部稽核與內部控制關係</a:t>
            </a:r>
            <a:endParaRPr lang="en-US" altLang="zh-TW" sz="3000" b="1" dirty="0">
              <a:latin typeface="+mj-ea"/>
              <a:cs typeface="Meiryo UI" pitchFamily="34" charset="-128"/>
            </a:endParaRPr>
          </a:p>
        </p:txBody>
      </p:sp>
      <p:sp>
        <p:nvSpPr>
          <p:cNvPr id="38926" name="投影片編號版面配置區 2"/>
          <p:cNvSpPr txBox="1">
            <a:spLocks/>
          </p:cNvSpPr>
          <p:nvPr/>
        </p:nvSpPr>
        <p:spPr bwMode="auto">
          <a:xfrm>
            <a:off x="6875463" y="62261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chemeClr val="tx2"/>
                </a:solidFill>
                <a:latin typeface="Arial" charset="0"/>
              </a:rPr>
              <a:t>5</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sz="quarter" idx="1"/>
          </p:nvPr>
        </p:nvSpPr>
        <p:spPr>
          <a:xfrm>
            <a:off x="323527" y="1454007"/>
            <a:ext cx="8533135" cy="4937760"/>
          </a:xfrm>
        </p:spPr>
        <p:txBody>
          <a:bodyPr/>
          <a:lstStyle/>
          <a:p>
            <a:pPr marL="628650" indent="-628650" algn="just">
              <a:buNone/>
              <a:tabLst>
                <a:tab pos="1073150" algn="l"/>
              </a:tabLst>
            </a:pPr>
            <a:endParaRPr lang="en-US" altLang="zh-TW" sz="2400" dirty="0">
              <a:latin typeface="+mj-ea"/>
              <a:ea typeface="+mj-ea"/>
            </a:endParaRPr>
          </a:p>
        </p:txBody>
      </p:sp>
      <p:grpSp>
        <p:nvGrpSpPr>
          <p:cNvPr id="13" name="群組 12"/>
          <p:cNvGrpSpPr/>
          <p:nvPr/>
        </p:nvGrpSpPr>
        <p:grpSpPr>
          <a:xfrm>
            <a:off x="1298767" y="2156953"/>
            <a:ext cx="6840760" cy="3850922"/>
            <a:chOff x="1258888" y="1773238"/>
            <a:chExt cx="6697662" cy="4117976"/>
          </a:xfrm>
        </p:grpSpPr>
        <p:sp>
          <p:nvSpPr>
            <p:cNvPr id="14" name="Oval 4"/>
            <p:cNvSpPr>
              <a:spLocks noChangeArrowheads="1"/>
            </p:cNvSpPr>
            <p:nvPr/>
          </p:nvSpPr>
          <p:spPr bwMode="auto">
            <a:xfrm>
              <a:off x="3419475" y="1916113"/>
              <a:ext cx="4537075" cy="3960812"/>
            </a:xfrm>
            <a:prstGeom prst="ellipse">
              <a:avLst/>
            </a:prstGeom>
            <a:solidFill>
              <a:srgbClr val="FF99CC"/>
            </a:solidFill>
            <a:ln w="9525">
              <a:solidFill>
                <a:srgbClr val="333399"/>
              </a:solidFill>
              <a:prstDash val="lgDash"/>
              <a:round/>
              <a:headEnd/>
              <a:tailEnd/>
            </a:ln>
          </p:spPr>
          <p:txBody>
            <a:bodyPr wrap="none" tIns="0"/>
            <a:lstStyle/>
            <a:p>
              <a:pPr algn="r" eaLnBrk="1" hangingPunct="1"/>
              <a:r>
                <a:rPr kumimoji="1" lang="zh-TW" altLang="en-US" sz="2400" b="1" dirty="0" smtClean="0">
                  <a:solidFill>
                    <a:srgbClr val="000099"/>
                  </a:solidFill>
                  <a:ea typeface="標楷體" pitchFamily="65" charset="-120"/>
                </a:rPr>
                <a:t>組織治理</a:t>
              </a:r>
              <a:endParaRPr kumimoji="1" lang="zh-TW" altLang="en-US" sz="2400" b="1" dirty="0">
                <a:solidFill>
                  <a:srgbClr val="000099"/>
                </a:solidFill>
                <a:ea typeface="標楷體" pitchFamily="65" charset="-120"/>
              </a:endParaRPr>
            </a:p>
          </p:txBody>
        </p:sp>
        <p:grpSp>
          <p:nvGrpSpPr>
            <p:cNvPr id="15" name="群組 14"/>
            <p:cNvGrpSpPr/>
            <p:nvPr/>
          </p:nvGrpSpPr>
          <p:grpSpPr>
            <a:xfrm>
              <a:off x="1258888" y="1773238"/>
              <a:ext cx="4608512" cy="4117976"/>
              <a:chOff x="1258888" y="1773238"/>
              <a:chExt cx="4608512" cy="4117976"/>
            </a:xfrm>
          </p:grpSpPr>
          <p:sp>
            <p:nvSpPr>
              <p:cNvPr id="16" name="Oval 5"/>
              <p:cNvSpPr>
                <a:spLocks noChangeArrowheads="1"/>
              </p:cNvSpPr>
              <p:nvPr/>
            </p:nvSpPr>
            <p:spPr bwMode="auto">
              <a:xfrm>
                <a:off x="1258888" y="1773238"/>
                <a:ext cx="4608512" cy="4105275"/>
              </a:xfrm>
              <a:prstGeom prst="ellipse">
                <a:avLst/>
              </a:prstGeom>
              <a:solidFill>
                <a:srgbClr val="FF9900">
                  <a:alpha val="29019"/>
                </a:srgbClr>
              </a:solidFill>
              <a:ln w="9525">
                <a:solidFill>
                  <a:srgbClr val="800080"/>
                </a:solidFill>
                <a:prstDash val="lgDash"/>
                <a:round/>
                <a:headEnd/>
                <a:tailEnd/>
              </a:ln>
            </p:spPr>
            <p:txBody>
              <a:bodyPr wrap="none" tIns="0"/>
              <a:lstStyle/>
              <a:p>
                <a:pPr eaLnBrk="1" hangingPunct="1"/>
                <a:r>
                  <a:rPr kumimoji="1" lang="zh-TW" altLang="en-US" sz="2400" b="1" dirty="0">
                    <a:solidFill>
                      <a:srgbClr val="000099"/>
                    </a:solidFill>
                    <a:ea typeface="標楷體" pitchFamily="65" charset="-120"/>
                  </a:rPr>
                  <a:t>風險管理</a:t>
                </a:r>
              </a:p>
            </p:txBody>
          </p:sp>
          <p:sp>
            <p:nvSpPr>
              <p:cNvPr id="17" name="Oval 6"/>
              <p:cNvSpPr>
                <a:spLocks noChangeArrowheads="1"/>
              </p:cNvSpPr>
              <p:nvPr/>
            </p:nvSpPr>
            <p:spPr bwMode="auto">
              <a:xfrm>
                <a:off x="1979613" y="2565400"/>
                <a:ext cx="3671887" cy="3311525"/>
              </a:xfrm>
              <a:prstGeom prst="ellipse">
                <a:avLst/>
              </a:prstGeom>
              <a:solidFill>
                <a:srgbClr val="800000">
                  <a:alpha val="58823"/>
                </a:srgbClr>
              </a:solidFill>
              <a:ln w="9525">
                <a:solidFill>
                  <a:srgbClr val="99CC00"/>
                </a:solidFill>
                <a:prstDash val="lgDash"/>
                <a:round/>
                <a:headEnd/>
                <a:tailEnd/>
              </a:ln>
            </p:spPr>
            <p:txBody>
              <a:bodyPr wrap="none" tIns="0"/>
              <a:lstStyle/>
              <a:p>
                <a:pPr eaLnBrk="1" hangingPunct="1"/>
                <a:r>
                  <a:rPr kumimoji="1" lang="zh-TW" altLang="en-US" sz="2400" b="1" dirty="0">
                    <a:solidFill>
                      <a:srgbClr val="000099"/>
                    </a:solidFill>
                    <a:ea typeface="標楷體" pitchFamily="65" charset="-120"/>
                  </a:rPr>
                  <a:t>內部控制</a:t>
                </a:r>
              </a:p>
            </p:txBody>
          </p:sp>
          <p:sp>
            <p:nvSpPr>
              <p:cNvPr id="18" name="Oval 7"/>
              <p:cNvSpPr>
                <a:spLocks noChangeArrowheads="1"/>
              </p:cNvSpPr>
              <p:nvPr/>
            </p:nvSpPr>
            <p:spPr bwMode="auto">
              <a:xfrm>
                <a:off x="2411413" y="3429001"/>
                <a:ext cx="2732087" cy="2462213"/>
              </a:xfrm>
              <a:prstGeom prst="ellipse">
                <a:avLst/>
              </a:prstGeom>
              <a:solidFill>
                <a:schemeClr val="accent4">
                  <a:lumMod val="75000"/>
                </a:schemeClr>
              </a:solidFill>
              <a:ln w="9525">
                <a:solidFill>
                  <a:srgbClr val="FFCC00"/>
                </a:solidFill>
                <a:prstDash val="lgDash"/>
                <a:round/>
                <a:headEnd/>
                <a:tailEnd/>
              </a:ln>
            </p:spPr>
            <p:txBody>
              <a:bodyPr wrap="none"/>
              <a:lstStyle/>
              <a:p>
                <a:pPr algn="ctr" eaLnBrk="1" hangingPunct="1"/>
                <a:r>
                  <a:rPr kumimoji="1" lang="zh-TW" altLang="en-US" sz="2400" b="1" dirty="0">
                    <a:solidFill>
                      <a:srgbClr val="000099"/>
                    </a:solidFill>
                    <a:ea typeface="標楷體" pitchFamily="65" charset="-120"/>
                  </a:rPr>
                  <a:t>內部稽核</a:t>
                </a:r>
              </a:p>
            </p:txBody>
          </p:sp>
          <p:sp>
            <p:nvSpPr>
              <p:cNvPr id="19" name="Oval 8"/>
              <p:cNvSpPr>
                <a:spLocks noChangeArrowheads="1"/>
              </p:cNvSpPr>
              <p:nvPr/>
            </p:nvSpPr>
            <p:spPr bwMode="auto">
              <a:xfrm>
                <a:off x="2827338" y="4179888"/>
                <a:ext cx="1881187" cy="1697037"/>
              </a:xfrm>
              <a:prstGeom prst="ellipse">
                <a:avLst/>
              </a:prstGeom>
              <a:solidFill>
                <a:schemeClr val="accent1">
                  <a:lumMod val="60000"/>
                  <a:lumOff val="40000"/>
                </a:schemeClr>
              </a:solidFill>
              <a:ln w="9525">
                <a:solidFill>
                  <a:schemeClr val="hlink"/>
                </a:solidFill>
                <a:prstDash val="lgDash"/>
                <a:round/>
                <a:headEnd/>
                <a:tailEnd/>
              </a:ln>
              <a:effectLst/>
            </p:spPr>
            <p:txBody>
              <a:bodyPr wrap="none" anchor="ctr"/>
              <a:lstStyle/>
              <a:p>
                <a:pPr algn="ctr" eaLnBrk="1" hangingPunct="1">
                  <a:defRPr/>
                </a:pPr>
                <a:r>
                  <a:rPr kumimoji="1" lang="zh-TW" altLang="en-US" sz="2400" b="1" dirty="0">
                    <a:solidFill>
                      <a:srgbClr val="000099"/>
                    </a:solidFill>
                    <a:ea typeface="標楷體" pitchFamily="65" charset="-120"/>
                  </a:rPr>
                  <a:t>內部審核</a:t>
                </a:r>
              </a:p>
            </p:txBody>
          </p:sp>
        </p:grpSp>
      </p:grpSp>
    </p:spTree>
    <p:extLst>
      <p:ext uri="{BB962C8B-B14F-4D97-AF65-F5344CB8AC3E}">
        <p14:creationId xmlns:p14="http://schemas.microsoft.com/office/powerpoint/2010/main" val="379361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sz="quarter" idx="1"/>
          </p:nvPr>
        </p:nvSpPr>
        <p:spPr>
          <a:xfrm>
            <a:off x="971550" y="1196975"/>
            <a:ext cx="7391400" cy="4651375"/>
          </a:xfrm>
        </p:spPr>
        <p:txBody>
          <a:bodyPr anchor="ctr">
            <a:normAutofit/>
          </a:bodyPr>
          <a:lstStyle/>
          <a:p>
            <a:pPr marL="365760" indent="-283464" eaLnBrk="1" fontAlgn="auto" hangingPunct="1">
              <a:spcBef>
                <a:spcPts val="1500"/>
              </a:spcBef>
              <a:spcAft>
                <a:spcPts val="0"/>
              </a:spcAft>
              <a:buFont typeface="Wingdings 3" pitchFamily="18" charset="2"/>
              <a:buNone/>
              <a:tabLst>
                <a:tab pos="190500" algn="l"/>
              </a:tabLst>
              <a:defRPr/>
            </a:pPr>
            <a:endParaRPr lang="en-US" altLang="zh-TW" sz="3600" b="1" dirty="0" smtClean="0">
              <a:solidFill>
                <a:schemeClr val="tx2"/>
              </a:solidFill>
              <a:latin typeface="+mj-ea"/>
              <a:ea typeface="+mj-ea"/>
              <a:cs typeface="Meiryo UI" panose="020B0604030504040204" pitchFamily="34" charset="-128"/>
            </a:endParaRPr>
          </a:p>
        </p:txBody>
      </p:sp>
      <p:sp>
        <p:nvSpPr>
          <p:cNvPr id="30724" name="投影片編號版面配置區 2"/>
          <p:cNvSpPr txBox="1">
            <a:spLocks/>
          </p:cNvSpPr>
          <p:nvPr/>
        </p:nvSpPr>
        <p:spPr bwMode="auto">
          <a:xfrm>
            <a:off x="6911975" y="63007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rgbClr val="464653"/>
                </a:solidFill>
                <a:latin typeface="Arial" charset="0"/>
              </a:rPr>
              <a:t>6</a:t>
            </a:r>
            <a:endParaRPr kumimoji="0" lang="zh-TW" altLang="en-US" sz="1400" dirty="0">
              <a:solidFill>
                <a:srgbClr val="464653"/>
              </a:solidFill>
              <a:latin typeface="Arial"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1512755" y="2056946"/>
            <a:ext cx="6002486" cy="2736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717550" lvl="0" indent="-717550"/>
            <a:r>
              <a:rPr lang="zh-TW" altLang="en-US" sz="5400" b="1" dirty="0">
                <a:solidFill>
                  <a:schemeClr val="tx1"/>
                </a:solidFill>
                <a:latin typeface="+mj-ea"/>
                <a:ea typeface="+mj-ea"/>
                <a:cs typeface="Meiryo UI" panose="020B0604030504040204" pitchFamily="34" charset="-128"/>
              </a:rPr>
              <a:t>貳、結報經費常見缺失與作業說明</a:t>
            </a:r>
            <a:endParaRPr lang="zh-TW" altLang="en-US" sz="5400" b="1" dirty="0">
              <a:solidFill>
                <a:schemeClr val="tx1"/>
              </a:solidFill>
              <a:latin typeface="+mj-ea"/>
              <a:ea typeface="+mj-ea"/>
            </a:endParaRP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35924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23528" y="529163"/>
            <a:ext cx="8136904" cy="648071"/>
          </a:xfrm>
        </p:spPr>
        <p:txBody>
          <a:bodyPr>
            <a:noAutofit/>
          </a:bodyPr>
          <a:lstStyle/>
          <a:p>
            <a:pPr marL="365125" indent="-282575" eaLnBrk="1" hangingPunct="1">
              <a:spcBef>
                <a:spcPts val="1500"/>
              </a:spcBef>
              <a:tabLst>
                <a:tab pos="273050" algn="l"/>
              </a:tabLst>
            </a:pPr>
            <a:r>
              <a:rPr lang="zh-TW" altLang="en-US" sz="3000" b="1" dirty="0">
                <a:latin typeface="+mj-ea"/>
                <a:cs typeface="Meiryo UI" pitchFamily="34" charset="-128"/>
              </a:rPr>
              <a:t> </a:t>
            </a:r>
            <a:r>
              <a:rPr lang="zh-TW" altLang="en-US" sz="3000" b="1" dirty="0" smtClean="0">
                <a:latin typeface="+mj-ea"/>
                <a:cs typeface="Meiryo UI" pitchFamily="34" charset="-128"/>
              </a:rPr>
              <a:t> 一、結報經費常見缺失</a:t>
            </a:r>
            <a:endParaRPr lang="en-US" altLang="zh-TW" sz="30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534172515"/>
              </p:ext>
            </p:extLst>
          </p:nvPr>
        </p:nvGraphicFramePr>
        <p:xfrm>
          <a:off x="899592" y="1312270"/>
          <a:ext cx="7560840" cy="4926545"/>
        </p:xfrm>
        <a:graphic>
          <a:graphicData uri="http://schemas.openxmlformats.org/drawingml/2006/table">
            <a:tbl>
              <a:tblPr firstRow="1" bandRow="1">
                <a:tableStyleId>{21E4AEA4-8DFA-4A89-87EB-49C32662AFE0}</a:tableStyleId>
              </a:tblPr>
              <a:tblGrid>
                <a:gridCol w="1584176"/>
                <a:gridCol w="5976664"/>
              </a:tblGrid>
              <a:tr h="534851">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類別</a:t>
                      </a:r>
                      <a:endParaRPr kumimoji="0" lang="zh-TW" altLang="en-US" sz="2000" b="1" kern="1200" dirty="0">
                        <a:solidFill>
                          <a:schemeClr val="tx1"/>
                        </a:solidFill>
                        <a:latin typeface="標楷體" panose="03000509000000000000" pitchFamily="65" charset="-120"/>
                        <a:ea typeface="標楷體" panose="03000509000000000000" pitchFamily="65" charset="-120"/>
                        <a:cs typeface="Meiryo UI" panose="020B0604030504040204" pitchFamily="34" charset="-128"/>
                      </a:endParaRPr>
                    </a:p>
                  </a:txBody>
                  <a:tcPr marL="91441" marR="91441"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近</a:t>
                      </a:r>
                      <a:r>
                        <a:rPr lang="en-US" altLang="zh-TW" sz="2000" dirty="0" smtClean="0">
                          <a:solidFill>
                            <a:schemeClr val="tx1"/>
                          </a:solidFill>
                          <a:latin typeface="標楷體" panose="03000509000000000000" pitchFamily="65" charset="-120"/>
                          <a:ea typeface="標楷體" panose="03000509000000000000" pitchFamily="65" charset="-120"/>
                        </a:rPr>
                        <a:t>5</a:t>
                      </a:r>
                      <a:r>
                        <a:rPr lang="zh-TW" altLang="en-US" sz="2000" dirty="0" smtClean="0">
                          <a:solidFill>
                            <a:schemeClr val="tx1"/>
                          </a:solidFill>
                          <a:latin typeface="標楷體" panose="03000509000000000000" pitchFamily="65" charset="-120"/>
                          <a:ea typeface="標楷體" panose="03000509000000000000" pitchFamily="65" charset="-120"/>
                        </a:rPr>
                        <a:t>（</a:t>
                      </a:r>
                      <a:r>
                        <a:rPr lang="en-US" altLang="zh-TW" sz="2000" dirty="0" smtClean="0">
                          <a:solidFill>
                            <a:schemeClr val="tx1"/>
                          </a:solidFill>
                          <a:latin typeface="標楷體" panose="03000509000000000000" pitchFamily="65" charset="-120"/>
                          <a:ea typeface="標楷體" panose="03000509000000000000" pitchFamily="65" charset="-120"/>
                        </a:rPr>
                        <a:t>103</a:t>
                      </a:r>
                      <a:r>
                        <a:rPr lang="zh-TW" altLang="en-US" sz="2000" dirty="0" smtClean="0">
                          <a:solidFill>
                            <a:schemeClr val="tx1"/>
                          </a:solidFill>
                          <a:latin typeface="標楷體" panose="03000509000000000000" pitchFamily="65" charset="-120"/>
                          <a:ea typeface="標楷體" panose="03000509000000000000" pitchFamily="65" charset="-120"/>
                        </a:rPr>
                        <a:t>至</a:t>
                      </a:r>
                      <a:r>
                        <a:rPr lang="en-US" altLang="zh-TW" sz="2000" dirty="0" smtClean="0">
                          <a:solidFill>
                            <a:schemeClr val="tx1"/>
                          </a:solidFill>
                          <a:latin typeface="標楷體" panose="03000509000000000000" pitchFamily="65" charset="-120"/>
                          <a:ea typeface="標楷體" panose="03000509000000000000" pitchFamily="65" charset="-120"/>
                        </a:rPr>
                        <a:t>107</a:t>
                      </a:r>
                      <a:r>
                        <a:rPr lang="zh-TW" altLang="en-US" sz="2000" dirty="0" smtClean="0">
                          <a:solidFill>
                            <a:schemeClr val="tx1"/>
                          </a:solidFill>
                          <a:latin typeface="標楷體" panose="03000509000000000000" pitchFamily="65" charset="-120"/>
                          <a:ea typeface="標楷體" panose="03000509000000000000" pitchFamily="65" charset="-120"/>
                        </a:rPr>
                        <a:t>）年結報經費常見缺失</a:t>
                      </a:r>
                      <a:endParaRPr lang="zh-TW" altLang="en-US" sz="2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nchor="ctr"/>
                </a:tc>
              </a:tr>
              <a:tr h="512472">
                <a:tc rowSpan="3">
                  <a:txBody>
                    <a:bodyPr/>
                    <a:lstStyle/>
                    <a:p>
                      <a:pPr algn="l">
                        <a:lnSpc>
                          <a:spcPts val="2600"/>
                        </a:lnSpc>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業務</a:t>
                      </a:r>
                      <a:r>
                        <a:rPr lang="zh-TW" altLang="en-US" sz="2000" dirty="0" smtClean="0">
                          <a:latin typeface="標楷體" panose="03000509000000000000" pitchFamily="65" charset="-120"/>
                          <a:ea typeface="標楷體" panose="03000509000000000000" pitchFamily="65" charset="-120"/>
                        </a:rPr>
                        <a:t>費</a:t>
                      </a:r>
                      <a:endParaRPr lang="zh-TW" altLang="en-US" sz="2000" dirty="0">
                        <a:latin typeface="標楷體" panose="03000509000000000000" pitchFamily="65" charset="-120"/>
                        <a:ea typeface="標楷體" panose="03000509000000000000" pitchFamily="65" charset="-120"/>
                      </a:endParaRPr>
                    </a:p>
                  </a:txBody>
                  <a:tcPr marL="91441" marR="91441" marT="45721" marB="45721"/>
                </a:tc>
                <a:tc>
                  <a:txBody>
                    <a:bodyPr/>
                    <a:lstStyle/>
                    <a:p>
                      <a:pPr marL="252000" indent="-252000" algn="l">
                        <a:lnSpc>
                          <a:spcPts val="2600"/>
                        </a:lnSpc>
                      </a:pP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列支主持費、研究人力工作酬金超過核發標準或重複報支</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12472">
                <a:tc vMerge="1">
                  <a:txBody>
                    <a:bodyPr/>
                    <a:lstStyle/>
                    <a:p>
                      <a:pPr algn="ctr"/>
                      <a:endParaRPr lang="zh-TW" altLang="en-US" sz="1800" dirty="0">
                        <a:latin typeface="+mj-ea"/>
                        <a:ea typeface="+mj-ea"/>
                      </a:endParaRPr>
                    </a:p>
                  </a:txBody>
                  <a:tcPr marL="91441" marR="91441" marT="45721" marB="45721"/>
                </a:tc>
                <a:tc>
                  <a:txBody>
                    <a:bodyPr/>
                    <a:lstStyle/>
                    <a:p>
                      <a:pPr marL="0" marR="0" indent="0" algn="l" defTabSz="914400" rtl="0" eaLnBrk="1" fontAlgn="auto" latinLnBrk="0" hangingPunct="1">
                        <a:lnSpc>
                          <a:spcPts val="2600"/>
                        </a:lnSpc>
                        <a:spcBef>
                          <a:spcPts val="0"/>
                        </a:spcBef>
                        <a:spcAft>
                          <a:spcPts val="0"/>
                        </a:spcAft>
                        <a:buClrTx/>
                        <a:buSzTx/>
                        <a:buFontTx/>
                        <a:buNone/>
                        <a:tabLst/>
                        <a:defRPr/>
                      </a:pPr>
                      <a:r>
                        <a:rPr kumimoji="0" lang="en-US" altLang="zh-TW" sz="2000" kern="1200" dirty="0" smtClean="0">
                          <a:latin typeface="標楷體" panose="03000509000000000000" pitchFamily="65" charset="-120"/>
                          <a:ea typeface="標楷體" panose="03000509000000000000" pitchFamily="65" charset="-120"/>
                        </a:rPr>
                        <a:t>2.</a:t>
                      </a:r>
                      <a:r>
                        <a:rPr kumimoji="0" lang="zh-TW" altLang="en-US" sz="2000" kern="1200" dirty="0" smtClean="0">
                          <a:latin typeface="標楷體" panose="03000509000000000000" pitchFamily="65" charset="-120"/>
                          <a:ea typeface="標楷體" panose="03000509000000000000" pitchFamily="65" charset="-120"/>
                        </a:rPr>
                        <a:t>列支計畫執行人員主持費或工作酬金以外之酬勞</a:t>
                      </a:r>
                      <a:endParaRPr kumimoji="0" lang="en-US" altLang="zh-TW" sz="2000" kern="1200" dirty="0" smtClean="0">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1247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marL="91441" marR="91441" marT="45721" marB="45721"/>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3.</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未依國內出差旅費報支要點規定報支差旅費</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12472">
                <a:tc>
                  <a:txBody>
                    <a:bodyPr/>
                    <a:lstStyle/>
                    <a:p>
                      <a:pPr algn="l">
                        <a:lnSpc>
                          <a:spcPts val="2600"/>
                        </a:lnSpc>
                      </a:pPr>
                      <a:r>
                        <a:rPr lang="zh-TW" altLang="en-US" sz="2000" dirty="0" smtClean="0">
                          <a:latin typeface="標楷體" panose="03000509000000000000" pitchFamily="65" charset="-120"/>
                          <a:ea typeface="標楷體" panose="03000509000000000000" pitchFamily="65" charset="-120"/>
                        </a:rPr>
                        <a:t>研究設備費</a:t>
                      </a:r>
                      <a:endParaRPr lang="zh-TW" altLang="en-US" sz="2000" dirty="0">
                        <a:latin typeface="標楷體" panose="03000509000000000000" pitchFamily="65" charset="-120"/>
                        <a:ea typeface="標楷體" panose="03000509000000000000" pitchFamily="65" charset="-120"/>
                      </a:endParaRPr>
                    </a:p>
                  </a:txBody>
                  <a:tcPr marL="91441" marR="91441" marT="45721" marB="45721"/>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4.</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列支原未核列之項目</a:t>
                      </a:r>
                      <a:endParaRPr kumimoji="0" lang="zh-TW" altLang="en-US" sz="2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25120">
                <a:tc>
                  <a:txBody>
                    <a:bodyPr/>
                    <a:lstStyle/>
                    <a:p>
                      <a:pPr algn="l">
                        <a:lnSpc>
                          <a:spcPts val="2600"/>
                        </a:lnSpc>
                      </a:pPr>
                      <a:r>
                        <a:rPr lang="zh-TW" altLang="en-US" sz="2000" dirty="0" smtClean="0">
                          <a:latin typeface="標楷體" panose="03000509000000000000" pitchFamily="65" charset="-120"/>
                          <a:ea typeface="標楷體" panose="03000509000000000000" pitchFamily="65" charset="-120"/>
                        </a:rPr>
                        <a:t>國外差旅費</a:t>
                      </a:r>
                      <a:endParaRPr lang="zh-TW" altLang="en-US" sz="2000" dirty="0">
                        <a:latin typeface="標楷體" panose="03000509000000000000" pitchFamily="65" charset="-120"/>
                        <a:ea typeface="標楷體" panose="03000509000000000000" pitchFamily="65" charset="-120"/>
                      </a:endParaRPr>
                    </a:p>
                  </a:txBody>
                  <a:tcPr marL="91441" marR="91441" marT="45721" marB="45721"/>
                </a:tc>
                <a:tc>
                  <a:txBody>
                    <a:bodyPr/>
                    <a:lstStyle/>
                    <a:p>
                      <a:pPr>
                        <a:lnSpc>
                          <a:spcPts val="2600"/>
                        </a:lnSpc>
                      </a:pPr>
                      <a:r>
                        <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5.</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未依國外出差旅費報支要點規定報支差旅費</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12472">
                <a:tc rowSpan="3">
                  <a:txBody>
                    <a:bodyPr/>
                    <a:lstStyle/>
                    <a:p>
                      <a:pPr algn="l">
                        <a:lnSpc>
                          <a:spcPts val="2600"/>
                        </a:lnSpc>
                      </a:pPr>
                      <a:r>
                        <a:rPr lang="zh-TW" altLang="en-US" sz="2000" dirty="0" smtClean="0">
                          <a:latin typeface="標楷體" panose="03000509000000000000" pitchFamily="65" charset="-120"/>
                          <a:ea typeface="標楷體" panose="03000509000000000000" pitchFamily="65" charset="-120"/>
                        </a:rPr>
                        <a:t>其他</a:t>
                      </a:r>
                      <a:endParaRPr lang="zh-TW" altLang="en-US" sz="2000" dirty="0">
                        <a:latin typeface="標楷體" panose="03000509000000000000" pitchFamily="65" charset="-120"/>
                        <a:ea typeface="標楷體" panose="03000509000000000000" pitchFamily="65" charset="-120"/>
                      </a:endParaRPr>
                    </a:p>
                  </a:txBody>
                  <a:tcPr marL="91441" marR="91441" marT="45721" marB="45721"/>
                </a:tc>
                <a:tc>
                  <a:txBody>
                    <a:bodyPr/>
                    <a:lstStyle/>
                    <a:p>
                      <a:pPr marL="0" marR="0" indent="0" algn="l" defTabSz="914400" rtl="0" eaLnBrk="1" fontAlgn="auto" latinLnBrk="0" hangingPunct="1">
                        <a:lnSpc>
                          <a:spcPts val="26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6.</a:t>
                      </a:r>
                      <a:r>
                        <a:rPr kumimoji="0" lang="zh-TW" altLang="en-US" sz="2000" kern="1200" dirty="0" smtClean="0">
                          <a:latin typeface="標楷體" panose="03000509000000000000" pitchFamily="65" charset="-120"/>
                          <a:ea typeface="標楷體" panose="03000509000000000000" pitchFamily="65" charset="-120"/>
                        </a:rPr>
                        <a:t>列支執行期間外</a:t>
                      </a:r>
                      <a:r>
                        <a:rPr kumimoji="0" lang="zh-TW" altLang="en-US" sz="2000" kern="1200" smtClean="0">
                          <a:latin typeface="標楷體" panose="03000509000000000000" pitchFamily="65" charset="-120"/>
                          <a:ea typeface="標楷體" panose="03000509000000000000" pitchFamily="65" charset="-120"/>
                        </a:rPr>
                        <a:t>之開支</a:t>
                      </a:r>
                      <a:endParaRPr lang="zh-TW" altLang="en-US" sz="20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12472">
                <a:tc vMerge="1">
                  <a:txBody>
                    <a:bodyPr/>
                    <a:lstStyle/>
                    <a:p>
                      <a:pPr algn="ctr"/>
                      <a:endParaRPr lang="zh-TW" altLang="en-US" sz="1800" dirty="0">
                        <a:latin typeface="+mj-ea"/>
                        <a:ea typeface="+mj-ea"/>
                      </a:endParaRPr>
                    </a:p>
                  </a:txBody>
                  <a:tcPr marL="91441" marR="91441" marT="45721" marB="45721"/>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7.</a:t>
                      </a:r>
                      <a:r>
                        <a:rPr lang="zh-TW" altLang="en-US" sz="2000" dirty="0" smtClean="0">
                          <a:latin typeface="標楷體" panose="03000509000000000000" pitchFamily="65" charset="-120"/>
                          <a:ea typeface="標楷體" panose="03000509000000000000" pitchFamily="65" charset="-120"/>
                        </a:rPr>
                        <a:t>支出用途與</a:t>
                      </a:r>
                      <a:r>
                        <a:rPr kumimoji="0" lang="zh-TW" altLang="en-US" sz="2000" kern="1200" dirty="0" smtClean="0">
                          <a:latin typeface="標楷體" panose="03000509000000000000" pitchFamily="65" charset="-120"/>
                          <a:ea typeface="標楷體" panose="03000509000000000000" pitchFamily="65" charset="-120"/>
                        </a:rPr>
                        <a:t>補助項目不符</a:t>
                      </a:r>
                      <a:endParaRPr kumimoji="0" lang="zh-TW" altLang="en-US" sz="2000" kern="1200" dirty="0">
                        <a:solidFill>
                          <a:schemeClr val="dk1"/>
                        </a:solidFill>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r h="574216">
                <a:tc vMerge="1">
                  <a:txBody>
                    <a:bodyPr/>
                    <a:lstStyle/>
                    <a:p>
                      <a:endParaRPr lang="zh-TW" altLang="en-US" dirty="0"/>
                    </a:p>
                  </a:txBody>
                  <a:tcPr marL="91441" marR="91441" marT="45721" marB="45721"/>
                </a:tc>
                <a:tc>
                  <a: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8.</a:t>
                      </a: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與研究計畫有關之收入未繳回</a:t>
                      </a:r>
                      <a:endParaRPr kumimoji="0" lang="zh-TW" altLang="en-US" sz="2000" kern="1200" dirty="0">
                        <a:solidFill>
                          <a:schemeClr val="dk1"/>
                        </a:solidFill>
                        <a:latin typeface="標楷體" panose="03000509000000000000" pitchFamily="65" charset="-120"/>
                        <a:ea typeface="標楷體" panose="03000509000000000000" pitchFamily="65" charset="-120"/>
                        <a:cs typeface="Times New Roman" panose="02020603050405020304" pitchFamily="18" charset="0"/>
                      </a:endParaRPr>
                    </a:p>
                  </a:txBody>
                  <a:tcPr marL="91441" marR="91441" marT="45721" marB="45721"/>
                </a:tc>
              </a:tr>
            </a:tbl>
          </a:graphicData>
        </a:graphic>
      </p:graphicFrame>
      <p:sp>
        <p:nvSpPr>
          <p:cNvPr id="31779" name="投影片編號版面配置區 2"/>
          <p:cNvSpPr txBox="1">
            <a:spLocks/>
          </p:cNvSpPr>
          <p:nvPr/>
        </p:nvSpPr>
        <p:spPr bwMode="auto">
          <a:xfrm>
            <a:off x="6911975"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lang="en-US" altLang="zh-TW" sz="1400" dirty="0">
                <a:solidFill>
                  <a:schemeClr val="tx2"/>
                </a:solidFill>
                <a:latin typeface="Arial" charset="0"/>
              </a:rPr>
              <a:t>7</a:t>
            </a:r>
            <a:endParaRPr kumimoji="0" lang="zh-TW" altLang="en-US" sz="1400" dirty="0">
              <a:solidFill>
                <a:schemeClr val="tx2"/>
              </a:solidFill>
              <a:latin typeface="Arial"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圖片預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126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827584" y="404664"/>
            <a:ext cx="7704856" cy="792654"/>
          </a:xfrm>
        </p:spPr>
        <p:txBody>
          <a:bodyPr>
            <a:noAutofit/>
          </a:bodyPr>
          <a:lstStyle/>
          <a:p>
            <a:pPr marL="365125" indent="-282575" eaLnBrk="1" hangingPunct="1">
              <a:spcBef>
                <a:spcPts val="1500"/>
              </a:spcBef>
              <a:tabLst>
                <a:tab pos="273050" algn="l"/>
              </a:tabLst>
            </a:pPr>
            <a:r>
              <a:rPr lang="zh-TW" altLang="en-US" sz="3000" b="1" dirty="0" smtClean="0">
                <a:latin typeface="+mj-ea"/>
                <a:cs typeface="Meiryo UI" pitchFamily="34" charset="-128"/>
              </a:rPr>
              <a:t>二、結報作業說明與實際案例</a:t>
            </a:r>
            <a:r>
              <a:rPr lang="zh-TW" altLang="en-US" sz="1800" b="1" dirty="0" smtClean="0">
                <a:latin typeface="+mj-ea"/>
                <a:cs typeface="Meiryo UI" pitchFamily="34" charset="-128"/>
              </a:rPr>
              <a:t>（</a:t>
            </a:r>
            <a:r>
              <a:rPr lang="en-US" altLang="zh-TW" sz="1800" b="1" dirty="0" smtClean="0">
                <a:latin typeface="+mj-ea"/>
                <a:cs typeface="Meiryo UI" pitchFamily="34" charset="-128"/>
              </a:rPr>
              <a:t>1/21</a:t>
            </a:r>
            <a:r>
              <a:rPr lang="zh-TW" altLang="en-US" sz="1800" b="1" dirty="0" smtClean="0">
                <a:latin typeface="+mj-ea"/>
                <a:cs typeface="Meiryo UI" pitchFamily="34" charset="-128"/>
              </a:rPr>
              <a:t>）</a:t>
            </a:r>
            <a:endParaRPr lang="en-US" altLang="zh-TW" sz="1800" b="1" dirty="0" smtClean="0">
              <a:latin typeface="+mj-ea"/>
              <a:cs typeface="Meiryo UI" pitchFamily="34" charset="-128"/>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880746957"/>
              </p:ext>
            </p:extLst>
          </p:nvPr>
        </p:nvGraphicFramePr>
        <p:xfrm>
          <a:off x="1187624" y="1840385"/>
          <a:ext cx="7403658" cy="4432383"/>
        </p:xfrm>
        <a:graphic>
          <a:graphicData uri="http://schemas.openxmlformats.org/drawingml/2006/table">
            <a:tbl>
              <a:tblPr firstRow="1" bandRow="1">
                <a:tableStyleId>{21E4AEA4-8DFA-4A89-87EB-49C32662AFE0}</a:tableStyleId>
              </a:tblPr>
              <a:tblGrid>
                <a:gridCol w="1787034"/>
                <a:gridCol w="2880320"/>
                <a:gridCol w="2736304"/>
              </a:tblGrid>
              <a:tr h="565485">
                <a:tc>
                  <a:txBody>
                    <a:bodyPr/>
                    <a:lstStyle/>
                    <a:p>
                      <a:pPr algn="ctr"/>
                      <a:r>
                        <a:rPr kumimoji="0" lang="zh-TW" altLang="en-US" sz="2000" kern="1200" dirty="0" smtClean="0">
                          <a:solidFill>
                            <a:schemeClr val="tx1"/>
                          </a:solidFill>
                          <a:latin typeface="標楷體" panose="03000509000000000000" pitchFamily="65" charset="-120"/>
                          <a:ea typeface="標楷體" panose="03000509000000000000" pitchFamily="65" charset="-120"/>
                        </a:rPr>
                        <a:t>缺失</a:t>
                      </a:r>
                      <a:r>
                        <a:rPr kumimoji="0" lang="en-US" altLang="zh-TW" sz="2000" kern="1200" dirty="0" smtClean="0">
                          <a:solidFill>
                            <a:schemeClr val="tx1"/>
                          </a:solidFill>
                          <a:latin typeface="標楷體" panose="03000509000000000000" pitchFamily="65" charset="-120"/>
                          <a:ea typeface="標楷體" panose="03000509000000000000" pitchFamily="65" charset="-120"/>
                        </a:rPr>
                        <a:t>1</a:t>
                      </a:r>
                      <a:endParaRPr kumimoji="0" lang="zh-TW" altLang="en-US" sz="20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6" marR="91436"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結報作業說明</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1" marB="45721" anchor="ct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相關規定</a:t>
                      </a:r>
                      <a:endParaRPr lang="zh-TW" altLang="en-US" sz="2000" dirty="0">
                        <a:solidFill>
                          <a:schemeClr val="tx1"/>
                        </a:solidFill>
                        <a:latin typeface="標楷體" panose="03000509000000000000" pitchFamily="65" charset="-120"/>
                        <a:ea typeface="標楷體" panose="03000509000000000000" pitchFamily="65" charset="-120"/>
                      </a:endParaRPr>
                    </a:p>
                  </a:txBody>
                  <a:tcPr marL="91436" marR="91436" marT="45721" marB="45721" anchor="ctr"/>
                </a:tc>
              </a:tr>
              <a:tr h="3754995">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2000" kern="1200" dirty="0" smtClean="0">
                          <a:latin typeface="標楷體" panose="03000509000000000000" pitchFamily="65" charset="-120"/>
                          <a:ea typeface="標楷體" panose="03000509000000000000" pitchFamily="65" charset="-120"/>
                        </a:rPr>
                        <a:t>列支主持費、研究人力工作酬金超過核發標準</a:t>
                      </a:r>
                      <a:r>
                        <a:rPr kumimoji="0" lang="zh-TW" altLang="en-US" sz="2000" kern="1200" dirty="0" smtClean="0">
                          <a:solidFill>
                            <a:schemeClr val="dk1"/>
                          </a:solidFill>
                          <a:latin typeface="標楷體" panose="03000509000000000000" pitchFamily="65" charset="-120"/>
                          <a:ea typeface="標楷體" panose="03000509000000000000" pitchFamily="65" charset="-120"/>
                          <a:cs typeface="+mn-cs"/>
                        </a:rPr>
                        <a:t>或重複報支</a:t>
                      </a:r>
                      <a:r>
                        <a:rPr kumimoji="0" lang="en-US" altLang="zh-TW" sz="14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(1/4)</a:t>
                      </a:r>
                      <a:endParaRPr kumimoji="0" lang="zh-TW" altLang="en-US" sz="14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algn="just">
                        <a:lnSpc>
                          <a:spcPts val="3000"/>
                        </a:lnSpc>
                      </a:pPr>
                      <a:endParaRPr lang="zh-TW" altLang="en-US" sz="2000" dirty="0">
                        <a:latin typeface="標楷體" panose="03000509000000000000" pitchFamily="65" charset="-120"/>
                        <a:ea typeface="標楷體" panose="03000509000000000000" pitchFamily="65" charset="-120"/>
                      </a:endParaRPr>
                    </a:p>
                  </a:txBody>
                  <a:tcPr marL="91436" marR="91436" marT="45721" marB="45721"/>
                </a:tc>
                <a:tc>
                  <a:txBody>
                    <a:bodyPr/>
                    <a:lstStyle/>
                    <a:p>
                      <a:pPr marL="723900" indent="-723900" algn="just">
                        <a:lnSpc>
                          <a:spcPts val="3000"/>
                        </a:lnSpc>
                      </a:pPr>
                      <a:r>
                        <a:rPr kumimoji="0" lang="en-US" altLang="zh-TW" sz="2000" kern="1200" dirty="0" smtClean="0">
                          <a:effectLst/>
                          <a:latin typeface="標楷體" panose="03000509000000000000" pitchFamily="65" charset="-120"/>
                          <a:ea typeface="標楷體" panose="03000509000000000000" pitchFamily="65" charset="-120"/>
                        </a:rPr>
                        <a:t>1.</a:t>
                      </a:r>
                      <a:r>
                        <a:rPr kumimoji="0" lang="zh-TW" altLang="en-US" sz="2000" kern="1200" dirty="0" smtClean="0">
                          <a:effectLst/>
                          <a:latin typeface="標楷體" panose="03000509000000000000" pitchFamily="65" charset="-120"/>
                          <a:ea typeface="標楷體" panose="03000509000000000000" pitchFamily="65" charset="-120"/>
                        </a:rPr>
                        <a:t>主持人：</a:t>
                      </a:r>
                      <a:endParaRPr kumimoji="0" lang="en-US" altLang="zh-TW" sz="2000" kern="1200" dirty="0" smtClean="0">
                        <a:effectLst/>
                        <a:latin typeface="標楷體" panose="03000509000000000000" pitchFamily="65" charset="-120"/>
                        <a:ea typeface="標楷體" panose="03000509000000000000" pitchFamily="65" charset="-120"/>
                      </a:endParaRPr>
                    </a:p>
                    <a:p>
                      <a:pPr marL="342900" indent="-342900" algn="just">
                        <a:lnSpc>
                          <a:spcPts val="3000"/>
                        </a:lnSpc>
                        <a:buClr>
                          <a:srgbClr val="00B050"/>
                        </a:buClr>
                        <a:buFont typeface="Wingdings" panose="05000000000000000000" pitchFamily="2" charset="2"/>
                        <a:buChar char="ü"/>
                      </a:pPr>
                      <a:r>
                        <a:rPr kumimoji="0" lang="zh-TW" altLang="en-US" sz="2000" kern="1200" dirty="0" smtClean="0">
                          <a:effectLst/>
                          <a:latin typeface="標楷體" panose="03000509000000000000" pitchFamily="65" charset="-120"/>
                          <a:ea typeface="標楷體" panose="03000509000000000000" pitchFamily="65" charset="-120"/>
                        </a:rPr>
                        <a:t>印領清冊（收據）所列支領月份、金額與計畫經費核定清單所列是否相符。</a:t>
                      </a:r>
                      <a:endParaRPr kumimoji="0" lang="en-US" altLang="zh-TW" sz="2000" kern="1200" dirty="0" smtClean="0">
                        <a:effectLst/>
                        <a:latin typeface="標楷體" panose="03000509000000000000" pitchFamily="65" charset="-120"/>
                        <a:ea typeface="標楷體" panose="03000509000000000000" pitchFamily="65" charset="-120"/>
                      </a:endParaRPr>
                    </a:p>
                    <a:p>
                      <a:pPr marL="723900" indent="-723900" algn="just">
                        <a:lnSpc>
                          <a:spcPts val="3000"/>
                        </a:lnSpc>
                      </a:pPr>
                      <a:endParaRPr kumimoji="0" lang="zh-TW" altLang="en-US" sz="2000" kern="1200" dirty="0" smtClean="0">
                        <a:solidFill>
                          <a:schemeClr val="tx1"/>
                        </a:solidFill>
                        <a:effectLst/>
                        <a:latin typeface="標楷體" panose="03000509000000000000" pitchFamily="65" charset="-120"/>
                        <a:ea typeface="標楷體" panose="03000509000000000000" pitchFamily="65" charset="-120"/>
                        <a:cs typeface="+mn-cs"/>
                      </a:endParaRPr>
                    </a:p>
                  </a:txBody>
                  <a:tcPr marL="91436" marR="91436" marT="45721" marB="45721"/>
                </a:tc>
                <a:tc>
                  <a:txBody>
                    <a:bodyPr/>
                    <a:lstStyle/>
                    <a:p>
                      <a:pPr marL="342900" indent="-342900" algn="l">
                        <a:lnSpc>
                          <a:spcPts val="3000"/>
                        </a:lnSpc>
                        <a:buFontTx/>
                        <a:buBlip>
                          <a:blip r:embed="rId4"/>
                        </a:buBlip>
                      </a:pPr>
                      <a:r>
                        <a:rPr lang="zh-TW" altLang="en-US" sz="2000" dirty="0" smtClean="0">
                          <a:latin typeface="標楷體" panose="03000509000000000000" pitchFamily="65" charset="-120"/>
                          <a:ea typeface="標楷體" panose="03000509000000000000" pitchFamily="65" charset="-120"/>
                        </a:rPr>
                        <a:t>專題計畫作業要點</a:t>
                      </a:r>
                      <a:r>
                        <a:rPr lang="en-US" altLang="zh-TW" sz="2000" dirty="0" smtClean="0">
                          <a:latin typeface="標楷體" panose="03000509000000000000" pitchFamily="65" charset="-120"/>
                          <a:ea typeface="標楷體" panose="03000509000000000000" pitchFamily="65" charset="-120"/>
                        </a:rPr>
                        <a:t>§7</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57188" indent="0" algn="l">
                        <a:lnSpc>
                          <a:spcPts val="3000"/>
                        </a:lnSpc>
                      </a:pPr>
                      <a:r>
                        <a:rPr kumimoji="0" lang="zh-TW" altLang="en-US"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主持人或共同主持人於研究計畫執行期間僅得支領一份研究主持費。</a:t>
                      </a:r>
                      <a:endParaRPr kumimoji="0" lang="en-US" altLang="zh-TW" sz="200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ts val="3000"/>
                        </a:lnSpc>
                        <a:spcBef>
                          <a:spcPts val="0"/>
                        </a:spcBef>
                        <a:spcAft>
                          <a:spcPts val="0"/>
                        </a:spcAft>
                        <a:buClrTx/>
                        <a:buSzTx/>
                        <a:buFontTx/>
                        <a:buBlip>
                          <a:blip r:embed="rId4"/>
                        </a:buBlip>
                        <a:tabLst/>
                        <a:defRPr/>
                      </a:pPr>
                      <a:r>
                        <a:rPr lang="zh-TW" altLang="en-US" sz="2000" dirty="0" smtClean="0">
                          <a:latin typeface="標楷體" panose="03000509000000000000" pitchFamily="65" charset="-120"/>
                          <a:ea typeface="標楷體" panose="03000509000000000000" pitchFamily="65" charset="-120"/>
                        </a:rPr>
                        <a:t>經費處理原則</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58775" indent="-3175" algn="l">
                        <a:lnSpc>
                          <a:spcPts val="3000"/>
                        </a:lnSpc>
                      </a:pPr>
                      <a:r>
                        <a:rPr lang="zh-TW" altLang="en-US" sz="2000" dirty="0" smtClean="0">
                          <a:latin typeface="標楷體" panose="03000509000000000000" pitchFamily="65" charset="-120"/>
                          <a:ea typeface="標楷體" panose="03000509000000000000" pitchFamily="65" charset="-120"/>
                        </a:rPr>
                        <a:t>研究主持費依經費核定清單所列標準按月核發。</a:t>
                      </a:r>
                      <a:endParaRPr lang="en-US" altLang="zh-TW" sz="2000" b="0" dirty="0" smtClean="0">
                        <a:latin typeface="標楷體" panose="03000509000000000000" pitchFamily="65" charset="-120"/>
                        <a:ea typeface="標楷體" panose="03000509000000000000" pitchFamily="65" charset="-120"/>
                      </a:endParaRPr>
                    </a:p>
                  </a:txBody>
                  <a:tcPr marL="91436" marR="91436" marT="45721" marB="45721"/>
                </a:tc>
              </a:tr>
            </a:tbl>
          </a:graphicData>
        </a:graphic>
      </p:graphicFrame>
      <p:sp>
        <p:nvSpPr>
          <p:cNvPr id="33807" name="投影片編號版面配置區 2"/>
          <p:cNvSpPr txBox="1">
            <a:spLocks/>
          </p:cNvSpPr>
          <p:nvPr/>
        </p:nvSpPr>
        <p:spPr bwMode="auto">
          <a:xfrm>
            <a:off x="6948488" y="623728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charset="-120"/>
              </a:defRPr>
            </a:lvl1pPr>
            <a:lvl2pPr marL="547688" indent="-27305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charset="-120"/>
              </a:defRPr>
            </a:lvl2pPr>
            <a:lvl3pPr marL="822325" indent="-228600">
              <a:spcBef>
                <a:spcPts val="500"/>
              </a:spcBef>
              <a:buClr>
                <a:srgbClr val="BCBCBC"/>
              </a:buClr>
              <a:buSzPct val="76000"/>
              <a:buFont typeface="Wingdings 3" pitchFamily="18" charset="2"/>
              <a:buChar char=""/>
              <a:defRPr sz="2000">
                <a:solidFill>
                  <a:schemeClr val="tx1"/>
                </a:solidFill>
                <a:latin typeface="Gill Sans MT" pitchFamily="34" charset="0"/>
                <a:ea typeface="新細明體" charset="-120"/>
              </a:defRPr>
            </a:lvl3pPr>
            <a:lvl4pPr marL="1096963" indent="-228600">
              <a:spcBef>
                <a:spcPts val="400"/>
              </a:spcBef>
              <a:buClr>
                <a:srgbClr val="8BA2B4"/>
              </a:buClr>
              <a:buSzPct val="70000"/>
              <a:buFont typeface="Wingdings" pitchFamily="2" charset="2"/>
              <a:buChar char=""/>
              <a:defRPr>
                <a:solidFill>
                  <a:schemeClr val="tx1"/>
                </a:solidFill>
                <a:latin typeface="Gill Sans MT" pitchFamily="34" charset="0"/>
                <a:ea typeface="新細明體" charset="-120"/>
              </a:defRPr>
            </a:lvl4pPr>
            <a:lvl5pPr marL="1371600" indent="-228600">
              <a:spcBef>
                <a:spcPts val="300"/>
              </a:spcBef>
              <a:buClr>
                <a:schemeClr val="accent2"/>
              </a:buClr>
              <a:buSzPct val="70000"/>
              <a:buFont typeface="Wingdings" pitchFamily="2" charset="2"/>
              <a:buChar char=""/>
              <a:defRPr sz="1600">
                <a:solidFill>
                  <a:schemeClr val="tx1"/>
                </a:solidFill>
                <a:latin typeface="Gill Sans MT" pitchFamily="34" charset="0"/>
                <a:ea typeface="新細明體" charset="-120"/>
              </a:defRPr>
            </a:lvl5pPr>
            <a:lvl6pPr marL="1828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6pPr>
            <a:lvl7pPr marL="2286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7pPr>
            <a:lvl8pPr marL="2743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8pPr>
            <a:lvl9pPr marL="32004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charset="-120"/>
              </a:defRPr>
            </a:lvl9pPr>
          </a:lstStyle>
          <a:p>
            <a:pPr algn="r" eaLnBrk="1" hangingPunct="1">
              <a:spcBef>
                <a:spcPct val="0"/>
              </a:spcBef>
              <a:buClrTx/>
              <a:buSzTx/>
              <a:buFontTx/>
              <a:buNone/>
            </a:pPr>
            <a:r>
              <a:rPr kumimoji="0" lang="en-US" altLang="zh-TW" sz="1400" dirty="0">
                <a:solidFill>
                  <a:srgbClr val="464653"/>
                </a:solidFill>
                <a:latin typeface="Arial" charset="0"/>
              </a:rPr>
              <a:t>8</a:t>
            </a:r>
            <a:endParaRPr kumimoji="0" lang="zh-TW" altLang="en-US" sz="1400" dirty="0">
              <a:solidFill>
                <a:srgbClr val="464653"/>
              </a:solidFill>
              <a:latin typeface="Arial" charset="0"/>
            </a:endParaRPr>
          </a:p>
        </p:txBody>
      </p:sp>
      <p:sp>
        <p:nvSpPr>
          <p:cNvPr id="3" name="文字方塊 2"/>
          <p:cNvSpPr txBox="1"/>
          <p:nvPr/>
        </p:nvSpPr>
        <p:spPr>
          <a:xfrm>
            <a:off x="899592" y="1269921"/>
            <a:ext cx="3528392" cy="492443"/>
          </a:xfrm>
          <a:prstGeom prst="rect">
            <a:avLst/>
          </a:prstGeom>
          <a:noFill/>
        </p:spPr>
        <p:txBody>
          <a:bodyPr wrap="square" rtlCol="0">
            <a:spAutoFit/>
          </a:bodyPr>
          <a:lstStyle/>
          <a:p>
            <a:r>
              <a:rPr lang="zh-TW" altLang="en-US" sz="2600" dirty="0" smtClean="0">
                <a:latin typeface="+mj-ea"/>
                <a:ea typeface="+mj-ea"/>
              </a:rPr>
              <a:t>（一）業務費部分</a:t>
            </a:r>
            <a:endParaRPr lang="zh-TW" altLang="en-US" sz="2600" dirty="0">
              <a:latin typeface="+mj-ea"/>
              <a:ea typeface="+mj-ea"/>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527" y="0"/>
            <a:ext cx="20196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40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7_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5_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22059</TotalTime>
  <Words>4669</Words>
  <Application>Microsoft Office PowerPoint</Application>
  <PresentationFormat>如螢幕大小 (4:3)</PresentationFormat>
  <Paragraphs>475</Paragraphs>
  <Slides>49</Slides>
  <Notes>47</Notes>
  <HiddenSlides>0</HiddenSlides>
  <MMClips>0</MMClips>
  <ScaleCrop>false</ScaleCrop>
  <HeadingPairs>
    <vt:vector size="4" baseType="variant">
      <vt:variant>
        <vt:lpstr>佈景主題</vt:lpstr>
      </vt:variant>
      <vt:variant>
        <vt:i4>2</vt:i4>
      </vt:variant>
      <vt:variant>
        <vt:lpstr>投影片標題</vt:lpstr>
      </vt:variant>
      <vt:variant>
        <vt:i4>49</vt:i4>
      </vt:variant>
    </vt:vector>
  </HeadingPairs>
  <TitlesOfParts>
    <vt:vector size="51" baseType="lpstr">
      <vt:lpstr>7_原創</vt:lpstr>
      <vt:lpstr>5_原創</vt:lpstr>
      <vt:lpstr>強化補助計畫 經費支用合規機制</vt:lpstr>
      <vt:lpstr>綱    要</vt:lpstr>
      <vt:lpstr>PowerPoint 簡報</vt:lpstr>
      <vt:lpstr>一、內部審核與內部稽核為內部控制之一環</vt:lpstr>
      <vt:lpstr>二、內部控制目標分類圖</vt:lpstr>
      <vt:lpstr>三、內部稽核與內部控制關係</vt:lpstr>
      <vt:lpstr>PowerPoint 簡報</vt:lpstr>
      <vt:lpstr>  一、結報經費常見缺失</vt:lpstr>
      <vt:lpstr>二、結報作業說明與實際案例（1/21）</vt:lpstr>
      <vt:lpstr>二、結報作業說明與實際案例（2/21）</vt:lpstr>
      <vt:lpstr>二、結報作業說明與實際案例（3/21）</vt:lpstr>
      <vt:lpstr>二、結報作業說明與實際案例（4/21）</vt:lpstr>
      <vt:lpstr>二、結報作業說明與實際案例（5/21）</vt:lpstr>
      <vt:lpstr>二、結報作業說明與實際案例（6/21）</vt:lpstr>
      <vt:lpstr>二、結報作業說明與實際案例（7/21）</vt:lpstr>
      <vt:lpstr>二、結報作業說明與實際案例（8/21）</vt:lpstr>
      <vt:lpstr>二、結報作業說明與實際案例（9/21）</vt:lpstr>
      <vt:lpstr>二、結報作業說明與實際案例（10/21）</vt:lpstr>
      <vt:lpstr>二、結報作業說明與實際案例（11/21）</vt:lpstr>
      <vt:lpstr>二、結報作業說明與實際案例（12/21）</vt:lpstr>
      <vt:lpstr>二、結報作業說明與實際案例（13/21）</vt:lpstr>
      <vt:lpstr>二、結報作業說明與實際案例（14/21）</vt:lpstr>
      <vt:lpstr>二、結報作業說明與實際案例（15/21）</vt:lpstr>
      <vt:lpstr>二、結報作業說明與實際案例（16/21）</vt:lpstr>
      <vt:lpstr>二、結報作業說明與實際案例（17/21）</vt:lpstr>
      <vt:lpstr>二、結報作業說明與實際案例（18/21）</vt:lpstr>
      <vt:lpstr>二、結報作業說明與實際案例（19/21）</vt:lpstr>
      <vt:lpstr>二、結報作業說明與實際案例（20/21）</vt:lpstr>
      <vt:lpstr>二、結報作業說明與實際案例（21/21）</vt:lpstr>
      <vt:lpstr>PowerPoint 簡報</vt:lpstr>
      <vt:lpstr>PowerPoint 簡報</vt:lpstr>
      <vt:lpstr>PowerPoint 簡報</vt:lpstr>
      <vt:lpstr>PowerPoint 簡報</vt:lpstr>
      <vt:lpstr>PowerPoint 簡報</vt:lpstr>
      <vt:lpstr>PowerPoint 簡報</vt:lpstr>
      <vt:lpstr>一、目的</vt:lpstr>
      <vt:lpstr>三、公私立大專校院稽核要項</vt:lpstr>
      <vt:lpstr>四、執行內部稽核及事後追蹤</vt:lpstr>
      <vt:lpstr>五、結合調整就地查核作業方式-自抽查107年度補助計畫起</vt:lpstr>
      <vt:lpstr>六、學研機構應稽核本部補助計畫之項目（1/3）</vt:lpstr>
      <vt:lpstr>六、學研機構應稽核本部補助計畫之項目（2/3）</vt:lpstr>
      <vt:lpstr>六、學研機構應稽核本部補助計畫之項目（3/3）</vt:lpstr>
      <vt:lpstr>七、稽核工作底稿（範例）</vt:lpstr>
      <vt:lpstr>八、案例研析：報支國內出差旅費控管機制</vt:lpstr>
      <vt:lpstr>八、案例研析：稽核某研究計畫國內出差旅費工作底稿</vt:lpstr>
      <vt:lpstr>PowerPoint 簡報</vt:lpstr>
      <vt:lpstr>一、協助合法報支經費</vt:lpstr>
      <vt:lpstr>二、內部控制、審核與稽核及監辦之宗旨</vt:lpstr>
      <vt:lpstr>PowerPoint 簡報</vt:lpstr>
    </vt:vector>
  </TitlesOfParts>
  <Company>NCTU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廖家卉</cp:lastModifiedBy>
  <cp:revision>3002</cp:revision>
  <cp:lastPrinted>2019-09-27T01:50:20Z</cp:lastPrinted>
  <dcterms:created xsi:type="dcterms:W3CDTF">2009-10-21T15:32:46Z</dcterms:created>
  <dcterms:modified xsi:type="dcterms:W3CDTF">2019-09-27T07:31:25Z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TC011270911028</vt:lpwstr>
  </property>
</Properties>
</file>