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60" r:id="rId2"/>
  </p:sldMasterIdLst>
  <p:notesMasterIdLst>
    <p:notesMasterId r:id="rId14"/>
  </p:notesMasterIdLst>
  <p:handoutMasterIdLst>
    <p:handoutMasterId r:id="rId15"/>
  </p:handoutMasterIdLst>
  <p:sldIdLst>
    <p:sldId id="670" r:id="rId3"/>
    <p:sldId id="671" r:id="rId4"/>
    <p:sldId id="672" r:id="rId5"/>
    <p:sldId id="669" r:id="rId6"/>
    <p:sldId id="621" r:id="rId7"/>
    <p:sldId id="622" r:id="rId8"/>
    <p:sldId id="662" r:id="rId9"/>
    <p:sldId id="657" r:id="rId10"/>
    <p:sldId id="665" r:id="rId11"/>
    <p:sldId id="673" r:id="rId12"/>
    <p:sldId id="663" r:id="rId13"/>
  </p:sldIdLst>
  <p:sldSz cx="9144000" cy="6858000" type="screen4x3"/>
  <p:notesSz cx="9928225" cy="6797675"/>
  <p:defaultTextStyle>
    <a:defPPr>
      <a:defRPr lang="zh-TW"/>
    </a:defPPr>
    <a:lvl1pPr algn="l" rtl="0" fontAlgn="base">
      <a:spcBef>
        <a:spcPct val="0"/>
      </a:spcBef>
      <a:spcAft>
        <a:spcPct val="0"/>
      </a:spcAft>
      <a:defRPr kumimoji="1" b="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b="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b="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b="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b="1" kern="1200">
        <a:solidFill>
          <a:schemeClr val="tx1"/>
        </a:solidFill>
        <a:latin typeface="Arial" charset="0"/>
        <a:ea typeface="新細明體" pitchFamily="18" charset="-120"/>
        <a:cs typeface="+mn-cs"/>
      </a:defRPr>
    </a:lvl5pPr>
    <a:lvl6pPr marL="2286000" algn="l" defTabSz="914400" rtl="0" eaLnBrk="1" latinLnBrk="0" hangingPunct="1">
      <a:defRPr kumimoji="1" b="1" kern="1200">
        <a:solidFill>
          <a:schemeClr val="tx1"/>
        </a:solidFill>
        <a:latin typeface="Arial" charset="0"/>
        <a:ea typeface="新細明體" pitchFamily="18" charset="-120"/>
        <a:cs typeface="+mn-cs"/>
      </a:defRPr>
    </a:lvl6pPr>
    <a:lvl7pPr marL="2743200" algn="l" defTabSz="914400" rtl="0" eaLnBrk="1" latinLnBrk="0" hangingPunct="1">
      <a:defRPr kumimoji="1" b="1" kern="1200">
        <a:solidFill>
          <a:schemeClr val="tx1"/>
        </a:solidFill>
        <a:latin typeface="Arial" charset="0"/>
        <a:ea typeface="新細明體" pitchFamily="18" charset="-120"/>
        <a:cs typeface="+mn-cs"/>
      </a:defRPr>
    </a:lvl7pPr>
    <a:lvl8pPr marL="3200400" algn="l" defTabSz="914400" rtl="0" eaLnBrk="1" latinLnBrk="0" hangingPunct="1">
      <a:defRPr kumimoji="1" b="1" kern="1200">
        <a:solidFill>
          <a:schemeClr val="tx1"/>
        </a:solidFill>
        <a:latin typeface="Arial" charset="0"/>
        <a:ea typeface="新細明體" pitchFamily="18" charset="-120"/>
        <a:cs typeface="+mn-cs"/>
      </a:defRPr>
    </a:lvl8pPr>
    <a:lvl9pPr marL="3657600" algn="l" defTabSz="914400" rtl="0" eaLnBrk="1" latinLnBrk="0" hangingPunct="1">
      <a:defRPr kumimoji="1" b="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CC0066"/>
    <a:srgbClr val="FF3300"/>
    <a:srgbClr val="FF0000"/>
    <a:srgbClr val="0000FF"/>
    <a:srgbClr val="800000"/>
    <a:srgbClr val="CC99FF"/>
    <a:srgbClr val="66CCFF"/>
    <a:srgbClr val="CC3300"/>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05" autoAdjust="0"/>
    <p:restoredTop sz="86317" autoAdjust="0"/>
  </p:normalViewPr>
  <p:slideViewPr>
    <p:cSldViewPr>
      <p:cViewPr varScale="1">
        <p:scale>
          <a:sx n="72" d="100"/>
          <a:sy n="72" d="100"/>
        </p:scale>
        <p:origin x="-1541" y="-82"/>
      </p:cViewPr>
      <p:guideLst>
        <p:guide orient="horz" pos="2160"/>
        <p:guide pos="2880"/>
      </p:guideLst>
    </p:cSldViewPr>
  </p:slideViewPr>
  <p:outlineViewPr>
    <p:cViewPr>
      <p:scale>
        <a:sx n="33" d="100"/>
        <a:sy n="33" d="100"/>
      </p:scale>
      <p:origin x="272" y="1830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1400" y="-76"/>
      </p:cViewPr>
      <p:guideLst>
        <p:guide orient="horz" pos="2141"/>
        <p:guide pos="312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3" y="3"/>
            <a:ext cx="4302813" cy="339725"/>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lvl1pPr>
              <a:defRPr sz="1200" b="0"/>
            </a:lvl1pPr>
          </a:lstStyle>
          <a:p>
            <a:pPr>
              <a:defRPr/>
            </a:pPr>
            <a:endParaRPr lang="en-US" altLang="zh-TW"/>
          </a:p>
        </p:txBody>
      </p:sp>
      <p:sp>
        <p:nvSpPr>
          <p:cNvPr id="46083" name="Rectangle 3"/>
          <p:cNvSpPr>
            <a:spLocks noGrp="1" noChangeArrowheads="1"/>
          </p:cNvSpPr>
          <p:nvPr>
            <p:ph type="dt" sz="quarter" idx="1"/>
          </p:nvPr>
        </p:nvSpPr>
        <p:spPr bwMode="auto">
          <a:xfrm>
            <a:off x="5622241" y="3"/>
            <a:ext cx="4304399" cy="339725"/>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lvl1pPr algn="r">
              <a:defRPr sz="1200" b="0"/>
            </a:lvl1pPr>
          </a:lstStyle>
          <a:p>
            <a:pPr>
              <a:defRPr/>
            </a:pPr>
            <a:endParaRPr lang="en-US" altLang="zh-TW"/>
          </a:p>
        </p:txBody>
      </p:sp>
      <p:sp>
        <p:nvSpPr>
          <p:cNvPr id="46084" name="Rectangle 4"/>
          <p:cNvSpPr>
            <a:spLocks noGrp="1" noChangeArrowheads="1"/>
          </p:cNvSpPr>
          <p:nvPr>
            <p:ph type="ftr" sz="quarter" idx="2"/>
          </p:nvPr>
        </p:nvSpPr>
        <p:spPr bwMode="auto">
          <a:xfrm>
            <a:off x="3" y="6456368"/>
            <a:ext cx="4302813" cy="339725"/>
          </a:xfrm>
          <a:prstGeom prst="rect">
            <a:avLst/>
          </a:prstGeom>
          <a:noFill/>
          <a:ln w="9525">
            <a:noFill/>
            <a:miter lim="800000"/>
            <a:headEnd/>
            <a:tailEnd/>
          </a:ln>
          <a:effectLst/>
        </p:spPr>
        <p:txBody>
          <a:bodyPr vert="horz" wrap="square" lIns="91414" tIns="45706" rIns="91414" bIns="45706" numCol="1" anchor="b" anchorCtr="0" compatLnSpc="1">
            <a:prstTxWarp prst="textNoShape">
              <a:avLst/>
            </a:prstTxWarp>
          </a:bodyPr>
          <a:lstStyle>
            <a:lvl1pPr>
              <a:defRPr sz="1200" b="0"/>
            </a:lvl1pPr>
          </a:lstStyle>
          <a:p>
            <a:pPr>
              <a:defRPr/>
            </a:pPr>
            <a:endParaRPr lang="en-US" altLang="zh-TW"/>
          </a:p>
        </p:txBody>
      </p:sp>
      <p:sp>
        <p:nvSpPr>
          <p:cNvPr id="46085" name="Rectangle 5"/>
          <p:cNvSpPr>
            <a:spLocks noGrp="1" noChangeArrowheads="1"/>
          </p:cNvSpPr>
          <p:nvPr>
            <p:ph type="sldNum" sz="quarter" idx="3"/>
          </p:nvPr>
        </p:nvSpPr>
        <p:spPr bwMode="auto">
          <a:xfrm>
            <a:off x="5622241" y="6456368"/>
            <a:ext cx="4304399" cy="339725"/>
          </a:xfrm>
          <a:prstGeom prst="rect">
            <a:avLst/>
          </a:prstGeom>
          <a:noFill/>
          <a:ln w="9525">
            <a:noFill/>
            <a:miter lim="800000"/>
            <a:headEnd/>
            <a:tailEnd/>
          </a:ln>
          <a:effectLst/>
        </p:spPr>
        <p:txBody>
          <a:bodyPr vert="horz" wrap="square" lIns="91414" tIns="45706" rIns="91414" bIns="45706" numCol="1" anchor="b" anchorCtr="0" compatLnSpc="1">
            <a:prstTxWarp prst="textNoShape">
              <a:avLst/>
            </a:prstTxWarp>
          </a:bodyPr>
          <a:lstStyle>
            <a:lvl1pPr algn="r">
              <a:defRPr sz="1200" b="0"/>
            </a:lvl1pPr>
          </a:lstStyle>
          <a:p>
            <a:pPr>
              <a:defRPr/>
            </a:pPr>
            <a:fld id="{7DEE1420-7766-4A1F-B704-6A29B519523A}"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3" y="3"/>
            <a:ext cx="4302813" cy="339725"/>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lvl1pPr>
              <a:defRPr sz="1200" b="0"/>
            </a:lvl1pPr>
          </a:lstStyle>
          <a:p>
            <a:pPr>
              <a:defRPr/>
            </a:pPr>
            <a:endParaRPr lang="en-US" altLang="zh-TW"/>
          </a:p>
        </p:txBody>
      </p:sp>
      <p:sp>
        <p:nvSpPr>
          <p:cNvPr id="25603" name="Rectangle 3"/>
          <p:cNvSpPr>
            <a:spLocks noGrp="1" noChangeArrowheads="1"/>
          </p:cNvSpPr>
          <p:nvPr>
            <p:ph type="dt" idx="1"/>
          </p:nvPr>
        </p:nvSpPr>
        <p:spPr bwMode="auto">
          <a:xfrm>
            <a:off x="5622241" y="3"/>
            <a:ext cx="4304399" cy="339725"/>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lvl1pPr algn="r">
              <a:defRPr sz="1200" b="0"/>
            </a:lvl1pPr>
          </a:lstStyle>
          <a:p>
            <a:pPr>
              <a:defRPr/>
            </a:pPr>
            <a:endParaRPr lang="en-US" altLang="zh-TW"/>
          </a:p>
        </p:txBody>
      </p:sp>
      <p:sp>
        <p:nvSpPr>
          <p:cNvPr id="57348" name="Rectangle 4"/>
          <p:cNvSpPr>
            <a:spLocks noGrp="1" noRot="1" noChangeAspect="1" noChangeArrowheads="1" noTextEdit="1"/>
          </p:cNvSpPr>
          <p:nvPr>
            <p:ph type="sldImg" idx="2"/>
          </p:nvPr>
        </p:nvSpPr>
        <p:spPr bwMode="auto">
          <a:xfrm>
            <a:off x="3265488" y="509588"/>
            <a:ext cx="3400425" cy="2549525"/>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992347" y="3230568"/>
            <a:ext cx="7943532" cy="3057525"/>
          </a:xfrm>
          <a:prstGeom prst="rect">
            <a:avLst/>
          </a:prstGeom>
          <a:noFill/>
          <a:ln w="9525">
            <a:noFill/>
            <a:miter lim="800000"/>
            <a:headEnd/>
            <a:tailEnd/>
          </a:ln>
          <a:effectLst/>
        </p:spPr>
        <p:txBody>
          <a:bodyPr vert="horz" wrap="square" lIns="91414" tIns="45706" rIns="91414" bIns="45706"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25606" name="Rectangle 6"/>
          <p:cNvSpPr>
            <a:spLocks noGrp="1" noChangeArrowheads="1"/>
          </p:cNvSpPr>
          <p:nvPr>
            <p:ph type="ftr" sz="quarter" idx="4"/>
          </p:nvPr>
        </p:nvSpPr>
        <p:spPr bwMode="auto">
          <a:xfrm>
            <a:off x="3" y="6456368"/>
            <a:ext cx="4302813" cy="339725"/>
          </a:xfrm>
          <a:prstGeom prst="rect">
            <a:avLst/>
          </a:prstGeom>
          <a:noFill/>
          <a:ln w="9525">
            <a:noFill/>
            <a:miter lim="800000"/>
            <a:headEnd/>
            <a:tailEnd/>
          </a:ln>
          <a:effectLst/>
        </p:spPr>
        <p:txBody>
          <a:bodyPr vert="horz" wrap="square" lIns="91414" tIns="45706" rIns="91414" bIns="45706" numCol="1" anchor="b" anchorCtr="0" compatLnSpc="1">
            <a:prstTxWarp prst="textNoShape">
              <a:avLst/>
            </a:prstTxWarp>
          </a:bodyPr>
          <a:lstStyle>
            <a:lvl1pPr>
              <a:defRPr sz="1200" b="0"/>
            </a:lvl1pPr>
          </a:lstStyle>
          <a:p>
            <a:pPr>
              <a:defRPr/>
            </a:pPr>
            <a:endParaRPr lang="en-US" altLang="zh-TW"/>
          </a:p>
        </p:txBody>
      </p:sp>
      <p:sp>
        <p:nvSpPr>
          <p:cNvPr id="25607" name="Rectangle 7"/>
          <p:cNvSpPr>
            <a:spLocks noGrp="1" noChangeArrowheads="1"/>
          </p:cNvSpPr>
          <p:nvPr>
            <p:ph type="sldNum" sz="quarter" idx="5"/>
          </p:nvPr>
        </p:nvSpPr>
        <p:spPr bwMode="auto">
          <a:xfrm>
            <a:off x="5622241" y="6456368"/>
            <a:ext cx="4304399" cy="339725"/>
          </a:xfrm>
          <a:prstGeom prst="rect">
            <a:avLst/>
          </a:prstGeom>
          <a:noFill/>
          <a:ln w="9525">
            <a:noFill/>
            <a:miter lim="800000"/>
            <a:headEnd/>
            <a:tailEnd/>
          </a:ln>
          <a:effectLst/>
        </p:spPr>
        <p:txBody>
          <a:bodyPr vert="horz" wrap="square" lIns="91414" tIns="45706" rIns="91414" bIns="45706" numCol="1" anchor="b" anchorCtr="0" compatLnSpc="1">
            <a:prstTxWarp prst="textNoShape">
              <a:avLst/>
            </a:prstTxWarp>
          </a:bodyPr>
          <a:lstStyle>
            <a:lvl1pPr algn="r">
              <a:defRPr sz="1200" b="0"/>
            </a:lvl1pPr>
          </a:lstStyle>
          <a:p>
            <a:pPr>
              <a:defRPr/>
            </a:pPr>
            <a:fld id="{720C6B33-1AF2-4464-9D75-4A692528BED8}"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720C6B33-1AF2-4464-9D75-4A692528BED8}" type="slidenum">
              <a:rPr lang="en-US" altLang="zh-TW" smtClean="0"/>
              <a:pPr>
                <a:defRPr/>
              </a:pPr>
              <a:t>2</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720C6B33-1AF2-4464-9D75-4A692528BED8}" type="slidenum">
              <a:rPr lang="en-US" altLang="zh-TW" smtClean="0"/>
              <a:pPr>
                <a:defRPr/>
              </a:pPr>
              <a:t>5</a:t>
            </a:fld>
            <a:endParaRPr lang="en-US"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86A2C6AF-2530-42BF-96B4-89FC58D199EF}" type="slidenum">
              <a:rPr lang="en-US" altLang="zh-TW"/>
              <a:pPr>
                <a:defRPr/>
              </a:pPr>
              <a:t>‹#›</a:t>
            </a:fld>
            <a:endParaRPr lang="en-US" altLang="zh-TW"/>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E7BEE05D-E89C-4AB5-AD23-38034B1A8FFD}" type="slidenum">
              <a:rPr lang="en-US" altLang="zh-TW"/>
              <a:pPr>
                <a:defRPr/>
              </a:pPr>
              <a:t>‹#›</a:t>
            </a:fld>
            <a:endParaRPr lang="en-US" altLang="zh-TW"/>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403225"/>
            <a:ext cx="2171700" cy="57229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0" y="403225"/>
            <a:ext cx="6362700" cy="57229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EB57323B-C6F2-4BCC-9F38-EB6BF93A0065}" type="slidenum">
              <a:rPr lang="en-US" altLang="zh-TW"/>
              <a:pPr>
                <a:defRPr/>
              </a:pPr>
              <a:t>‹#›</a:t>
            </a:fld>
            <a:endParaRPr lang="en-US" altLang="zh-TW"/>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3BD26E4B-7808-49BE-91F3-CD691649D5F0}" type="slidenum">
              <a:rPr lang="en-US" altLang="zh-TW"/>
              <a:pPr>
                <a:defRPr/>
              </a:pPr>
              <a:t>‹#›</a:t>
            </a:fld>
            <a:endParaRPr lang="en-US" altLang="zh-TW"/>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4CF7DCF6-08EF-4AEE-AAA1-EDA3BB0A3FAA}" type="slidenum">
              <a:rPr lang="en-US" altLang="zh-TW"/>
              <a:pPr>
                <a:defRPr/>
              </a:pPr>
              <a:t>‹#›</a:t>
            </a:fld>
            <a:endParaRPr lang="en-US" altLang="zh-TW"/>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F368917A-D3BC-458B-8BCA-52067582567E}" type="slidenum">
              <a:rPr lang="en-US" altLang="zh-TW"/>
              <a:pPr>
                <a:defRPr/>
              </a:pPr>
              <a:t>‹#›</a:t>
            </a:fld>
            <a:endParaRPr lang="en-US" altLang="zh-TW"/>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A13C9E58-AB5C-421B-BF09-766CD5624304}" type="slidenum">
              <a:rPr lang="en-US" altLang="zh-TW"/>
              <a:pPr>
                <a:defRPr/>
              </a:pPr>
              <a:t>‹#›</a:t>
            </a:fld>
            <a:endParaRPr lang="en-US" altLang="zh-TW"/>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p:txBody>
          <a:bodyPr/>
          <a:lstStyle>
            <a:lvl1pPr>
              <a:defRPr/>
            </a:lvl1pPr>
          </a:lstStyle>
          <a:p>
            <a:pPr>
              <a:defRPr/>
            </a:pPr>
            <a:fld id="{E8E85E36-4375-4F3A-8AA5-14AE6F869033}" type="slidenum">
              <a:rPr lang="en-US" altLang="zh-TW"/>
              <a:pPr>
                <a:defRPr/>
              </a:pPr>
              <a:t>‹#›</a:t>
            </a:fld>
            <a:endParaRPr lang="en-US" altLang="zh-TW"/>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p:txBody>
          <a:bodyPr/>
          <a:lstStyle>
            <a:lvl1pPr>
              <a:defRPr/>
            </a:lvl1pPr>
          </a:lstStyle>
          <a:p>
            <a:pPr>
              <a:defRPr/>
            </a:pPr>
            <a:fld id="{52EFF490-ACDD-48DE-B0C8-98404C0C0527}" type="slidenum">
              <a:rPr lang="en-US" altLang="zh-TW"/>
              <a:pPr>
                <a:defRPr/>
              </a:pPr>
              <a:t>‹#›</a:t>
            </a:fld>
            <a:endParaRPr lang="en-US" altLang="zh-TW"/>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p:txBody>
          <a:bodyPr/>
          <a:lstStyle>
            <a:lvl1pPr>
              <a:defRPr/>
            </a:lvl1pPr>
          </a:lstStyle>
          <a:p>
            <a:pPr>
              <a:defRPr/>
            </a:pPr>
            <a:fld id="{B812C9E4-9AF7-4DAF-8E9D-F7E83A8C385E}" type="slidenum">
              <a:rPr lang="en-US" altLang="zh-TW"/>
              <a:pPr>
                <a:defRPr/>
              </a:pPr>
              <a:t>‹#›</a:t>
            </a:fld>
            <a:endParaRPr lang="en-US" altLang="zh-TW"/>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5FE37DED-13AC-4672-83FD-2A67241360F8}" type="slidenum">
              <a:rPr lang="en-US" altLang="zh-TW"/>
              <a:pPr>
                <a:defRPr/>
              </a:pPr>
              <a:t>‹#›</a:t>
            </a:fld>
            <a:endParaRPr lang="en-US" altLang="zh-TW"/>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61B9DC22-D944-4A38-97BC-AF1BA00215B9}" type="slidenum">
              <a:rPr lang="en-US" altLang="zh-TW"/>
              <a:pPr>
                <a:defRPr/>
              </a:pPr>
              <a:t>‹#›</a:t>
            </a:fld>
            <a:endParaRPr lang="en-US" altLang="zh-TW"/>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00C94E6B-FA46-4838-992B-F9208ACA9793}" type="slidenum">
              <a:rPr lang="en-US" altLang="zh-TW"/>
              <a:pPr>
                <a:defRPr/>
              </a:pPr>
              <a:t>‹#›</a:t>
            </a:fld>
            <a:endParaRPr lang="en-US" altLang="zh-TW"/>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9441921F-9E31-4636-BFA0-7338AADB850C}" type="slidenum">
              <a:rPr lang="en-US" altLang="zh-TW"/>
              <a:pPr>
                <a:defRPr/>
              </a:pPr>
              <a:t>‹#›</a:t>
            </a:fld>
            <a:endParaRPr lang="en-US" altLang="zh-TW"/>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403225"/>
            <a:ext cx="2286000" cy="57229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0" y="403225"/>
            <a:ext cx="6705600" cy="57229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6D3D3409-1C3C-4D9E-A4D6-1AAFF71EBC68}" type="slidenum">
              <a:rPr lang="en-US" altLang="zh-TW"/>
              <a:pPr>
                <a:defRPr/>
              </a:pPr>
              <a:t>‹#›</a:t>
            </a:fld>
            <a:endParaRPr lang="en-US" altLang="zh-TW"/>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403225"/>
            <a:ext cx="9144000" cy="1081088"/>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AC518991-AF38-4701-B368-5111BF5C0B6F}" type="slidenum">
              <a:rPr lang="en-US" altLang="zh-TW"/>
              <a:pPr>
                <a:defRPr/>
              </a:pPr>
              <a:t>‹#›</a:t>
            </a:fld>
            <a:endParaRPr lang="en-US" altLang="zh-TW"/>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0" y="403225"/>
            <a:ext cx="9144000" cy="57229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p:txBody>
          <a:bodyPr/>
          <a:lstStyle>
            <a:lvl1pPr>
              <a:defRPr/>
            </a:lvl1pPr>
          </a:lstStyle>
          <a:p>
            <a:pPr>
              <a:defRPr/>
            </a:pPr>
            <a:fld id="{9A8B7E05-1D87-4D91-BB7D-90434EBFEDBC}" type="slidenum">
              <a:rPr lang="en-US" altLang="zh-TW"/>
              <a:pPr>
                <a:defRPr/>
              </a:pPr>
              <a:t>‹#›</a:t>
            </a:fld>
            <a:endParaRPr lang="en-US" altLang="zh-TW"/>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lvl1pPr>
          </a:lstStyle>
          <a:p>
            <a:pPr>
              <a:defRPr/>
            </a:pPr>
            <a:fld id="{E42FC80B-53C6-4ABE-879E-7E6181E9624C}" type="slidenum">
              <a:rPr lang="en-US" altLang="zh-TW"/>
              <a:pPr>
                <a:defRPr/>
              </a:pPr>
              <a:t>‹#›</a:t>
            </a:fld>
            <a:endParaRPr lang="en-US" altLang="zh-TW"/>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0123B538-0B60-48CF-97A1-710E832DA0A6}" type="slidenum">
              <a:rPr lang="en-US" altLang="zh-TW"/>
              <a:pPr>
                <a:defRPr/>
              </a:pPr>
              <a:t>‹#›</a:t>
            </a:fld>
            <a:endParaRPr lang="en-US" altLang="zh-TW"/>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p:txBody>
          <a:bodyPr/>
          <a:lstStyle>
            <a:lvl1pPr>
              <a:defRPr/>
            </a:lvl1pPr>
          </a:lstStyle>
          <a:p>
            <a:pPr>
              <a:defRPr/>
            </a:pPr>
            <a:fld id="{130F55BA-9E2B-468F-B9F3-D8EADFEBC514}" type="slidenum">
              <a:rPr lang="en-US" altLang="zh-TW"/>
              <a:pPr>
                <a:defRPr/>
              </a:pPr>
              <a:t>‹#›</a:t>
            </a:fld>
            <a:endParaRPr lang="en-US" altLang="zh-TW"/>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p:txBody>
          <a:bodyPr/>
          <a:lstStyle>
            <a:lvl1pPr>
              <a:defRPr/>
            </a:lvl1pPr>
          </a:lstStyle>
          <a:p>
            <a:pPr>
              <a:defRPr/>
            </a:pPr>
            <a:fld id="{6F9CD17E-C93A-4E1E-9C6D-429A0FDDDFEE}" type="slidenum">
              <a:rPr lang="en-US" altLang="zh-TW"/>
              <a:pPr>
                <a:defRPr/>
              </a:pPr>
              <a:t>‹#›</a:t>
            </a:fld>
            <a:endParaRPr lang="en-US" altLang="zh-TW"/>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p:txBody>
          <a:bodyPr/>
          <a:lstStyle>
            <a:lvl1pPr>
              <a:defRPr/>
            </a:lvl1pPr>
          </a:lstStyle>
          <a:p>
            <a:pPr>
              <a:defRPr/>
            </a:pPr>
            <a:fld id="{F527AC52-DF09-45D7-8ACF-F96FD4D9050B}" type="slidenum">
              <a:rPr lang="en-US" altLang="zh-TW"/>
              <a:pPr>
                <a:defRPr/>
              </a:pPr>
              <a:t>‹#›</a:t>
            </a:fld>
            <a:endParaRPr lang="en-US" altLang="zh-TW"/>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673CBBD4-EEBF-4A92-9A14-721C2D39BF5B}" type="slidenum">
              <a:rPr lang="en-US" altLang="zh-TW"/>
              <a:pPr>
                <a:defRPr/>
              </a:pPr>
              <a:t>‹#›</a:t>
            </a:fld>
            <a:endParaRPr lang="en-US" altLang="zh-TW"/>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p:txBody>
          <a:bodyPr/>
          <a:lstStyle>
            <a:lvl1pPr>
              <a:defRPr/>
            </a:lvl1pPr>
          </a:lstStyle>
          <a:p>
            <a:pPr>
              <a:defRPr/>
            </a:pPr>
            <a:fld id="{49A84F47-2365-4DC0-BCBA-FFA0F4349C88}" type="slidenum">
              <a:rPr lang="en-US" altLang="zh-TW"/>
              <a:pPr>
                <a:defRPr/>
              </a:pPr>
              <a:t>‹#›</a:t>
            </a:fld>
            <a:endParaRPr lang="en-US" altLang="zh-TW"/>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jpeg"/><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19" Type="http://schemas.openxmlformats.org/officeDocument/2006/relationships/image" Target="../media/image5.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403225"/>
            <a:ext cx="7740650" cy="649288"/>
          </a:xfrm>
          <a:prstGeom prst="rect">
            <a:avLst/>
          </a:prstGeom>
          <a:gradFill rotWithShape="1">
            <a:gsLst>
              <a:gs pos="0">
                <a:srgbClr val="184776"/>
              </a:gs>
              <a:gs pos="100000">
                <a:srgbClr val="3399FF"/>
              </a:gs>
            </a:gsLst>
            <a:lin ang="0" scaled="1"/>
          </a:grad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334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zh-TW"/>
          </a:p>
        </p:txBody>
      </p:sp>
      <p:sp>
        <p:nvSpPr>
          <p:cNvPr id="2334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ltLang="zh-TW"/>
          </a:p>
        </p:txBody>
      </p:sp>
      <p:sp>
        <p:nvSpPr>
          <p:cNvPr id="2334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B8369733-72AE-428B-B753-C1C9EE8A432B}" type="slidenum">
              <a:rPr lang="en-US" altLang="zh-TW"/>
              <a:pPr>
                <a:defRPr/>
              </a:pPr>
              <a:t>‹#›</a:t>
            </a:fld>
            <a:endParaRPr lang="en-US" altLang="zh-TW"/>
          </a:p>
        </p:txBody>
      </p:sp>
      <p:grpSp>
        <p:nvGrpSpPr>
          <p:cNvPr id="1031" name="Group 17"/>
          <p:cNvGrpSpPr>
            <a:grpSpLocks/>
          </p:cNvGrpSpPr>
          <p:nvPr userDrawn="1"/>
        </p:nvGrpSpPr>
        <p:grpSpPr bwMode="auto">
          <a:xfrm>
            <a:off x="0" y="5514975"/>
            <a:ext cx="9144000" cy="1328738"/>
            <a:chOff x="0" y="3474"/>
            <a:chExt cx="5760" cy="837"/>
          </a:xfrm>
        </p:grpSpPr>
        <p:sp>
          <p:nvSpPr>
            <p:cNvPr id="233484" name="Rectangle 12"/>
            <p:cNvSpPr>
              <a:spLocks noChangeArrowheads="1"/>
            </p:cNvSpPr>
            <p:nvPr userDrawn="1"/>
          </p:nvSpPr>
          <p:spPr bwMode="auto">
            <a:xfrm>
              <a:off x="0" y="3974"/>
              <a:ext cx="5760" cy="315"/>
            </a:xfrm>
            <a:prstGeom prst="rect">
              <a:avLst/>
            </a:prstGeom>
            <a:gradFill rotWithShape="1">
              <a:gsLst>
                <a:gs pos="0">
                  <a:schemeClr val="bg1"/>
                </a:gs>
                <a:gs pos="100000">
                  <a:srgbClr val="990033"/>
                </a:gs>
              </a:gsLst>
              <a:lin ang="0" scaled="1"/>
            </a:gradFill>
            <a:ln w="9525">
              <a:noFill/>
              <a:miter lim="800000"/>
              <a:headEnd/>
              <a:tailEnd/>
            </a:ln>
            <a:effectLst/>
          </p:spPr>
          <p:txBody>
            <a:bodyPr wrap="none" anchor="ctr"/>
            <a:lstStyle/>
            <a:p>
              <a:pPr>
                <a:defRPr/>
              </a:pPr>
              <a:endParaRPr lang="zh-TW" altLang="en-US"/>
            </a:p>
          </p:txBody>
        </p:sp>
        <p:pic>
          <p:nvPicPr>
            <p:cNvPr id="1033" name="Picture 10" descr="logo2007_07"/>
            <p:cNvPicPr>
              <a:picLocks noChangeAspect="1" noChangeArrowheads="1"/>
            </p:cNvPicPr>
            <p:nvPr userDrawn="1"/>
          </p:nvPicPr>
          <p:blipFill>
            <a:blip r:embed="rId13" cstate="print">
              <a:clrChange>
                <a:clrFrom>
                  <a:srgbClr val="FFFFFF"/>
                </a:clrFrom>
                <a:clrTo>
                  <a:srgbClr val="FFFFFF">
                    <a:alpha val="0"/>
                  </a:srgbClr>
                </a:clrTo>
              </a:clrChange>
            </a:blip>
            <a:srcRect/>
            <a:stretch>
              <a:fillRect/>
            </a:stretch>
          </p:blipFill>
          <p:spPr bwMode="auto">
            <a:xfrm>
              <a:off x="2608" y="4022"/>
              <a:ext cx="854" cy="234"/>
            </a:xfrm>
            <a:prstGeom prst="rect">
              <a:avLst/>
            </a:prstGeom>
            <a:noFill/>
            <a:ln w="9525">
              <a:noFill/>
              <a:miter lim="800000"/>
              <a:headEnd/>
              <a:tailEnd/>
            </a:ln>
          </p:spPr>
        </p:pic>
        <p:sp>
          <p:nvSpPr>
            <p:cNvPr id="233481" name="Text Box 9"/>
            <p:cNvSpPr txBox="1">
              <a:spLocks noChangeArrowheads="1"/>
            </p:cNvSpPr>
            <p:nvPr userDrawn="1"/>
          </p:nvSpPr>
          <p:spPr bwMode="auto">
            <a:xfrm>
              <a:off x="3447" y="4020"/>
              <a:ext cx="2313" cy="192"/>
            </a:xfrm>
            <a:prstGeom prst="rect">
              <a:avLst/>
            </a:prstGeom>
            <a:noFill/>
            <a:ln w="9525">
              <a:noFill/>
              <a:miter lim="800000"/>
              <a:headEnd/>
              <a:tailEnd/>
            </a:ln>
            <a:effectLst/>
          </p:spPr>
          <p:txBody>
            <a:bodyPr>
              <a:spAutoFit/>
            </a:bodyPr>
            <a:lstStyle/>
            <a:p>
              <a:pPr>
                <a:spcBef>
                  <a:spcPct val="50000"/>
                </a:spcBef>
                <a:defRPr/>
              </a:pPr>
              <a:r>
                <a:rPr lang="zh-TW" altLang="en-US" sz="1400" b="0">
                  <a:solidFill>
                    <a:schemeClr val="bg1"/>
                  </a:solidFill>
                  <a:ea typeface="標楷體" pitchFamily="65" charset="-120"/>
                </a:rPr>
                <a:t>人文素養</a:t>
              </a:r>
              <a:r>
                <a:rPr lang="en-US" altLang="zh-TW" sz="1400" b="0">
                  <a:solidFill>
                    <a:schemeClr val="bg1"/>
                  </a:solidFill>
                  <a:latin typeface="標楷體"/>
                  <a:ea typeface="標楷體" pitchFamily="65" charset="-120"/>
                </a:rPr>
                <a:t>‧</a:t>
              </a:r>
              <a:r>
                <a:rPr lang="zh-TW" altLang="en-US" sz="1400" b="0">
                  <a:solidFill>
                    <a:schemeClr val="bg1"/>
                  </a:solidFill>
                  <a:ea typeface="標楷體" pitchFamily="65" charset="-120"/>
                </a:rPr>
                <a:t>社會關懷</a:t>
              </a:r>
              <a:r>
                <a:rPr lang="en-US" altLang="zh-TW" sz="1400" b="0">
                  <a:solidFill>
                    <a:schemeClr val="bg1"/>
                  </a:solidFill>
                  <a:latin typeface="標楷體"/>
                  <a:ea typeface="標楷體" pitchFamily="65" charset="-120"/>
                </a:rPr>
                <a:t>‧</a:t>
              </a:r>
              <a:r>
                <a:rPr lang="zh-TW" altLang="en-US" sz="1400" b="0">
                  <a:solidFill>
                    <a:schemeClr val="bg1"/>
                  </a:solidFill>
                  <a:ea typeface="標楷體" pitchFamily="65" charset="-120"/>
                </a:rPr>
                <a:t>專業知能</a:t>
              </a:r>
              <a:r>
                <a:rPr lang="en-US" altLang="zh-TW" sz="1400" b="0">
                  <a:solidFill>
                    <a:schemeClr val="bg1"/>
                  </a:solidFill>
                  <a:latin typeface="標楷體"/>
                  <a:ea typeface="標楷體" pitchFamily="65" charset="-120"/>
                </a:rPr>
                <a:t>‧</a:t>
              </a:r>
              <a:r>
                <a:rPr lang="zh-TW" altLang="en-US" sz="1400" b="0">
                  <a:solidFill>
                    <a:schemeClr val="bg1"/>
                  </a:solidFill>
                  <a:ea typeface="標楷體" pitchFamily="65" charset="-120"/>
                </a:rPr>
                <a:t>國際視野</a:t>
              </a:r>
            </a:p>
          </p:txBody>
        </p:sp>
        <p:pic>
          <p:nvPicPr>
            <p:cNvPr id="1035" name="Picture 13" descr="P1020077_大小 "/>
            <p:cNvPicPr>
              <a:picLocks noChangeAspect="1" noChangeArrowheads="1"/>
            </p:cNvPicPr>
            <p:nvPr userDrawn="1"/>
          </p:nvPicPr>
          <p:blipFill>
            <a:blip r:embed="rId14" cstate="print"/>
            <a:srcRect/>
            <a:stretch>
              <a:fillRect/>
            </a:stretch>
          </p:blipFill>
          <p:spPr bwMode="auto">
            <a:xfrm>
              <a:off x="68" y="3628"/>
              <a:ext cx="510" cy="681"/>
            </a:xfrm>
            <a:prstGeom prst="rect">
              <a:avLst/>
            </a:prstGeom>
            <a:noFill/>
            <a:ln w="9525">
              <a:noFill/>
              <a:miter lim="800000"/>
              <a:headEnd/>
              <a:tailEnd/>
            </a:ln>
          </p:spPr>
        </p:pic>
        <p:pic>
          <p:nvPicPr>
            <p:cNvPr id="1036" name="Picture 14" descr="P1020012_大小 "/>
            <p:cNvPicPr>
              <a:picLocks noChangeAspect="1" noChangeArrowheads="1"/>
            </p:cNvPicPr>
            <p:nvPr userDrawn="1"/>
          </p:nvPicPr>
          <p:blipFill>
            <a:blip r:embed="rId15" cstate="print">
              <a:lum bright="40000" contrast="-40000"/>
            </a:blip>
            <a:srcRect/>
            <a:stretch>
              <a:fillRect/>
            </a:stretch>
          </p:blipFill>
          <p:spPr bwMode="auto">
            <a:xfrm>
              <a:off x="476" y="3474"/>
              <a:ext cx="510" cy="681"/>
            </a:xfrm>
            <a:prstGeom prst="rect">
              <a:avLst/>
            </a:prstGeom>
            <a:noFill/>
            <a:ln w="9525">
              <a:noFill/>
              <a:miter lim="800000"/>
              <a:headEnd/>
              <a:tailEnd/>
            </a:ln>
          </p:spPr>
        </p:pic>
        <p:pic>
          <p:nvPicPr>
            <p:cNvPr id="1037" name="Picture 15" descr="P1020735_大小 "/>
            <p:cNvPicPr>
              <a:picLocks noChangeAspect="1" noChangeArrowheads="1"/>
            </p:cNvPicPr>
            <p:nvPr userDrawn="1"/>
          </p:nvPicPr>
          <p:blipFill>
            <a:blip r:embed="rId16" cstate="print"/>
            <a:srcRect/>
            <a:stretch>
              <a:fillRect/>
            </a:stretch>
          </p:blipFill>
          <p:spPr bwMode="auto">
            <a:xfrm>
              <a:off x="911" y="3858"/>
              <a:ext cx="605" cy="453"/>
            </a:xfrm>
            <a:prstGeom prst="rect">
              <a:avLst/>
            </a:prstGeom>
            <a:noFill/>
            <a:ln w="9525">
              <a:noFill/>
              <a:miter lim="800000"/>
              <a:headEnd/>
              <a:tailEnd/>
            </a:ln>
          </p:spPr>
        </p:pic>
        <p:pic>
          <p:nvPicPr>
            <p:cNvPr id="1038" name="Picture 16" descr="P1010978_大小 "/>
            <p:cNvPicPr>
              <a:picLocks noChangeAspect="1" noChangeArrowheads="1"/>
            </p:cNvPicPr>
            <p:nvPr userDrawn="1"/>
          </p:nvPicPr>
          <p:blipFill>
            <a:blip r:embed="rId17" cstate="print">
              <a:lum bright="40000" contrast="-40000"/>
            </a:blip>
            <a:srcRect/>
            <a:stretch>
              <a:fillRect/>
            </a:stretch>
          </p:blipFill>
          <p:spPr bwMode="auto">
            <a:xfrm>
              <a:off x="1455" y="3657"/>
              <a:ext cx="605" cy="453"/>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ransition/>
  <p:hf hdr="0" ftr="0" dt="0"/>
  <p:txStyles>
    <p:titleStyle>
      <a:lvl1pPr algn="ctr" rtl="0" eaLnBrk="0" fontAlgn="base" hangingPunct="0">
        <a:spcBef>
          <a:spcPct val="0"/>
        </a:spcBef>
        <a:spcAft>
          <a:spcPct val="0"/>
        </a:spcAft>
        <a:defRPr kumimoji="1" sz="44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bg1"/>
          </a:solidFill>
          <a:latin typeface="Arial" charset="0"/>
          <a:ea typeface="標楷體" pitchFamily="65" charset="-120"/>
        </a:defRPr>
      </a:lvl2pPr>
      <a:lvl3pPr algn="ctr" rtl="0" eaLnBrk="0" fontAlgn="base" hangingPunct="0">
        <a:spcBef>
          <a:spcPct val="0"/>
        </a:spcBef>
        <a:spcAft>
          <a:spcPct val="0"/>
        </a:spcAft>
        <a:defRPr kumimoji="1" sz="4400">
          <a:solidFill>
            <a:schemeClr val="bg1"/>
          </a:solidFill>
          <a:latin typeface="Arial" charset="0"/>
          <a:ea typeface="標楷體" pitchFamily="65" charset="-120"/>
        </a:defRPr>
      </a:lvl3pPr>
      <a:lvl4pPr algn="ctr" rtl="0" eaLnBrk="0" fontAlgn="base" hangingPunct="0">
        <a:spcBef>
          <a:spcPct val="0"/>
        </a:spcBef>
        <a:spcAft>
          <a:spcPct val="0"/>
        </a:spcAft>
        <a:defRPr kumimoji="1" sz="4400">
          <a:solidFill>
            <a:schemeClr val="bg1"/>
          </a:solidFill>
          <a:latin typeface="Arial" charset="0"/>
          <a:ea typeface="標楷體" pitchFamily="65" charset="-120"/>
        </a:defRPr>
      </a:lvl4pPr>
      <a:lvl5pPr algn="ctr" rtl="0" eaLnBrk="0" fontAlgn="base" hangingPunct="0">
        <a:spcBef>
          <a:spcPct val="0"/>
        </a:spcBef>
        <a:spcAft>
          <a:spcPct val="0"/>
        </a:spcAft>
        <a:defRPr kumimoji="1" sz="4400">
          <a:solidFill>
            <a:schemeClr val="bg1"/>
          </a:solidFill>
          <a:latin typeface="Arial" charset="0"/>
          <a:ea typeface="標楷體" pitchFamily="65" charset="-120"/>
        </a:defRPr>
      </a:lvl5pPr>
      <a:lvl6pPr marL="457200" algn="ctr" rtl="0" fontAlgn="base">
        <a:spcBef>
          <a:spcPct val="0"/>
        </a:spcBef>
        <a:spcAft>
          <a:spcPct val="0"/>
        </a:spcAft>
        <a:defRPr kumimoji="1" sz="4400">
          <a:solidFill>
            <a:schemeClr val="bg1"/>
          </a:solidFill>
          <a:latin typeface="Arial" charset="0"/>
          <a:ea typeface="標楷體" pitchFamily="65" charset="-120"/>
        </a:defRPr>
      </a:lvl6pPr>
      <a:lvl7pPr marL="914400" algn="ctr" rtl="0" fontAlgn="base">
        <a:spcBef>
          <a:spcPct val="0"/>
        </a:spcBef>
        <a:spcAft>
          <a:spcPct val="0"/>
        </a:spcAft>
        <a:defRPr kumimoji="1" sz="4400">
          <a:solidFill>
            <a:schemeClr val="bg1"/>
          </a:solidFill>
          <a:latin typeface="Arial" charset="0"/>
          <a:ea typeface="標楷體" pitchFamily="65" charset="-120"/>
        </a:defRPr>
      </a:lvl7pPr>
      <a:lvl8pPr marL="1371600" algn="ctr" rtl="0" fontAlgn="base">
        <a:spcBef>
          <a:spcPct val="0"/>
        </a:spcBef>
        <a:spcAft>
          <a:spcPct val="0"/>
        </a:spcAft>
        <a:defRPr kumimoji="1" sz="4400">
          <a:solidFill>
            <a:schemeClr val="bg1"/>
          </a:solidFill>
          <a:latin typeface="Arial" charset="0"/>
          <a:ea typeface="標楷體" pitchFamily="65" charset="-120"/>
        </a:defRPr>
      </a:lvl8pPr>
      <a:lvl9pPr marL="1828800" algn="ctr" rtl="0" fontAlgn="base">
        <a:spcBef>
          <a:spcPct val="0"/>
        </a:spcBef>
        <a:spcAft>
          <a:spcPct val="0"/>
        </a:spcAft>
        <a:defRPr kumimoji="1" sz="4400">
          <a:solidFill>
            <a:schemeClr val="bg1"/>
          </a:solidFill>
          <a:latin typeface="Arial" charset="0"/>
          <a:ea typeface="標楷體" pitchFamily="65"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0" y="403225"/>
            <a:ext cx="9144000" cy="1081088"/>
          </a:xfrm>
          <a:prstGeom prst="rect">
            <a:avLst/>
          </a:prstGeom>
          <a:gradFill rotWithShape="1">
            <a:gsLst>
              <a:gs pos="0">
                <a:srgbClr val="184776"/>
              </a:gs>
              <a:gs pos="100000">
                <a:srgbClr val="3399FF"/>
              </a:gs>
            </a:gsLst>
            <a:lin ang="0" scaled="1"/>
          </a:grad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8775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zh-TW"/>
          </a:p>
        </p:txBody>
      </p:sp>
      <p:sp>
        <p:nvSpPr>
          <p:cNvPr id="8775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ltLang="zh-TW"/>
          </a:p>
        </p:txBody>
      </p:sp>
      <p:sp>
        <p:nvSpPr>
          <p:cNvPr id="8775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632CEDB8-CBAB-4C29-BBD9-FC3D2A85DCC4}" type="slidenum">
              <a:rPr lang="en-US" altLang="zh-TW"/>
              <a:pPr>
                <a:defRPr/>
              </a:pPr>
              <a:t>‹#›</a:t>
            </a:fld>
            <a:endParaRPr lang="en-US" altLang="zh-TW"/>
          </a:p>
        </p:txBody>
      </p:sp>
      <p:grpSp>
        <p:nvGrpSpPr>
          <p:cNvPr id="2055" name="Group 7"/>
          <p:cNvGrpSpPr>
            <a:grpSpLocks/>
          </p:cNvGrpSpPr>
          <p:nvPr userDrawn="1"/>
        </p:nvGrpSpPr>
        <p:grpSpPr bwMode="auto">
          <a:xfrm>
            <a:off x="0" y="5514975"/>
            <a:ext cx="9144000" cy="1328738"/>
            <a:chOff x="0" y="3474"/>
            <a:chExt cx="5760" cy="837"/>
          </a:xfrm>
        </p:grpSpPr>
        <p:sp>
          <p:nvSpPr>
            <p:cNvPr id="877576" name="Rectangle 8"/>
            <p:cNvSpPr>
              <a:spLocks noChangeArrowheads="1"/>
            </p:cNvSpPr>
            <p:nvPr userDrawn="1"/>
          </p:nvSpPr>
          <p:spPr bwMode="auto">
            <a:xfrm>
              <a:off x="0" y="3974"/>
              <a:ext cx="5760" cy="315"/>
            </a:xfrm>
            <a:prstGeom prst="rect">
              <a:avLst/>
            </a:prstGeom>
            <a:gradFill rotWithShape="1">
              <a:gsLst>
                <a:gs pos="0">
                  <a:schemeClr val="bg1"/>
                </a:gs>
                <a:gs pos="100000">
                  <a:srgbClr val="990033"/>
                </a:gs>
              </a:gsLst>
              <a:lin ang="0" scaled="1"/>
            </a:gradFill>
            <a:ln w="9525">
              <a:noFill/>
              <a:miter lim="800000"/>
              <a:headEnd/>
              <a:tailEnd/>
            </a:ln>
            <a:effectLst/>
          </p:spPr>
          <p:txBody>
            <a:bodyPr wrap="none" anchor="ctr"/>
            <a:lstStyle/>
            <a:p>
              <a:pPr>
                <a:defRPr/>
              </a:pPr>
              <a:endParaRPr lang="zh-TW" altLang="en-US"/>
            </a:p>
          </p:txBody>
        </p:sp>
        <p:pic>
          <p:nvPicPr>
            <p:cNvPr id="2057" name="Picture 9" descr="logo2007_07"/>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2608" y="4022"/>
              <a:ext cx="854" cy="234"/>
            </a:xfrm>
            <a:prstGeom prst="rect">
              <a:avLst/>
            </a:prstGeom>
            <a:noFill/>
            <a:ln w="9525">
              <a:noFill/>
              <a:miter lim="800000"/>
              <a:headEnd/>
              <a:tailEnd/>
            </a:ln>
          </p:spPr>
        </p:pic>
        <p:sp>
          <p:nvSpPr>
            <p:cNvPr id="877578" name="Text Box 10"/>
            <p:cNvSpPr txBox="1">
              <a:spLocks noChangeArrowheads="1"/>
            </p:cNvSpPr>
            <p:nvPr userDrawn="1"/>
          </p:nvSpPr>
          <p:spPr bwMode="auto">
            <a:xfrm>
              <a:off x="3447" y="4020"/>
              <a:ext cx="2313" cy="192"/>
            </a:xfrm>
            <a:prstGeom prst="rect">
              <a:avLst/>
            </a:prstGeom>
            <a:noFill/>
            <a:ln w="9525">
              <a:noFill/>
              <a:miter lim="800000"/>
              <a:headEnd/>
              <a:tailEnd/>
            </a:ln>
            <a:effectLst/>
          </p:spPr>
          <p:txBody>
            <a:bodyPr>
              <a:spAutoFit/>
            </a:bodyPr>
            <a:lstStyle/>
            <a:p>
              <a:pPr>
                <a:spcBef>
                  <a:spcPct val="50000"/>
                </a:spcBef>
                <a:defRPr/>
              </a:pPr>
              <a:r>
                <a:rPr lang="zh-TW" altLang="en-US" sz="1400" b="0">
                  <a:solidFill>
                    <a:schemeClr val="bg1"/>
                  </a:solidFill>
                  <a:ea typeface="標楷體" pitchFamily="65" charset="-120"/>
                </a:rPr>
                <a:t>人文素養</a:t>
              </a:r>
              <a:r>
                <a:rPr lang="en-US" altLang="zh-TW" sz="1400" b="0">
                  <a:solidFill>
                    <a:schemeClr val="bg1"/>
                  </a:solidFill>
                  <a:latin typeface="標楷體"/>
                  <a:ea typeface="標楷體" pitchFamily="65" charset="-120"/>
                </a:rPr>
                <a:t>‧</a:t>
              </a:r>
              <a:r>
                <a:rPr lang="zh-TW" altLang="en-US" sz="1400" b="0">
                  <a:solidFill>
                    <a:schemeClr val="bg1"/>
                  </a:solidFill>
                  <a:ea typeface="標楷體" pitchFamily="65" charset="-120"/>
                </a:rPr>
                <a:t>社會關懷</a:t>
              </a:r>
              <a:r>
                <a:rPr lang="en-US" altLang="zh-TW" sz="1400" b="0">
                  <a:solidFill>
                    <a:schemeClr val="bg1"/>
                  </a:solidFill>
                  <a:latin typeface="標楷體"/>
                  <a:ea typeface="標楷體" pitchFamily="65" charset="-120"/>
                </a:rPr>
                <a:t>‧</a:t>
              </a:r>
              <a:r>
                <a:rPr lang="zh-TW" altLang="en-US" sz="1400" b="0">
                  <a:solidFill>
                    <a:schemeClr val="bg1"/>
                  </a:solidFill>
                  <a:ea typeface="標楷體" pitchFamily="65" charset="-120"/>
                </a:rPr>
                <a:t>專業知能</a:t>
              </a:r>
              <a:r>
                <a:rPr lang="en-US" altLang="zh-TW" sz="1400" b="0">
                  <a:solidFill>
                    <a:schemeClr val="bg1"/>
                  </a:solidFill>
                  <a:latin typeface="標楷體"/>
                  <a:ea typeface="標楷體" pitchFamily="65" charset="-120"/>
                </a:rPr>
                <a:t>‧</a:t>
              </a:r>
              <a:r>
                <a:rPr lang="zh-TW" altLang="en-US" sz="1400" b="0">
                  <a:solidFill>
                    <a:schemeClr val="bg1"/>
                  </a:solidFill>
                  <a:ea typeface="標楷體" pitchFamily="65" charset="-120"/>
                </a:rPr>
                <a:t>國際視野</a:t>
              </a:r>
            </a:p>
          </p:txBody>
        </p:sp>
        <p:pic>
          <p:nvPicPr>
            <p:cNvPr id="2059" name="Picture 11" descr="P1020077_大小 "/>
            <p:cNvPicPr>
              <a:picLocks noChangeAspect="1" noChangeArrowheads="1"/>
            </p:cNvPicPr>
            <p:nvPr userDrawn="1"/>
          </p:nvPicPr>
          <p:blipFill>
            <a:blip r:embed="rId16" cstate="print"/>
            <a:srcRect/>
            <a:stretch>
              <a:fillRect/>
            </a:stretch>
          </p:blipFill>
          <p:spPr bwMode="auto">
            <a:xfrm>
              <a:off x="68" y="3628"/>
              <a:ext cx="510" cy="681"/>
            </a:xfrm>
            <a:prstGeom prst="rect">
              <a:avLst/>
            </a:prstGeom>
            <a:noFill/>
            <a:ln w="9525">
              <a:noFill/>
              <a:miter lim="800000"/>
              <a:headEnd/>
              <a:tailEnd/>
            </a:ln>
          </p:spPr>
        </p:pic>
        <p:pic>
          <p:nvPicPr>
            <p:cNvPr id="2060" name="Picture 12" descr="P1020012_大小 "/>
            <p:cNvPicPr>
              <a:picLocks noChangeAspect="1" noChangeArrowheads="1"/>
            </p:cNvPicPr>
            <p:nvPr userDrawn="1"/>
          </p:nvPicPr>
          <p:blipFill>
            <a:blip r:embed="rId17" cstate="print">
              <a:lum bright="40000" contrast="-40000"/>
            </a:blip>
            <a:srcRect/>
            <a:stretch>
              <a:fillRect/>
            </a:stretch>
          </p:blipFill>
          <p:spPr bwMode="auto">
            <a:xfrm>
              <a:off x="476" y="3474"/>
              <a:ext cx="510" cy="681"/>
            </a:xfrm>
            <a:prstGeom prst="rect">
              <a:avLst/>
            </a:prstGeom>
            <a:noFill/>
            <a:ln w="9525">
              <a:noFill/>
              <a:miter lim="800000"/>
              <a:headEnd/>
              <a:tailEnd/>
            </a:ln>
          </p:spPr>
        </p:pic>
        <p:pic>
          <p:nvPicPr>
            <p:cNvPr id="2061" name="Picture 13" descr="P1020735_大小 "/>
            <p:cNvPicPr>
              <a:picLocks noChangeAspect="1" noChangeArrowheads="1"/>
            </p:cNvPicPr>
            <p:nvPr userDrawn="1"/>
          </p:nvPicPr>
          <p:blipFill>
            <a:blip r:embed="rId18" cstate="print"/>
            <a:srcRect/>
            <a:stretch>
              <a:fillRect/>
            </a:stretch>
          </p:blipFill>
          <p:spPr bwMode="auto">
            <a:xfrm>
              <a:off x="911" y="3858"/>
              <a:ext cx="605" cy="453"/>
            </a:xfrm>
            <a:prstGeom prst="rect">
              <a:avLst/>
            </a:prstGeom>
            <a:noFill/>
            <a:ln w="9525">
              <a:noFill/>
              <a:miter lim="800000"/>
              <a:headEnd/>
              <a:tailEnd/>
            </a:ln>
          </p:spPr>
        </p:pic>
        <p:pic>
          <p:nvPicPr>
            <p:cNvPr id="2062" name="Picture 14" descr="P1010978_大小 "/>
            <p:cNvPicPr>
              <a:picLocks noChangeAspect="1" noChangeArrowheads="1"/>
            </p:cNvPicPr>
            <p:nvPr userDrawn="1"/>
          </p:nvPicPr>
          <p:blipFill>
            <a:blip r:embed="rId19" cstate="print">
              <a:lum bright="40000" contrast="-40000"/>
            </a:blip>
            <a:srcRect/>
            <a:stretch>
              <a:fillRect/>
            </a:stretch>
          </p:blipFill>
          <p:spPr bwMode="auto">
            <a:xfrm>
              <a:off x="1455" y="3657"/>
              <a:ext cx="605" cy="453"/>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4128" r:id="rId1"/>
    <p:sldLayoutId id="2147484129" r:id="rId2"/>
    <p:sldLayoutId id="2147484130" r:id="rId3"/>
    <p:sldLayoutId id="2147484131" r:id="rId4"/>
    <p:sldLayoutId id="2147484132" r:id="rId5"/>
    <p:sldLayoutId id="2147484133" r:id="rId6"/>
    <p:sldLayoutId id="2147484134" r:id="rId7"/>
    <p:sldLayoutId id="2147484135" r:id="rId8"/>
    <p:sldLayoutId id="2147484136" r:id="rId9"/>
    <p:sldLayoutId id="2147484137" r:id="rId10"/>
    <p:sldLayoutId id="2147484138" r:id="rId11"/>
    <p:sldLayoutId id="2147484139" r:id="rId12"/>
    <p:sldLayoutId id="2147484140" r:id="rId13"/>
  </p:sldLayoutIdLst>
  <p:transition/>
  <p:hf hdr="0" ftr="0" dt="0"/>
  <p:txStyles>
    <p:titleStyle>
      <a:lvl1pPr algn="ctr" rtl="0" eaLnBrk="0" fontAlgn="base" hangingPunct="0">
        <a:spcBef>
          <a:spcPct val="0"/>
        </a:spcBef>
        <a:spcAft>
          <a:spcPct val="0"/>
        </a:spcAft>
        <a:defRPr kumimoji="1" sz="44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bg1"/>
          </a:solidFill>
          <a:latin typeface="Arial" charset="0"/>
          <a:ea typeface="標楷體" pitchFamily="65" charset="-120"/>
        </a:defRPr>
      </a:lvl2pPr>
      <a:lvl3pPr algn="ctr" rtl="0" eaLnBrk="0" fontAlgn="base" hangingPunct="0">
        <a:spcBef>
          <a:spcPct val="0"/>
        </a:spcBef>
        <a:spcAft>
          <a:spcPct val="0"/>
        </a:spcAft>
        <a:defRPr kumimoji="1" sz="4400">
          <a:solidFill>
            <a:schemeClr val="bg1"/>
          </a:solidFill>
          <a:latin typeface="Arial" charset="0"/>
          <a:ea typeface="標楷體" pitchFamily="65" charset="-120"/>
        </a:defRPr>
      </a:lvl3pPr>
      <a:lvl4pPr algn="ctr" rtl="0" eaLnBrk="0" fontAlgn="base" hangingPunct="0">
        <a:spcBef>
          <a:spcPct val="0"/>
        </a:spcBef>
        <a:spcAft>
          <a:spcPct val="0"/>
        </a:spcAft>
        <a:defRPr kumimoji="1" sz="4400">
          <a:solidFill>
            <a:schemeClr val="bg1"/>
          </a:solidFill>
          <a:latin typeface="Arial" charset="0"/>
          <a:ea typeface="標楷體" pitchFamily="65" charset="-120"/>
        </a:defRPr>
      </a:lvl4pPr>
      <a:lvl5pPr algn="ctr" rtl="0" eaLnBrk="0" fontAlgn="base" hangingPunct="0">
        <a:spcBef>
          <a:spcPct val="0"/>
        </a:spcBef>
        <a:spcAft>
          <a:spcPct val="0"/>
        </a:spcAft>
        <a:defRPr kumimoji="1" sz="4400">
          <a:solidFill>
            <a:schemeClr val="bg1"/>
          </a:solidFill>
          <a:latin typeface="Arial" charset="0"/>
          <a:ea typeface="標楷體" pitchFamily="65" charset="-120"/>
        </a:defRPr>
      </a:lvl5pPr>
      <a:lvl6pPr marL="457200" algn="ctr" rtl="0" fontAlgn="base">
        <a:spcBef>
          <a:spcPct val="0"/>
        </a:spcBef>
        <a:spcAft>
          <a:spcPct val="0"/>
        </a:spcAft>
        <a:defRPr kumimoji="1" sz="4400">
          <a:solidFill>
            <a:schemeClr val="bg1"/>
          </a:solidFill>
          <a:latin typeface="Arial" charset="0"/>
          <a:ea typeface="標楷體" pitchFamily="65" charset="-120"/>
        </a:defRPr>
      </a:lvl6pPr>
      <a:lvl7pPr marL="914400" algn="ctr" rtl="0" fontAlgn="base">
        <a:spcBef>
          <a:spcPct val="0"/>
        </a:spcBef>
        <a:spcAft>
          <a:spcPct val="0"/>
        </a:spcAft>
        <a:defRPr kumimoji="1" sz="4400">
          <a:solidFill>
            <a:schemeClr val="bg1"/>
          </a:solidFill>
          <a:latin typeface="Arial" charset="0"/>
          <a:ea typeface="標楷體" pitchFamily="65" charset="-120"/>
        </a:defRPr>
      </a:lvl7pPr>
      <a:lvl8pPr marL="1371600" algn="ctr" rtl="0" fontAlgn="base">
        <a:spcBef>
          <a:spcPct val="0"/>
        </a:spcBef>
        <a:spcAft>
          <a:spcPct val="0"/>
        </a:spcAft>
        <a:defRPr kumimoji="1" sz="4400">
          <a:solidFill>
            <a:schemeClr val="bg1"/>
          </a:solidFill>
          <a:latin typeface="Arial" charset="0"/>
          <a:ea typeface="標楷體" pitchFamily="65" charset="-120"/>
        </a:defRPr>
      </a:lvl8pPr>
      <a:lvl9pPr marL="1828800" algn="ctr" rtl="0" fontAlgn="base">
        <a:spcBef>
          <a:spcPct val="0"/>
        </a:spcBef>
        <a:spcAft>
          <a:spcPct val="0"/>
        </a:spcAft>
        <a:defRPr kumimoji="1" sz="4400">
          <a:solidFill>
            <a:schemeClr val="bg1"/>
          </a:solidFill>
          <a:latin typeface="Arial" charset="0"/>
          <a:ea typeface="標楷體" pitchFamily="65"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30740;&#31350;&#32676;&#32147;&#36027;&#26371;&#35696;.pdf"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10608&#36001;&#21209;&#30701;&#32064;&#24037;&#20316;&#24213;&#31295;.xls" TargetMode="External"/><Relationship Id="rId2" Type="http://schemas.openxmlformats.org/officeDocument/2006/relationships/hyperlink" Target="http://account.ncut.edu.tw/webppr/EQPAPER.HT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403224"/>
            <a:ext cx="9144000" cy="865535"/>
          </a:xfrm>
        </p:spPr>
        <p:txBody>
          <a:bodyPr/>
          <a:lstStyle/>
          <a:p>
            <a:r>
              <a:rPr lang="zh-TW" altLang="en-US" sz="3600" dirty="0" smtClean="0"/>
              <a:t>壹、校務基金基本概念介紹</a:t>
            </a:r>
            <a:endParaRPr lang="zh-TW" altLang="en-US" dirty="0"/>
          </a:p>
        </p:txBody>
      </p:sp>
      <p:sp>
        <p:nvSpPr>
          <p:cNvPr id="3" name="內容版面配置區 2"/>
          <p:cNvSpPr>
            <a:spLocks noGrp="1"/>
          </p:cNvSpPr>
          <p:nvPr>
            <p:ph idx="1"/>
          </p:nvPr>
        </p:nvSpPr>
        <p:spPr>
          <a:xfrm>
            <a:off x="251520" y="1340768"/>
            <a:ext cx="8229600" cy="4525963"/>
          </a:xfrm>
        </p:spPr>
        <p:txBody>
          <a:bodyPr/>
          <a:lstStyle/>
          <a:p>
            <a:r>
              <a:rPr lang="zh-TW" altLang="en-US" sz="2800" dirty="0" smtClean="0">
                <a:latin typeface="+mj-ea"/>
                <a:ea typeface="+mj-ea"/>
              </a:rPr>
              <a:t>依管監辦法第三條規定：學校</a:t>
            </a:r>
            <a:r>
              <a:rPr lang="zh-TW" altLang="zh-TW" sz="2800" dirty="0" smtClean="0">
                <a:latin typeface="+mj-ea"/>
                <a:ea typeface="+mj-ea"/>
              </a:rPr>
              <a:t>一切收支納入校務基金</a:t>
            </a:r>
            <a:r>
              <a:rPr lang="zh-TW" altLang="en-US" sz="2800" dirty="0" smtClean="0">
                <a:latin typeface="+mj-ea"/>
                <a:ea typeface="+mj-ea"/>
              </a:rPr>
              <a:t>。</a:t>
            </a:r>
            <a:endParaRPr lang="en-US" altLang="zh-TW" sz="2800" dirty="0" smtClean="0">
              <a:latin typeface="+mj-ea"/>
              <a:ea typeface="+mj-ea"/>
            </a:endParaRPr>
          </a:p>
          <a:p>
            <a:r>
              <a:rPr lang="zh-TW" altLang="en-US" sz="2800" dirty="0" smtClean="0">
                <a:latin typeface="+mj-ea"/>
                <a:ea typeface="+mj-ea"/>
              </a:rPr>
              <a:t>校務基金收入分成兩類： </a:t>
            </a:r>
            <a:endParaRPr lang="en-US" altLang="zh-TW" sz="2800" dirty="0" smtClean="0">
              <a:latin typeface="+mj-ea"/>
              <a:ea typeface="+mj-ea"/>
            </a:endParaRPr>
          </a:p>
          <a:p>
            <a:pPr lvl="1"/>
            <a:r>
              <a:rPr lang="zh-TW" altLang="en-US" sz="2400" b="1" dirty="0" smtClean="0">
                <a:latin typeface="+mj-ea"/>
                <a:ea typeface="+mj-ea"/>
              </a:rPr>
              <a:t>政府補助收入（Ａ版或預算內）</a:t>
            </a:r>
            <a:r>
              <a:rPr lang="zh-TW" altLang="en-US" sz="2400" dirty="0" smtClean="0">
                <a:latin typeface="+mj-ea"/>
                <a:ea typeface="+mj-ea"/>
              </a:rPr>
              <a:t>：政府循預算程序之撥款包含教育部年度補助收入及各級政府專案型補助計畫</a:t>
            </a:r>
            <a:r>
              <a:rPr lang="en-US" altLang="zh-TW" sz="2400" dirty="0" smtClean="0">
                <a:latin typeface="+mj-ea"/>
                <a:ea typeface="+mj-ea"/>
              </a:rPr>
              <a:t>(</a:t>
            </a:r>
            <a:r>
              <a:rPr lang="zh-TW" altLang="en-US" sz="2400" dirty="0" smtClean="0">
                <a:solidFill>
                  <a:srgbClr val="FF0000"/>
                </a:solidFill>
                <a:latin typeface="+mj-ea"/>
                <a:ea typeface="+mj-ea"/>
              </a:rPr>
              <a:t>不包含科研補助或委託辦理之收入</a:t>
            </a:r>
            <a:r>
              <a:rPr lang="en-US" altLang="zh-TW" sz="2400" dirty="0" smtClean="0">
                <a:latin typeface="+mj-ea"/>
                <a:ea typeface="+mj-ea"/>
              </a:rPr>
              <a:t>)</a:t>
            </a:r>
            <a:r>
              <a:rPr lang="zh-TW" altLang="en-US" sz="2400" dirty="0" smtClean="0">
                <a:latin typeface="+mj-ea"/>
                <a:ea typeface="+mj-ea"/>
              </a:rPr>
              <a:t>。</a:t>
            </a:r>
            <a:endParaRPr lang="en-US" altLang="zh-TW" sz="2400" dirty="0" smtClean="0">
              <a:latin typeface="+mj-ea"/>
              <a:ea typeface="+mj-ea"/>
            </a:endParaRPr>
          </a:p>
          <a:p>
            <a:pPr lvl="1"/>
            <a:r>
              <a:rPr lang="zh-TW" altLang="en-US" sz="2400" b="1" dirty="0" smtClean="0">
                <a:latin typeface="+mj-ea"/>
                <a:ea typeface="+mj-ea"/>
              </a:rPr>
              <a:t>自籌收入（Ｂ版或預算外）</a:t>
            </a:r>
            <a:r>
              <a:rPr lang="zh-TW" altLang="en-US" sz="2400" dirty="0" smtClean="0">
                <a:latin typeface="+mj-ea"/>
                <a:ea typeface="+mj-ea"/>
              </a:rPr>
              <a:t>：學雜費收入、</a:t>
            </a:r>
            <a:r>
              <a:rPr lang="zh-TW" altLang="zh-TW" sz="2400" dirty="0" smtClean="0">
                <a:latin typeface="+mj-ea"/>
                <a:ea typeface="+mj-ea"/>
              </a:rPr>
              <a:t>推廣教育收入</a:t>
            </a:r>
            <a:r>
              <a:rPr lang="zh-TW" altLang="en-US" sz="2400" dirty="0" smtClean="0">
                <a:latin typeface="+mj-ea"/>
                <a:ea typeface="+mj-ea"/>
              </a:rPr>
              <a:t>、</a:t>
            </a:r>
            <a:r>
              <a:rPr lang="zh-TW" altLang="zh-TW" sz="2400" dirty="0" smtClean="0">
                <a:latin typeface="+mj-ea"/>
                <a:ea typeface="+mj-ea"/>
              </a:rPr>
              <a:t>產學合作收入</a:t>
            </a:r>
            <a:r>
              <a:rPr lang="zh-TW" altLang="en-US" sz="2400" dirty="0" smtClean="0">
                <a:latin typeface="+mj-ea"/>
                <a:ea typeface="+mj-ea"/>
              </a:rPr>
              <a:t>、</a:t>
            </a:r>
            <a:r>
              <a:rPr lang="zh-TW" altLang="zh-TW" sz="2400" dirty="0" smtClean="0">
                <a:latin typeface="+mj-ea"/>
                <a:ea typeface="+mj-ea"/>
              </a:rPr>
              <a:t>政府科研補助或委託辦理之收入</a:t>
            </a:r>
            <a:r>
              <a:rPr lang="zh-TW" altLang="en-US" sz="2400" dirty="0" smtClean="0">
                <a:latin typeface="+mj-ea"/>
                <a:ea typeface="+mj-ea"/>
              </a:rPr>
              <a:t>、</a:t>
            </a:r>
            <a:r>
              <a:rPr lang="zh-TW" altLang="zh-TW" sz="2400" dirty="0" smtClean="0">
                <a:latin typeface="+mj-ea"/>
                <a:ea typeface="+mj-ea"/>
              </a:rPr>
              <a:t>場地設備管理收入</a:t>
            </a:r>
            <a:r>
              <a:rPr lang="zh-TW" altLang="en-US" sz="2400" dirty="0" smtClean="0">
                <a:latin typeface="+mj-ea"/>
                <a:ea typeface="+mj-ea"/>
              </a:rPr>
              <a:t>、</a:t>
            </a:r>
            <a:r>
              <a:rPr lang="zh-TW" altLang="zh-TW" sz="2400" dirty="0" smtClean="0">
                <a:latin typeface="+mj-ea"/>
                <a:ea typeface="+mj-ea"/>
              </a:rPr>
              <a:t>受贈收入</a:t>
            </a:r>
            <a:r>
              <a:rPr lang="zh-TW" altLang="en-US" sz="2400" dirty="0" smtClean="0">
                <a:latin typeface="+mj-ea"/>
                <a:ea typeface="+mj-ea"/>
              </a:rPr>
              <a:t>、</a:t>
            </a:r>
            <a:r>
              <a:rPr lang="zh-TW" altLang="zh-TW" sz="2400" dirty="0" smtClean="0">
                <a:latin typeface="+mj-ea"/>
                <a:ea typeface="+mj-ea"/>
              </a:rPr>
              <a:t>投資取得之收益</a:t>
            </a:r>
            <a:r>
              <a:rPr lang="zh-TW" altLang="en-US" sz="2400" dirty="0" smtClean="0">
                <a:latin typeface="+mj-ea"/>
                <a:ea typeface="+mj-ea"/>
              </a:rPr>
              <a:t>及其他收入。</a:t>
            </a:r>
            <a:endParaRPr lang="en-US" altLang="zh-TW" sz="2400" dirty="0" smtClean="0">
              <a:latin typeface="+mj-ea"/>
              <a:ea typeface="+mj-ea"/>
            </a:endParaRPr>
          </a:p>
          <a:p>
            <a:pPr lvl="1"/>
            <a:r>
              <a:rPr lang="zh-TW" altLang="en-US" sz="2400" dirty="0" smtClean="0">
                <a:solidFill>
                  <a:srgbClr val="FF0000"/>
                </a:solidFill>
                <a:latin typeface="+mj-ea"/>
                <a:ea typeface="+mj-ea"/>
              </a:rPr>
              <a:t>政府補助收入</a:t>
            </a:r>
            <a:r>
              <a:rPr lang="en-US" altLang="zh-TW" sz="2400" dirty="0" smtClean="0">
                <a:solidFill>
                  <a:srgbClr val="FF0000"/>
                </a:solidFill>
                <a:latin typeface="+mj-ea"/>
                <a:ea typeface="+mj-ea"/>
              </a:rPr>
              <a:t>+</a:t>
            </a:r>
            <a:r>
              <a:rPr lang="zh-TW" altLang="en-US" sz="2400" dirty="0" smtClean="0">
                <a:solidFill>
                  <a:srgbClr val="FF0000"/>
                </a:solidFill>
                <a:latin typeface="+mj-ea"/>
                <a:ea typeface="+mj-ea"/>
              </a:rPr>
              <a:t>自籌收入</a:t>
            </a:r>
            <a:r>
              <a:rPr lang="en-US" altLang="zh-TW" sz="2400" dirty="0" smtClean="0">
                <a:solidFill>
                  <a:srgbClr val="FF0000"/>
                </a:solidFill>
                <a:latin typeface="+mj-ea"/>
                <a:ea typeface="+mj-ea"/>
              </a:rPr>
              <a:t>=</a:t>
            </a:r>
            <a:r>
              <a:rPr lang="zh-TW" altLang="en-US" sz="2400" dirty="0" smtClean="0">
                <a:solidFill>
                  <a:srgbClr val="FF0000"/>
                </a:solidFill>
                <a:latin typeface="+mj-ea"/>
                <a:ea typeface="+mj-ea"/>
              </a:rPr>
              <a:t>全部收入</a:t>
            </a:r>
            <a:r>
              <a:rPr lang="en-US" altLang="zh-TW" sz="2400" dirty="0" smtClean="0">
                <a:solidFill>
                  <a:srgbClr val="FF0000"/>
                </a:solidFill>
                <a:latin typeface="+mj-ea"/>
                <a:ea typeface="+mj-ea"/>
              </a:rPr>
              <a:t>(C</a:t>
            </a:r>
            <a:r>
              <a:rPr lang="zh-TW" altLang="en-US" sz="2400" dirty="0" smtClean="0">
                <a:solidFill>
                  <a:srgbClr val="FF0000"/>
                </a:solidFill>
                <a:latin typeface="+mj-ea"/>
                <a:ea typeface="+mj-ea"/>
              </a:rPr>
              <a:t>版或全部版</a:t>
            </a:r>
            <a:r>
              <a:rPr lang="en-US" altLang="zh-TW" sz="2400" dirty="0" smtClean="0">
                <a:solidFill>
                  <a:srgbClr val="FF0000"/>
                </a:solidFill>
                <a:latin typeface="+mj-ea"/>
                <a:ea typeface="+mj-ea"/>
              </a:rPr>
              <a:t>)</a:t>
            </a:r>
          </a:p>
          <a:p>
            <a:endParaRPr lang="zh-TW" altLang="en-US" dirty="0" smtClean="0">
              <a:solidFill>
                <a:srgbClr val="FF0000"/>
              </a:solidFill>
              <a:latin typeface="+mj-ea"/>
              <a:ea typeface="+mj-ea"/>
            </a:endParaRPr>
          </a:p>
          <a:p>
            <a:pPr>
              <a:buNone/>
            </a:pPr>
            <a:r>
              <a:rPr lang="zh-TW" altLang="en-US" dirty="0" smtClean="0">
                <a:latin typeface="+mj-ea"/>
                <a:ea typeface="+mj-ea"/>
              </a:rPr>
              <a:t> </a:t>
            </a:r>
            <a:endParaRPr lang="zh-TW" altLang="en-US" dirty="0">
              <a:latin typeface="+mj-ea"/>
              <a:ea typeface="+mj-ea"/>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79512" y="332656"/>
            <a:ext cx="8712968" cy="1109985"/>
          </a:xfrm>
        </p:spPr>
        <p:txBody>
          <a:bodyPr/>
          <a:lstStyle/>
          <a:p>
            <a:r>
              <a:rPr lang="zh-TW" altLang="en-US" dirty="0" smtClean="0">
                <a:latin typeface="+mj-ea"/>
              </a:rPr>
              <a:t>一、計畫代碼及經費用途</a:t>
            </a:r>
            <a:endParaRPr lang="zh-TW" altLang="en-US" dirty="0"/>
          </a:p>
        </p:txBody>
      </p:sp>
      <p:sp>
        <p:nvSpPr>
          <p:cNvPr id="3" name="副標題 2"/>
          <p:cNvSpPr>
            <a:spLocks noGrp="1"/>
          </p:cNvSpPr>
          <p:nvPr>
            <p:ph type="subTitle" idx="1"/>
          </p:nvPr>
        </p:nvSpPr>
        <p:spPr>
          <a:xfrm>
            <a:off x="179512" y="1628800"/>
            <a:ext cx="8712968" cy="4464496"/>
          </a:xfrm>
        </p:spPr>
        <p:txBody>
          <a:bodyPr/>
          <a:lstStyle/>
          <a:p>
            <a:pPr marL="1789113" indent="-1789113" algn="l"/>
            <a:r>
              <a:rPr lang="zh-TW" altLang="en-US" sz="2800" dirty="0" smtClean="0">
                <a:latin typeface="+mj-ea"/>
                <a:ea typeface="+mj-ea"/>
              </a:rPr>
              <a:t>校控經費：係由校長統籌運用之經費，由各單位以專簽向校長申請，經費運用應依簽文內容執行，如有賸餘應繳回校控。</a:t>
            </a:r>
            <a:r>
              <a:rPr lang="zh-TW" altLang="en-US" sz="2800" dirty="0" smtClean="0">
                <a:solidFill>
                  <a:srgbClr val="FF0000"/>
                </a:solidFill>
                <a:latin typeface="+mj-ea"/>
                <a:ea typeface="+mj-ea"/>
              </a:rPr>
              <a:t>請購時請檢附簽文影本。</a:t>
            </a:r>
            <a:endParaRPr lang="en-US" altLang="zh-TW" sz="2800" dirty="0" smtClean="0">
              <a:solidFill>
                <a:srgbClr val="FF0000"/>
              </a:solidFill>
              <a:latin typeface="+mj-ea"/>
              <a:ea typeface="+mj-ea"/>
            </a:endParaRPr>
          </a:p>
          <a:p>
            <a:pPr marL="2057400" indent="-2057400" algn="l"/>
            <a:r>
              <a:rPr lang="zh-TW" altLang="en-US" sz="2800" dirty="0" smtClean="0">
                <a:latin typeface="+mj-ea"/>
                <a:ea typeface="+mj-ea"/>
              </a:rPr>
              <a:t>專案經費：各單位執行全校性業務而獲配之經費。</a:t>
            </a:r>
            <a:endParaRPr lang="en-US" altLang="zh-TW" sz="2800" dirty="0" smtClean="0">
              <a:latin typeface="+mj-ea"/>
              <a:ea typeface="+mj-ea"/>
            </a:endParaRPr>
          </a:p>
          <a:p>
            <a:endParaRPr lang="zh-TW" altLang="en-US" dirty="0"/>
          </a:p>
        </p:txBody>
      </p:sp>
      <p:sp>
        <p:nvSpPr>
          <p:cNvPr id="4" name="投影片編號版面配置區 3"/>
          <p:cNvSpPr>
            <a:spLocks noGrp="1"/>
          </p:cNvSpPr>
          <p:nvPr>
            <p:ph type="sldNum" sz="quarter" idx="12"/>
          </p:nvPr>
        </p:nvSpPr>
        <p:spPr/>
        <p:txBody>
          <a:bodyPr/>
          <a:lstStyle/>
          <a:p>
            <a:pPr>
              <a:defRPr/>
            </a:pPr>
            <a:fld id="{3BD26E4B-7808-49BE-91F3-CD691649D5F0}" type="slidenum">
              <a:rPr lang="en-US" altLang="zh-TW" smtClean="0"/>
              <a:pPr>
                <a:defRPr/>
              </a:pPr>
              <a:t>10</a:t>
            </a:fld>
            <a:endParaRPr lang="en-US" altLang="zh-TW"/>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t>二、經費動支注意事項</a:t>
            </a:r>
            <a:endParaRPr lang="zh-TW" altLang="en-US" sz="4000" dirty="0"/>
          </a:p>
        </p:txBody>
      </p:sp>
      <p:sp>
        <p:nvSpPr>
          <p:cNvPr id="3" name="內容版面配置區 2"/>
          <p:cNvSpPr>
            <a:spLocks noGrp="1"/>
          </p:cNvSpPr>
          <p:nvPr>
            <p:ph idx="1"/>
          </p:nvPr>
        </p:nvSpPr>
        <p:spPr/>
        <p:txBody>
          <a:bodyPr/>
          <a:lstStyle/>
          <a:p>
            <a:r>
              <a:rPr lang="zh-TW" altLang="en-US" sz="2400" dirty="0" smtClean="0">
                <a:latin typeface="+mj-ea"/>
                <a:ea typeface="+mj-ea"/>
              </a:rPr>
              <a:t>依據支出性質選擇經費用途：</a:t>
            </a:r>
            <a:endParaRPr lang="en-US" altLang="zh-TW" sz="2400" dirty="0" smtClean="0">
              <a:latin typeface="+mj-ea"/>
              <a:ea typeface="+mj-ea"/>
            </a:endParaRPr>
          </a:p>
          <a:p>
            <a:pPr lvl="1"/>
            <a:r>
              <a:rPr lang="en-US" altLang="zh-TW" sz="2000" dirty="0" smtClean="0">
                <a:latin typeface="+mj-ea"/>
                <a:ea typeface="+mj-ea"/>
              </a:rPr>
              <a:t>1</a:t>
            </a:r>
            <a:r>
              <a:rPr lang="zh-TW" altLang="en-US" sz="2000" dirty="0" smtClean="0">
                <a:latin typeface="+mj-ea"/>
                <a:ea typeface="+mj-ea"/>
              </a:rPr>
              <a:t>萬元以上之請購單應附估價單。</a:t>
            </a:r>
            <a:endParaRPr lang="en-US" altLang="zh-TW" sz="2000" dirty="0" smtClean="0">
              <a:latin typeface="+mj-ea"/>
              <a:ea typeface="+mj-ea"/>
            </a:endParaRPr>
          </a:p>
          <a:p>
            <a:pPr lvl="1"/>
            <a:r>
              <a:rPr lang="zh-TW" altLang="en-US" sz="2000" dirty="0" smtClean="0">
                <a:latin typeface="+mj-ea"/>
                <a:ea typeface="+mj-ea"/>
              </a:rPr>
              <a:t>購買單價</a:t>
            </a:r>
            <a:r>
              <a:rPr lang="en-US" altLang="zh-TW" sz="2000" dirty="0" smtClean="0">
                <a:latin typeface="+mj-ea"/>
                <a:ea typeface="+mj-ea"/>
              </a:rPr>
              <a:t>1</a:t>
            </a:r>
            <a:r>
              <a:rPr lang="zh-TW" altLang="en-US" sz="2000" dirty="0" smtClean="0">
                <a:latin typeface="+mj-ea"/>
                <a:ea typeface="+mj-ea"/>
              </a:rPr>
              <a:t>萬元以上及耐用年限</a:t>
            </a:r>
            <a:r>
              <a:rPr lang="en-US" altLang="zh-TW" sz="2000" dirty="0" smtClean="0">
                <a:latin typeface="+mj-ea"/>
                <a:ea typeface="+mj-ea"/>
              </a:rPr>
              <a:t>2</a:t>
            </a:r>
            <a:r>
              <a:rPr lang="zh-TW" altLang="en-US" sz="2000" dirty="0" smtClean="0">
                <a:latin typeface="+mj-ea"/>
                <a:ea typeface="+mj-ea"/>
              </a:rPr>
              <a:t>年以上之固定資產，不可以動用軟體設備費或業務費。</a:t>
            </a:r>
            <a:endParaRPr lang="en-US" altLang="zh-TW" sz="2000" dirty="0" smtClean="0">
              <a:latin typeface="+mj-ea"/>
              <a:ea typeface="+mj-ea"/>
            </a:endParaRPr>
          </a:p>
          <a:p>
            <a:pPr lvl="1"/>
            <a:r>
              <a:rPr lang="zh-TW" altLang="en-US" sz="2000" dirty="0" smtClean="0">
                <a:latin typeface="+mj-ea"/>
                <a:ea typeface="+mj-ea"/>
              </a:rPr>
              <a:t>購買軟體，不可動支設備費及業務費。</a:t>
            </a:r>
            <a:endParaRPr lang="en-US" altLang="zh-TW" sz="2000" dirty="0" smtClean="0">
              <a:latin typeface="+mj-ea"/>
              <a:ea typeface="+mj-ea"/>
            </a:endParaRPr>
          </a:p>
          <a:p>
            <a:pPr lvl="1"/>
            <a:r>
              <a:rPr lang="zh-TW" altLang="en-US" sz="2000" dirty="0" smtClean="0">
                <a:latin typeface="+mj-ea"/>
                <a:ea typeface="+mj-ea"/>
              </a:rPr>
              <a:t>業務費不可支用於國內差旅費、國外及大陸地區旅費、學生公費、及編制外人員人事費、單價</a:t>
            </a:r>
            <a:r>
              <a:rPr lang="en-US" altLang="zh-TW" sz="2000" dirty="0" smtClean="0">
                <a:latin typeface="+mj-ea"/>
                <a:ea typeface="+mj-ea"/>
              </a:rPr>
              <a:t>1</a:t>
            </a:r>
            <a:r>
              <a:rPr lang="zh-TW" altLang="en-US" sz="2000" dirty="0" smtClean="0">
                <a:latin typeface="+mj-ea"/>
                <a:ea typeface="+mj-ea"/>
              </a:rPr>
              <a:t>萬元以上耐用年限</a:t>
            </a:r>
            <a:r>
              <a:rPr lang="en-US" altLang="zh-TW" sz="2000" dirty="0" smtClean="0">
                <a:latin typeface="+mj-ea"/>
                <a:ea typeface="+mj-ea"/>
              </a:rPr>
              <a:t>2</a:t>
            </a:r>
            <a:r>
              <a:rPr lang="zh-TW" altLang="en-US" sz="2000" dirty="0" smtClean="0">
                <a:latin typeface="+mj-ea"/>
                <a:ea typeface="+mj-ea"/>
              </a:rPr>
              <a:t>年以上之固定資產及無形資產。</a:t>
            </a:r>
            <a:endParaRPr lang="en-US" altLang="zh-TW" sz="2000" dirty="0" smtClean="0">
              <a:latin typeface="+mj-ea"/>
              <a:ea typeface="+mj-ea"/>
            </a:endParaRPr>
          </a:p>
          <a:p>
            <a:pPr lvl="1"/>
            <a:r>
              <a:rPr lang="zh-TW" altLang="en-US" sz="2000" dirty="0" smtClean="0">
                <a:latin typeface="+mj-ea"/>
                <a:ea typeface="+mj-ea"/>
              </a:rPr>
              <a:t>研究群業務費</a:t>
            </a:r>
            <a:r>
              <a:rPr lang="zh-TW" altLang="zh-TW" sz="2000" dirty="0" smtClean="0">
                <a:latin typeface="+mj-ea"/>
                <a:ea typeface="+mj-ea"/>
              </a:rPr>
              <a:t>仍屬業務費範疇，支用項目應比照業務費相關規定，不宜複雜化。</a:t>
            </a:r>
            <a:r>
              <a:rPr lang="zh-TW" altLang="en-US" sz="2000" dirty="0" smtClean="0">
                <a:solidFill>
                  <a:srgbClr val="FF0000"/>
                </a:solidFill>
                <a:latin typeface="+mj-ea"/>
                <a:ea typeface="+mj-ea"/>
              </a:rPr>
              <a:t>（</a:t>
            </a:r>
            <a:r>
              <a:rPr lang="zh-TW" altLang="en-US" sz="2000" dirty="0" smtClean="0">
                <a:solidFill>
                  <a:srgbClr val="FF0000"/>
                </a:solidFill>
                <a:latin typeface="+mj-ea"/>
                <a:ea typeface="+mj-ea"/>
                <a:hlinkClick r:id="rId2" action="ppaction://hlinkfile"/>
              </a:rPr>
              <a:t>研究群經費可支用範圍連結會議紀錄</a:t>
            </a:r>
            <a:r>
              <a:rPr lang="zh-TW" altLang="en-US" sz="2000" dirty="0" smtClean="0">
                <a:solidFill>
                  <a:srgbClr val="FF0000"/>
                </a:solidFill>
                <a:latin typeface="+mj-ea"/>
                <a:ea typeface="+mj-ea"/>
              </a:rPr>
              <a:t>）</a:t>
            </a:r>
            <a:endParaRPr lang="en-US" altLang="zh-TW" sz="2000" dirty="0" smtClean="0">
              <a:solidFill>
                <a:srgbClr val="FF0000"/>
              </a:solidFill>
              <a:latin typeface="+mj-ea"/>
              <a:ea typeface="+mj-ea"/>
            </a:endParaRPr>
          </a:p>
          <a:p>
            <a:pPr lvl="1"/>
            <a:r>
              <a:rPr lang="zh-TW" altLang="en-US" sz="2000" dirty="0" smtClean="0">
                <a:latin typeface="+mj-ea"/>
                <a:ea typeface="+mj-ea"/>
              </a:rPr>
              <a:t>專班計畫業務費：其支用項目依照本校「產學專班收支管理要點」。</a:t>
            </a:r>
            <a:endParaRPr lang="zh-TW" altLang="en-US" sz="2000" dirty="0">
              <a:latin typeface="+mj-ea"/>
              <a:ea typeface="+mj-ea"/>
            </a:endParaRPr>
          </a:p>
        </p:txBody>
      </p:sp>
      <p:sp>
        <p:nvSpPr>
          <p:cNvPr id="4" name="投影片編號版面配置區 3"/>
          <p:cNvSpPr>
            <a:spLocks noGrp="1"/>
          </p:cNvSpPr>
          <p:nvPr>
            <p:ph type="sldNum" sz="quarter" idx="12"/>
          </p:nvPr>
        </p:nvSpPr>
        <p:spPr/>
        <p:txBody>
          <a:bodyPr/>
          <a:lstStyle/>
          <a:p>
            <a:pPr>
              <a:defRPr/>
            </a:pPr>
            <a:fld id="{4CF7DCF6-08EF-4AEE-AAA1-EDA3BB0A3FAA}" type="slidenum">
              <a:rPr lang="en-US" altLang="zh-TW" smtClean="0"/>
              <a:pPr>
                <a:defRPr/>
              </a:pPr>
              <a:t>11</a:t>
            </a:fld>
            <a:endParaRPr lang="en-US" altLang="zh-TW"/>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332657"/>
            <a:ext cx="9036496" cy="792088"/>
          </a:xfrm>
        </p:spPr>
        <p:txBody>
          <a:bodyPr/>
          <a:lstStyle/>
          <a:p>
            <a:r>
              <a:rPr lang="zh-TW" altLang="en-US" dirty="0" smtClean="0"/>
              <a:t>壹、校務基金基本概念介紹</a:t>
            </a:r>
            <a:endParaRPr lang="zh-TW" altLang="en-US" dirty="0"/>
          </a:p>
        </p:txBody>
      </p:sp>
      <p:sp>
        <p:nvSpPr>
          <p:cNvPr id="3" name="副標題 2"/>
          <p:cNvSpPr>
            <a:spLocks noGrp="1"/>
          </p:cNvSpPr>
          <p:nvPr>
            <p:ph type="subTitle" idx="1"/>
          </p:nvPr>
        </p:nvSpPr>
        <p:spPr>
          <a:xfrm>
            <a:off x="395536" y="1268760"/>
            <a:ext cx="8568952" cy="4752528"/>
          </a:xfrm>
        </p:spPr>
        <p:txBody>
          <a:bodyPr/>
          <a:lstStyle/>
          <a:p>
            <a:pPr algn="l"/>
            <a:r>
              <a:rPr lang="en-US" altLang="zh-TW" sz="2800" dirty="0" smtClean="0">
                <a:latin typeface="+mj-ea"/>
                <a:ea typeface="+mj-ea"/>
              </a:rPr>
              <a:t>‧</a:t>
            </a:r>
            <a:r>
              <a:rPr lang="zh-TW" altLang="en-US" sz="2800" dirty="0" smtClean="0">
                <a:latin typeface="+mj-ea"/>
                <a:ea typeface="+mj-ea"/>
              </a:rPr>
              <a:t>校務基金支出分成</a:t>
            </a:r>
            <a:r>
              <a:rPr lang="en-US" altLang="zh-TW" sz="2800" dirty="0" smtClean="0">
                <a:latin typeface="+mj-ea"/>
                <a:ea typeface="+mj-ea"/>
              </a:rPr>
              <a:t>2</a:t>
            </a:r>
            <a:r>
              <a:rPr lang="zh-TW" altLang="en-US" sz="2800" dirty="0" smtClean="0">
                <a:latin typeface="+mj-ea"/>
                <a:ea typeface="+mj-ea"/>
              </a:rPr>
              <a:t>類</a:t>
            </a:r>
            <a:endParaRPr lang="en-US" altLang="zh-TW" sz="2800" dirty="0" smtClean="0">
              <a:latin typeface="+mj-ea"/>
              <a:ea typeface="+mj-ea"/>
            </a:endParaRPr>
          </a:p>
          <a:p>
            <a:pPr algn="l"/>
            <a:r>
              <a:rPr lang="en-US" altLang="zh-TW" sz="2400" b="1" dirty="0" smtClean="0">
                <a:latin typeface="+mj-ea"/>
                <a:ea typeface="+mj-ea"/>
              </a:rPr>
              <a:t>-</a:t>
            </a:r>
            <a:r>
              <a:rPr lang="zh-TW" altLang="en-US" sz="2400" b="1" dirty="0" smtClean="0">
                <a:latin typeface="+mj-ea"/>
                <a:ea typeface="+mj-ea"/>
              </a:rPr>
              <a:t>以政府補助收入支應（Ａ版或預算內）</a:t>
            </a:r>
            <a:endParaRPr lang="en-US" altLang="zh-TW" sz="2400" b="1" dirty="0" smtClean="0">
              <a:latin typeface="+mj-ea"/>
              <a:ea typeface="+mj-ea"/>
            </a:endParaRPr>
          </a:p>
          <a:p>
            <a:pPr algn="l"/>
            <a:r>
              <a:rPr lang="en-US" altLang="zh-TW" sz="2400" b="1" dirty="0" smtClean="0">
                <a:latin typeface="+mj-ea"/>
                <a:ea typeface="+mj-ea"/>
              </a:rPr>
              <a:t>-</a:t>
            </a:r>
            <a:r>
              <a:rPr lang="zh-TW" altLang="en-US" sz="2400" b="1" dirty="0" smtClean="0">
                <a:latin typeface="+mj-ea"/>
                <a:ea typeface="+mj-ea"/>
              </a:rPr>
              <a:t>以自籌收入支應（Ｂ版或預算外）</a:t>
            </a:r>
            <a:endParaRPr lang="en-US" altLang="zh-TW" sz="2400" b="1" dirty="0" smtClean="0">
              <a:latin typeface="+mj-ea"/>
              <a:ea typeface="+mj-ea"/>
            </a:endParaRPr>
          </a:p>
          <a:p>
            <a:pPr algn="l"/>
            <a:r>
              <a:rPr lang="en-US" altLang="zh-TW" sz="2400" b="1" dirty="0" smtClean="0">
                <a:latin typeface="+mj-ea"/>
                <a:ea typeface="+mj-ea"/>
              </a:rPr>
              <a:t>-</a:t>
            </a:r>
            <a:r>
              <a:rPr lang="zh-TW" altLang="en-US" sz="2400" b="1" dirty="0" smtClean="0">
                <a:latin typeface="+mj-ea"/>
                <a:ea typeface="+mj-ea"/>
              </a:rPr>
              <a:t>依管監辦法第</a:t>
            </a:r>
            <a:r>
              <a:rPr lang="en-US" altLang="zh-TW" sz="2400" b="1" dirty="0" smtClean="0">
                <a:latin typeface="+mj-ea"/>
                <a:ea typeface="+mj-ea"/>
              </a:rPr>
              <a:t>12</a:t>
            </a:r>
            <a:r>
              <a:rPr lang="zh-TW" altLang="en-US" sz="2400" b="1" dirty="0" smtClean="0">
                <a:latin typeface="+mj-ea"/>
                <a:ea typeface="+mj-ea"/>
              </a:rPr>
              <a:t>條規定，</a:t>
            </a:r>
            <a:r>
              <a:rPr lang="zh-TW" altLang="zh-TW" sz="2400" dirty="0" smtClean="0">
                <a:latin typeface="+mj-ea"/>
                <a:ea typeface="+mj-ea"/>
              </a:rPr>
              <a:t>各項自籌收入應由學校統籌運用。但涉及政府與民間補助或委託辦理之事項，應依其補助計畫或契約辦理。 </a:t>
            </a:r>
            <a:endParaRPr lang="en-US" altLang="zh-TW" sz="2400" dirty="0" smtClean="0">
              <a:latin typeface="+mj-ea"/>
              <a:ea typeface="+mj-ea"/>
            </a:endParaRPr>
          </a:p>
          <a:p>
            <a:pPr algn="l"/>
            <a:r>
              <a:rPr lang="en-US" altLang="zh-TW" sz="2400" dirty="0" smtClean="0">
                <a:latin typeface="+mj-ea"/>
                <a:ea typeface="+mj-ea"/>
              </a:rPr>
              <a:t>-</a:t>
            </a:r>
            <a:r>
              <a:rPr lang="zh-TW" altLang="en-US" sz="2400" dirty="0" smtClean="0">
                <a:latin typeface="+mj-ea"/>
                <a:ea typeface="+mj-ea"/>
              </a:rPr>
              <a:t>依管監辦法第</a:t>
            </a:r>
            <a:r>
              <a:rPr lang="en-US" altLang="zh-TW" sz="2400" dirty="0" smtClean="0">
                <a:latin typeface="+mj-ea"/>
                <a:ea typeface="+mj-ea"/>
              </a:rPr>
              <a:t>23</a:t>
            </a:r>
            <a:r>
              <a:rPr lang="zh-TW" altLang="en-US" sz="2400" dirty="0" smtClean="0">
                <a:latin typeface="+mj-ea"/>
                <a:ea typeface="+mj-ea"/>
              </a:rPr>
              <a:t>條規定：</a:t>
            </a:r>
            <a:endParaRPr lang="en-US" altLang="zh-TW" sz="2400" dirty="0" smtClean="0">
              <a:latin typeface="+mj-ea"/>
              <a:ea typeface="+mj-ea"/>
            </a:endParaRPr>
          </a:p>
          <a:p>
            <a:pPr marL="358775" indent="-358775" algn="l"/>
            <a:r>
              <a:rPr lang="en-US" altLang="zh-TW" sz="2400" dirty="0" smtClean="0">
                <a:latin typeface="+mj-ea"/>
                <a:ea typeface="+mj-ea"/>
              </a:rPr>
              <a:t>1.</a:t>
            </a:r>
            <a:r>
              <a:rPr lang="zh-TW" altLang="zh-TW" sz="2400" dirty="0" smtClean="0">
                <a:latin typeface="+mj-ea"/>
                <a:ea typeface="+mj-ea"/>
              </a:rPr>
              <a:t>各項自籌收入之執行，應以有賸餘或維持收支平衡為原</a:t>
            </a:r>
            <a:r>
              <a:rPr lang="zh-TW" altLang="en-US" sz="2400" dirty="0" smtClean="0">
                <a:latin typeface="+mj-ea"/>
                <a:ea typeface="+mj-ea"/>
              </a:rPr>
              <a:t>則（</a:t>
            </a:r>
            <a:r>
              <a:rPr lang="en-US" altLang="zh-TW" sz="2400" dirty="0" smtClean="0">
                <a:latin typeface="+mj-ea"/>
                <a:ea typeface="+mj-ea"/>
              </a:rPr>
              <a:t>B</a:t>
            </a:r>
            <a:r>
              <a:rPr lang="zh-TW" altLang="en-US" sz="2400" dirty="0" smtClean="0">
                <a:latin typeface="+mj-ea"/>
                <a:ea typeface="+mj-ea"/>
              </a:rPr>
              <a:t>版要有賸餘）。</a:t>
            </a:r>
            <a:endParaRPr lang="en-US" altLang="zh-TW" sz="2400" dirty="0" smtClean="0">
              <a:latin typeface="+mj-ea"/>
              <a:ea typeface="+mj-ea"/>
            </a:endParaRPr>
          </a:p>
          <a:p>
            <a:pPr marL="269875" indent="-269875" algn="l"/>
            <a:r>
              <a:rPr lang="en-US" altLang="zh-TW" sz="2400" dirty="0" smtClean="0">
                <a:latin typeface="+mj-ea"/>
                <a:ea typeface="+mj-ea"/>
              </a:rPr>
              <a:t>2.</a:t>
            </a:r>
            <a:r>
              <a:rPr lang="zh-TW" altLang="zh-TW" sz="2400" dirty="0" smtClean="0">
                <a:latin typeface="+mj-ea"/>
                <a:ea typeface="+mj-ea"/>
              </a:rPr>
              <a:t>學校校務基金之執行，應以有賸餘或維持收支平衡為原</a:t>
            </a:r>
            <a:r>
              <a:rPr lang="zh-TW" altLang="en-US" sz="2400" dirty="0" smtClean="0">
                <a:latin typeface="+mj-ea"/>
                <a:ea typeface="+mj-ea"/>
              </a:rPr>
              <a:t>則，</a:t>
            </a:r>
            <a:r>
              <a:rPr lang="en-US" altLang="zh-TW" sz="2400" dirty="0" smtClean="0">
                <a:latin typeface="+mj-ea"/>
                <a:ea typeface="+mj-ea"/>
              </a:rPr>
              <a:t>(C</a:t>
            </a:r>
            <a:r>
              <a:rPr lang="zh-TW" altLang="en-US" sz="2400" dirty="0" smtClean="0">
                <a:latin typeface="+mj-ea"/>
                <a:ea typeface="+mj-ea"/>
              </a:rPr>
              <a:t>版不可產生實質短絀</a:t>
            </a:r>
            <a:r>
              <a:rPr lang="en-US" altLang="zh-TW" sz="2400" dirty="0" smtClean="0">
                <a:latin typeface="+mj-ea"/>
                <a:ea typeface="+mj-ea"/>
              </a:rPr>
              <a:t>)</a:t>
            </a:r>
            <a:r>
              <a:rPr lang="zh-TW" altLang="en-US" sz="2400" dirty="0" smtClean="0">
                <a:latin typeface="+mj-ea"/>
                <a:ea typeface="+mj-ea"/>
              </a:rPr>
              <a:t>。</a:t>
            </a:r>
            <a:endParaRPr lang="en-US" altLang="zh-TW" sz="2400" dirty="0" smtClean="0">
              <a:latin typeface="+mj-ea"/>
              <a:ea typeface="+mj-ea"/>
            </a:endParaRPr>
          </a:p>
          <a:p>
            <a:pPr algn="l"/>
            <a:endParaRPr lang="zh-TW" altLang="en-US" sz="2000" dirty="0">
              <a:latin typeface="+mj-ea"/>
              <a:ea typeface="+mj-ea"/>
            </a:endParaRPr>
          </a:p>
        </p:txBody>
      </p:sp>
      <p:sp>
        <p:nvSpPr>
          <p:cNvPr id="4" name="投影片編號版面配置區 3"/>
          <p:cNvSpPr>
            <a:spLocks noGrp="1"/>
          </p:cNvSpPr>
          <p:nvPr>
            <p:ph type="sldNum" sz="quarter" idx="12"/>
          </p:nvPr>
        </p:nvSpPr>
        <p:spPr/>
        <p:txBody>
          <a:bodyPr/>
          <a:lstStyle/>
          <a:p>
            <a:pPr>
              <a:defRPr/>
            </a:pPr>
            <a:fld id="{3BD26E4B-7808-49BE-91F3-CD691649D5F0}" type="slidenum">
              <a:rPr lang="en-US" altLang="zh-TW" smtClean="0"/>
              <a:pPr>
                <a:defRPr/>
              </a:pPr>
              <a:t>2</a:t>
            </a:fld>
            <a:endParaRPr lang="en-US" altLang="zh-TW"/>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0" y="188641"/>
            <a:ext cx="9036496" cy="792087"/>
          </a:xfrm>
        </p:spPr>
        <p:txBody>
          <a:bodyPr/>
          <a:lstStyle/>
          <a:p>
            <a:r>
              <a:rPr lang="zh-TW" altLang="en-US" dirty="0" smtClean="0"/>
              <a:t>壹、校務基金基本概念介紹</a:t>
            </a:r>
            <a:endParaRPr lang="zh-TW" altLang="en-US" dirty="0"/>
          </a:p>
        </p:txBody>
      </p:sp>
      <p:sp>
        <p:nvSpPr>
          <p:cNvPr id="4" name="投影片編號版面配置區 3"/>
          <p:cNvSpPr>
            <a:spLocks noGrp="1"/>
          </p:cNvSpPr>
          <p:nvPr>
            <p:ph type="sldNum" sz="quarter" idx="12"/>
          </p:nvPr>
        </p:nvSpPr>
        <p:spPr/>
        <p:txBody>
          <a:bodyPr/>
          <a:lstStyle/>
          <a:p>
            <a:pPr>
              <a:defRPr/>
            </a:pPr>
            <a:fld id="{3BD26E4B-7808-49BE-91F3-CD691649D5F0}" type="slidenum">
              <a:rPr lang="en-US" altLang="zh-TW" smtClean="0"/>
              <a:pPr>
                <a:defRPr/>
              </a:pPr>
              <a:t>3</a:t>
            </a:fld>
            <a:endParaRPr lang="en-US" altLang="zh-TW"/>
          </a:p>
        </p:txBody>
      </p:sp>
      <p:sp>
        <p:nvSpPr>
          <p:cNvPr id="5" name="副標題 4"/>
          <p:cNvSpPr>
            <a:spLocks noGrp="1"/>
          </p:cNvSpPr>
          <p:nvPr>
            <p:ph type="subTitle" idx="1"/>
          </p:nvPr>
        </p:nvSpPr>
        <p:spPr>
          <a:xfrm>
            <a:off x="179512" y="1196752"/>
            <a:ext cx="8784976" cy="4442048"/>
          </a:xfrm>
        </p:spPr>
        <p:txBody>
          <a:bodyPr/>
          <a:lstStyle/>
          <a:p>
            <a:pPr marL="719138" indent="-719138" algn="l"/>
            <a:r>
              <a:rPr lang="zh-TW" altLang="en-US" sz="2800" dirty="0" smtClean="0">
                <a:latin typeface="+mj-ea"/>
                <a:ea typeface="+mj-ea"/>
              </a:rPr>
              <a:t>實質短絀：係</a:t>
            </a:r>
            <a:r>
              <a:rPr lang="zh-TW" altLang="zh-TW" sz="2800" dirty="0" smtClean="0">
                <a:latin typeface="+mj-ea"/>
                <a:ea typeface="+mj-ea"/>
              </a:rPr>
              <a:t>指學校年度收支餘絀依一般公認會計原則須調整加回國庫撥款購置資產所提列之折舊、折耗及攤銷費用後，仍為短絀之情形。</a:t>
            </a:r>
            <a:endParaRPr lang="en-US" altLang="zh-TW" sz="2800" dirty="0" smtClean="0">
              <a:latin typeface="+mj-ea"/>
              <a:ea typeface="+mj-ea"/>
            </a:endParaRPr>
          </a:p>
          <a:p>
            <a:pPr marL="2155825" indent="-898525" algn="l"/>
            <a:endParaRPr lang="en-US" altLang="zh-TW" sz="2800" dirty="0" smtClean="0">
              <a:latin typeface="+mj-ea"/>
              <a:ea typeface="+mj-ea"/>
            </a:endParaRPr>
          </a:p>
          <a:p>
            <a:pPr marL="2155825" indent="-1443038" algn="l"/>
            <a:r>
              <a:rPr lang="zh-TW" altLang="en-US" sz="2800" dirty="0" smtClean="0">
                <a:latin typeface="+mj-ea"/>
                <a:ea typeface="+mj-ea"/>
              </a:rPr>
              <a:t>學校報表網址：</a:t>
            </a:r>
            <a:r>
              <a:rPr lang="en-US" altLang="zh-TW" sz="1800" dirty="0" smtClean="0">
                <a:latin typeface="+mj-ea"/>
                <a:ea typeface="+mj-ea"/>
                <a:hlinkClick r:id="rId2"/>
              </a:rPr>
              <a:t>http://account.ncut.edu.tw/webppr/EQPAPER.HTM</a:t>
            </a:r>
            <a:r>
              <a:rPr lang="zh-TW" altLang="en-US" sz="2800" dirty="0" smtClean="0">
                <a:latin typeface="+mj-ea"/>
                <a:ea typeface="+mj-ea"/>
                <a:hlinkClick r:id="rId3" action="ppaction://hlinkfile"/>
              </a:rPr>
              <a:t>不發生財務短絀計算公式</a:t>
            </a:r>
            <a:endParaRPr lang="en-US" altLang="zh-TW" sz="2800" dirty="0" smtClean="0">
              <a:latin typeface="+mj-ea"/>
              <a:ea typeface="+mj-ea"/>
            </a:endParaRPr>
          </a:p>
          <a:p>
            <a:pPr marL="719138" indent="-719138" algn="l"/>
            <a:endParaRPr lang="zh-TW" altLang="en-US" sz="2800" dirty="0">
              <a:latin typeface="+mj-ea"/>
              <a:ea typeface="+mj-ea"/>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貳、</a:t>
            </a:r>
            <a:r>
              <a:rPr lang="zh-TW" altLang="en-US" sz="4000" b="1" u="sng" dirty="0" smtClean="0">
                <a:latin typeface="標楷體" pitchFamily="65" charset="-120"/>
              </a:rPr>
              <a:t>經費管控設帳及動支、報支說明</a:t>
            </a:r>
            <a:endParaRPr lang="zh-TW" altLang="en-US" dirty="0"/>
          </a:p>
        </p:txBody>
      </p:sp>
      <p:sp>
        <p:nvSpPr>
          <p:cNvPr id="3" name="內容版面配置區 2"/>
          <p:cNvSpPr>
            <a:spLocks noGrp="1"/>
          </p:cNvSpPr>
          <p:nvPr>
            <p:ph idx="1"/>
          </p:nvPr>
        </p:nvSpPr>
        <p:spPr/>
        <p:txBody>
          <a:bodyPr/>
          <a:lstStyle/>
          <a:p>
            <a:pPr marL="514350" indent="-514350">
              <a:buNone/>
            </a:pPr>
            <a:endParaRPr lang="en-US" altLang="zh-TW" dirty="0" smtClean="0">
              <a:latin typeface="+mj-ea"/>
              <a:ea typeface="+mj-ea"/>
            </a:endParaRPr>
          </a:p>
          <a:p>
            <a:pPr marL="514350" indent="-514350">
              <a:buNone/>
            </a:pPr>
            <a:r>
              <a:rPr lang="zh-TW" altLang="en-US" dirty="0" smtClean="0">
                <a:latin typeface="+mj-ea"/>
                <a:ea typeface="+mj-ea"/>
              </a:rPr>
              <a:t>一、計畫代碼及經費用途</a:t>
            </a:r>
            <a:endParaRPr lang="en-US" altLang="zh-TW" dirty="0" smtClean="0">
              <a:latin typeface="+mj-ea"/>
              <a:ea typeface="+mj-ea"/>
            </a:endParaRPr>
          </a:p>
          <a:p>
            <a:pPr marL="514350" indent="-514350">
              <a:buNone/>
            </a:pPr>
            <a:r>
              <a:rPr lang="zh-TW" altLang="en-US" dirty="0" smtClean="0">
                <a:latin typeface="+mj-ea"/>
                <a:ea typeface="+mj-ea"/>
              </a:rPr>
              <a:t>二、</a:t>
            </a:r>
            <a:r>
              <a:rPr lang="zh-TW" altLang="en-US" dirty="0" smtClean="0">
                <a:latin typeface="標楷體" pitchFamily="65" charset="-120"/>
                <a:ea typeface="標楷體" pitchFamily="65" charset="-120"/>
              </a:rPr>
              <a:t>經費動支注意事項</a:t>
            </a:r>
            <a:endParaRPr lang="en-US" altLang="zh-TW" dirty="0" smtClean="0">
              <a:latin typeface="標楷體" pitchFamily="65" charset="-120"/>
              <a:ea typeface="標楷體" pitchFamily="65" charset="-120"/>
            </a:endParaRPr>
          </a:p>
          <a:p>
            <a:endParaRPr lang="zh-TW" altLang="en-US" dirty="0"/>
          </a:p>
        </p:txBody>
      </p:sp>
      <p:sp>
        <p:nvSpPr>
          <p:cNvPr id="4" name="投影片編號版面配置區 3"/>
          <p:cNvSpPr>
            <a:spLocks noGrp="1"/>
          </p:cNvSpPr>
          <p:nvPr>
            <p:ph type="sldNum" sz="quarter" idx="12"/>
          </p:nvPr>
        </p:nvSpPr>
        <p:spPr/>
        <p:txBody>
          <a:bodyPr/>
          <a:lstStyle/>
          <a:p>
            <a:pPr>
              <a:defRPr/>
            </a:pPr>
            <a:fld id="{4CF7DCF6-08EF-4AEE-AAA1-EDA3BB0A3FAA}" type="slidenum">
              <a:rPr lang="en-US" altLang="zh-TW" smtClean="0"/>
              <a:pPr>
                <a:defRPr/>
              </a:pPr>
              <a:t>4</a:t>
            </a:fld>
            <a:endParaRPr lang="en-US" altLang="zh-TW"/>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投影片編號版面配置區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8DD90354-1DBB-4A22-B5F0-38162D3DBE52}" type="slidenum">
              <a:rPr lang="en-US" altLang="zh-TW" sz="1400" b="0"/>
              <a:pPr algn="r"/>
              <a:t>5</a:t>
            </a:fld>
            <a:endParaRPr lang="en-US" altLang="zh-TW" sz="1400" b="0"/>
          </a:p>
        </p:txBody>
      </p:sp>
      <p:sp>
        <p:nvSpPr>
          <p:cNvPr id="93187" name="Rectangle 2"/>
          <p:cNvSpPr>
            <a:spLocks noGrp="1" noChangeArrowheads="1"/>
          </p:cNvSpPr>
          <p:nvPr>
            <p:ph type="title"/>
          </p:nvPr>
        </p:nvSpPr>
        <p:spPr>
          <a:xfrm>
            <a:off x="0" y="404664"/>
            <a:ext cx="9144000" cy="1081088"/>
          </a:xfrm>
        </p:spPr>
        <p:txBody>
          <a:bodyPr/>
          <a:lstStyle/>
          <a:p>
            <a:pPr marL="514350" indent="-514350"/>
            <a:r>
              <a:rPr lang="zh-TW" altLang="en-US" sz="4000" dirty="0" smtClean="0">
                <a:latin typeface="+mj-ea"/>
              </a:rPr>
              <a:t>一、計畫代碼及經費用途</a:t>
            </a:r>
            <a:endParaRPr lang="en-US" altLang="zh-TW" sz="4000" dirty="0" smtClean="0">
              <a:latin typeface="+mj-ea"/>
            </a:endParaRPr>
          </a:p>
        </p:txBody>
      </p:sp>
      <p:sp>
        <p:nvSpPr>
          <p:cNvPr id="93188" name="Rectangle 3"/>
          <p:cNvSpPr>
            <a:spLocks noChangeArrowheads="1"/>
          </p:cNvSpPr>
          <p:nvPr/>
        </p:nvSpPr>
        <p:spPr bwMode="auto">
          <a:xfrm>
            <a:off x="0" y="3535432"/>
            <a:ext cx="8605838" cy="707886"/>
          </a:xfrm>
          <a:prstGeom prst="rect">
            <a:avLst/>
          </a:prstGeom>
          <a:noFill/>
          <a:ln w="9525">
            <a:noFill/>
            <a:miter lim="800000"/>
            <a:headEnd/>
            <a:tailEnd/>
          </a:ln>
        </p:spPr>
        <p:txBody>
          <a:bodyPr anchor="ctr">
            <a:spAutoFit/>
          </a:bodyPr>
          <a:lstStyle/>
          <a:p>
            <a:endParaRPr lang="zh-TW" altLang="en-US" sz="2000" dirty="0">
              <a:solidFill>
                <a:srgbClr val="0000FF"/>
              </a:solidFill>
              <a:latin typeface="標楷體" pitchFamily="65" charset="-120"/>
              <a:ea typeface="標楷體" pitchFamily="65" charset="-120"/>
            </a:endParaRPr>
          </a:p>
          <a:p>
            <a:pPr eaLnBrk="0" hangingPunct="0"/>
            <a:endParaRPr lang="en-US" altLang="zh-TW" sz="2000" b="0" dirty="0">
              <a:solidFill>
                <a:srgbClr val="0000FF"/>
              </a:solidFill>
              <a:latin typeface="標楷體" pitchFamily="65" charset="-120"/>
              <a:ea typeface="標楷體" pitchFamily="65" charset="-120"/>
            </a:endParaRPr>
          </a:p>
        </p:txBody>
      </p:sp>
      <p:graphicFrame>
        <p:nvGraphicFramePr>
          <p:cNvPr id="11" name="內容版面配置區 10"/>
          <p:cNvGraphicFramePr>
            <a:graphicFrameLocks noGrp="1"/>
          </p:cNvGraphicFramePr>
          <p:nvPr>
            <p:ph idx="1"/>
          </p:nvPr>
        </p:nvGraphicFramePr>
        <p:xfrm>
          <a:off x="457200" y="1600200"/>
          <a:ext cx="8229600" cy="4572000"/>
        </p:xfrm>
        <a:graphic>
          <a:graphicData uri="http://schemas.openxmlformats.org/drawingml/2006/table">
            <a:tbl>
              <a:tblPr firstRow="1" bandRow="1">
                <a:tableStyleId>{5C22544A-7EE6-4342-B048-85BDC9FD1C3A}</a:tableStyleId>
              </a:tblPr>
              <a:tblGrid>
                <a:gridCol w="3216729"/>
                <a:gridCol w="3274335"/>
                <a:gridCol w="1738536"/>
              </a:tblGrid>
              <a:tr h="275742">
                <a:tc>
                  <a:txBody>
                    <a:bodyPr/>
                    <a:lstStyle/>
                    <a:p>
                      <a:pPr algn="ctr"/>
                      <a:r>
                        <a:rPr lang="zh-TW" altLang="zh-TW" sz="1800" b="1" kern="1200" dirty="0" smtClean="0">
                          <a:solidFill>
                            <a:schemeClr val="lt1"/>
                          </a:solidFill>
                          <a:latin typeface="+mn-lt"/>
                          <a:ea typeface="+mn-ea"/>
                          <a:cs typeface="+mn-cs"/>
                        </a:rPr>
                        <a:t>計畫</a:t>
                      </a:r>
                      <a:r>
                        <a:rPr lang="zh-TW" altLang="en-US" sz="1800" b="1" kern="1200" dirty="0" smtClean="0">
                          <a:solidFill>
                            <a:schemeClr val="lt1"/>
                          </a:solidFill>
                          <a:latin typeface="+mn-lt"/>
                          <a:ea typeface="+mn-ea"/>
                          <a:cs typeface="+mn-cs"/>
                        </a:rPr>
                        <a:t>類別</a:t>
                      </a:r>
                      <a:endParaRPr lang="zh-TW" altLang="en-US" dirty="0"/>
                    </a:p>
                  </a:txBody>
                  <a:tcPr/>
                </a:tc>
                <a:tc>
                  <a:txBody>
                    <a:bodyPr/>
                    <a:lstStyle/>
                    <a:p>
                      <a:pPr algn="ctr"/>
                      <a:r>
                        <a:rPr lang="zh-TW" altLang="zh-TW" sz="1800" b="1" kern="1200" dirty="0" smtClean="0">
                          <a:solidFill>
                            <a:schemeClr val="lt1"/>
                          </a:solidFill>
                          <a:latin typeface="+mn-lt"/>
                          <a:ea typeface="+mn-ea"/>
                          <a:cs typeface="+mn-cs"/>
                        </a:rPr>
                        <a:t>計畫編碼</a:t>
                      </a:r>
                      <a:endParaRPr lang="zh-TW" altLang="en-US" dirty="0"/>
                    </a:p>
                  </a:txBody>
                  <a:tcPr/>
                </a:tc>
                <a:tc>
                  <a:txBody>
                    <a:bodyPr/>
                    <a:lstStyle/>
                    <a:p>
                      <a:pPr algn="ctr"/>
                      <a:r>
                        <a:rPr lang="zh-TW" altLang="zh-TW" sz="1800" b="1" kern="1200" dirty="0" smtClean="0">
                          <a:solidFill>
                            <a:schemeClr val="lt1"/>
                          </a:solidFill>
                          <a:latin typeface="+mn-lt"/>
                          <a:ea typeface="+mn-ea"/>
                          <a:cs typeface="+mn-cs"/>
                        </a:rPr>
                        <a:t>範例</a:t>
                      </a:r>
                      <a:endParaRPr lang="zh-TW" altLang="en-US" dirty="0"/>
                    </a:p>
                  </a:txBody>
                  <a:tcPr/>
                </a:tc>
              </a:tr>
              <a:tr h="1102968">
                <a:tc>
                  <a:txBody>
                    <a:bodyPr/>
                    <a:lstStyle/>
                    <a:p>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：建教合作計畫（預算外）</a:t>
                      </a:r>
                      <a:endParaRPr lang="zh-TW" altLang="en-US" sz="1800" dirty="0">
                        <a:latin typeface="標楷體" pitchFamily="65" charset="-120"/>
                        <a:ea typeface="標楷體" pitchFamily="65" charset="-120"/>
                      </a:endParaRPr>
                    </a:p>
                  </a:txBody>
                  <a:tcPr/>
                </a:tc>
                <a:tc>
                  <a:txBody>
                    <a:bodyPr/>
                    <a:lstStyle/>
                    <a:p>
                      <a:r>
                        <a:rPr lang="zh-TW" altLang="en-US" sz="1800" kern="1200" dirty="0" smtClean="0">
                          <a:solidFill>
                            <a:schemeClr val="dk1"/>
                          </a:solidFill>
                          <a:latin typeface="標楷體" pitchFamily="65" charset="-120"/>
                          <a:ea typeface="標楷體" pitchFamily="65" charset="-120"/>
                          <a:cs typeface="+mn-cs"/>
                        </a:rPr>
                        <a:t>產學</a:t>
                      </a:r>
                      <a:r>
                        <a:rPr lang="zh-TW" altLang="zh-TW" sz="1800" kern="1200" dirty="0" smtClean="0">
                          <a:solidFill>
                            <a:schemeClr val="dk1"/>
                          </a:solidFill>
                          <a:latin typeface="標楷體" pitchFamily="65" charset="-120"/>
                          <a:ea typeface="標楷體" pitchFamily="65" charset="-120"/>
                          <a:cs typeface="+mn-cs"/>
                        </a:rPr>
                        <a:t>合作計畫：</a:t>
                      </a:r>
                      <a:r>
                        <a:rPr lang="en-US" altLang="zh-TW" sz="1800" kern="1200" dirty="0" smtClean="0">
                          <a:solidFill>
                            <a:schemeClr val="dk1"/>
                          </a:solidFill>
                          <a:latin typeface="標楷體" pitchFamily="65" charset="-120"/>
                          <a:ea typeface="標楷體" pitchFamily="65" charset="-120"/>
                          <a:cs typeface="+mn-cs"/>
                        </a:rPr>
                        <a:t>A</a:t>
                      </a:r>
                      <a:endParaRPr lang="zh-TW" altLang="zh-TW" sz="1800" kern="1200" dirty="0" smtClean="0">
                        <a:solidFill>
                          <a:schemeClr val="dk1"/>
                        </a:solidFill>
                        <a:latin typeface="標楷體" pitchFamily="65" charset="-120"/>
                        <a:ea typeface="標楷體" pitchFamily="65" charset="-120"/>
                        <a:cs typeface="+mn-cs"/>
                      </a:endParaRPr>
                    </a:p>
                    <a:p>
                      <a:r>
                        <a:rPr lang="zh-TW" altLang="zh-TW" sz="1800" kern="1200" dirty="0" smtClean="0">
                          <a:solidFill>
                            <a:schemeClr val="dk1"/>
                          </a:solidFill>
                          <a:latin typeface="標楷體" pitchFamily="65" charset="-120"/>
                          <a:ea typeface="標楷體" pitchFamily="65" charset="-120"/>
                          <a:cs typeface="+mn-cs"/>
                        </a:rPr>
                        <a:t>教育部</a:t>
                      </a:r>
                      <a:r>
                        <a:rPr lang="zh-TW" altLang="en-US" sz="1800" kern="1200" dirty="0" smtClean="0">
                          <a:solidFill>
                            <a:schemeClr val="dk1"/>
                          </a:solidFill>
                          <a:latin typeface="標楷體" pitchFamily="65" charset="-120"/>
                          <a:ea typeface="標楷體" pitchFamily="65" charset="-120"/>
                          <a:cs typeface="+mn-cs"/>
                        </a:rPr>
                        <a:t>委辦</a:t>
                      </a:r>
                      <a:r>
                        <a:rPr lang="zh-TW" altLang="zh-TW" sz="1800" kern="1200" dirty="0" smtClean="0">
                          <a:solidFill>
                            <a:schemeClr val="dk1"/>
                          </a:solidFill>
                          <a:latin typeface="標楷體" pitchFamily="65" charset="-120"/>
                          <a:ea typeface="標楷體" pitchFamily="65" charset="-120"/>
                          <a:cs typeface="+mn-cs"/>
                        </a:rPr>
                        <a:t>計畫：</a:t>
                      </a:r>
                      <a:r>
                        <a:rPr lang="en-US" altLang="zh-TW" sz="1800" kern="1200" dirty="0" smtClean="0">
                          <a:solidFill>
                            <a:schemeClr val="dk1"/>
                          </a:solidFill>
                          <a:latin typeface="標楷體" pitchFamily="65" charset="-120"/>
                          <a:ea typeface="標楷體" pitchFamily="65" charset="-120"/>
                          <a:cs typeface="+mn-cs"/>
                        </a:rPr>
                        <a:t>M</a:t>
                      </a:r>
                      <a:endParaRPr lang="zh-TW" altLang="zh-TW" sz="1800" kern="1200" dirty="0" smtClean="0">
                        <a:solidFill>
                          <a:schemeClr val="dk1"/>
                        </a:solidFill>
                        <a:latin typeface="標楷體" pitchFamily="65" charset="-120"/>
                        <a:ea typeface="標楷體" pitchFamily="65" charset="-120"/>
                        <a:cs typeface="+mn-cs"/>
                      </a:endParaRPr>
                    </a:p>
                    <a:p>
                      <a:r>
                        <a:rPr lang="zh-TW" altLang="zh-TW" sz="1800" kern="1200" dirty="0" smtClean="0">
                          <a:solidFill>
                            <a:schemeClr val="dk1"/>
                          </a:solidFill>
                          <a:latin typeface="標楷體" pitchFamily="65" charset="-120"/>
                          <a:ea typeface="標楷體" pitchFamily="65" charset="-120"/>
                          <a:cs typeface="+mn-cs"/>
                        </a:rPr>
                        <a:t>經濟部</a:t>
                      </a:r>
                      <a:r>
                        <a:rPr lang="zh-TW" altLang="en-US" sz="1800" kern="1200" dirty="0" smtClean="0">
                          <a:solidFill>
                            <a:schemeClr val="dk1"/>
                          </a:solidFill>
                          <a:latin typeface="標楷體" pitchFamily="65" charset="-120"/>
                          <a:ea typeface="標楷體" pitchFamily="65" charset="-120"/>
                          <a:cs typeface="+mn-cs"/>
                        </a:rPr>
                        <a:t>委辦</a:t>
                      </a:r>
                      <a:r>
                        <a:rPr lang="zh-TW" altLang="zh-TW" sz="1800" kern="1200" dirty="0" smtClean="0">
                          <a:solidFill>
                            <a:schemeClr val="dk1"/>
                          </a:solidFill>
                          <a:latin typeface="標楷體" pitchFamily="65" charset="-120"/>
                          <a:ea typeface="標楷體" pitchFamily="65" charset="-120"/>
                          <a:cs typeface="+mn-cs"/>
                        </a:rPr>
                        <a:t>計畫：</a:t>
                      </a:r>
                      <a:r>
                        <a:rPr lang="en-US" altLang="zh-TW" sz="1800" kern="1200" dirty="0" smtClean="0">
                          <a:solidFill>
                            <a:schemeClr val="dk1"/>
                          </a:solidFill>
                          <a:latin typeface="標楷體" pitchFamily="65" charset="-120"/>
                          <a:ea typeface="標楷體" pitchFamily="65" charset="-120"/>
                          <a:cs typeface="+mn-cs"/>
                        </a:rPr>
                        <a:t>E</a:t>
                      </a:r>
                      <a:endParaRPr lang="zh-TW" altLang="zh-TW" sz="1800" kern="1200" dirty="0" smtClean="0">
                        <a:solidFill>
                          <a:schemeClr val="dk1"/>
                        </a:solidFill>
                        <a:latin typeface="標楷體" pitchFamily="65" charset="-120"/>
                        <a:ea typeface="標楷體" pitchFamily="65" charset="-120"/>
                        <a:cs typeface="+mn-cs"/>
                      </a:endParaRPr>
                    </a:p>
                    <a:p>
                      <a:r>
                        <a:rPr lang="zh-TW" altLang="zh-TW" sz="1800" kern="1200" dirty="0" smtClean="0">
                          <a:solidFill>
                            <a:schemeClr val="dk1"/>
                          </a:solidFill>
                          <a:latin typeface="標楷體" pitchFamily="65" charset="-120"/>
                          <a:ea typeface="標楷體" pitchFamily="65" charset="-120"/>
                          <a:cs typeface="+mn-cs"/>
                        </a:rPr>
                        <a:t>結餘款計畫</a:t>
                      </a:r>
                      <a:r>
                        <a:rPr lang="en-US" altLang="zh-TW" sz="1800" kern="1200" dirty="0" smtClean="0">
                          <a:solidFill>
                            <a:schemeClr val="dk1"/>
                          </a:solidFill>
                          <a:latin typeface="標楷體" pitchFamily="65" charset="-120"/>
                          <a:ea typeface="標楷體" pitchFamily="65" charset="-120"/>
                          <a:cs typeface="+mn-cs"/>
                        </a:rPr>
                        <a:t>: U</a:t>
                      </a:r>
                      <a:endParaRPr lang="zh-TW" altLang="zh-TW" sz="1800" kern="1200" dirty="0" smtClean="0">
                        <a:solidFill>
                          <a:schemeClr val="dk1"/>
                        </a:solidFill>
                        <a:latin typeface="標楷體" pitchFamily="65" charset="-120"/>
                        <a:ea typeface="標楷體" pitchFamily="65" charset="-120"/>
                        <a:cs typeface="+mn-cs"/>
                      </a:endParaRPr>
                    </a:p>
                    <a:p>
                      <a:r>
                        <a:rPr lang="zh-TW" altLang="zh-TW" sz="1800" kern="1200" dirty="0" smtClean="0">
                          <a:solidFill>
                            <a:schemeClr val="dk1"/>
                          </a:solidFill>
                          <a:latin typeface="標楷體" pitchFamily="65" charset="-120"/>
                          <a:ea typeface="標楷體" pitchFamily="65" charset="-120"/>
                          <a:cs typeface="+mn-cs"/>
                        </a:rPr>
                        <a:t>其他</a:t>
                      </a:r>
                      <a:r>
                        <a:rPr lang="zh-TW" altLang="en-US" sz="1800" kern="1200" dirty="0" smtClean="0">
                          <a:solidFill>
                            <a:schemeClr val="dk1"/>
                          </a:solidFill>
                          <a:latin typeface="標楷體" pitchFamily="65" charset="-120"/>
                          <a:ea typeface="標楷體" pitchFamily="65" charset="-120"/>
                          <a:cs typeface="+mn-cs"/>
                        </a:rPr>
                        <a:t>及</a:t>
                      </a:r>
                      <a:r>
                        <a:rPr lang="zh-TW" altLang="en-US" sz="1800" kern="1200" dirty="0" smtClean="0">
                          <a:solidFill>
                            <a:srgbClr val="FF0000"/>
                          </a:solidFill>
                          <a:latin typeface="標楷體" pitchFamily="65" charset="-120"/>
                          <a:ea typeface="標楷體" pitchFamily="65" charset="-120"/>
                          <a:cs typeface="+mn-cs"/>
                        </a:rPr>
                        <a:t>統籌款</a:t>
                      </a:r>
                      <a:r>
                        <a:rPr lang="zh-TW" altLang="zh-TW" sz="1800" kern="1200" dirty="0" smtClean="0">
                          <a:solidFill>
                            <a:srgbClr val="FF0000"/>
                          </a:solidFill>
                          <a:latin typeface="標楷體" pitchFamily="65" charset="-120"/>
                          <a:ea typeface="標楷體" pitchFamily="65" charset="-120"/>
                          <a:cs typeface="+mn-cs"/>
                        </a:rPr>
                        <a:t>計畫</a:t>
                      </a:r>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O</a:t>
                      </a:r>
                      <a:endParaRPr lang="zh-TW" altLang="en-US" sz="1800" dirty="0">
                        <a:latin typeface="標楷體" pitchFamily="65" charset="-120"/>
                        <a:ea typeface="標楷體" pitchFamily="65" charset="-120"/>
                      </a:endParaRPr>
                    </a:p>
                  </a:txBody>
                  <a:tcPr/>
                </a:tc>
                <a:tc>
                  <a:txBody>
                    <a:bodyPr/>
                    <a:lstStyle/>
                    <a:p>
                      <a:r>
                        <a:rPr lang="en-US" altLang="zh-TW" sz="1800" u="none" kern="1200" dirty="0" smtClean="0">
                          <a:solidFill>
                            <a:schemeClr val="dk1"/>
                          </a:solidFill>
                          <a:latin typeface="標楷體" pitchFamily="65" charset="-120"/>
                          <a:ea typeface="標楷體" pitchFamily="65" charset="-120"/>
                          <a:cs typeface="+mn-cs"/>
                        </a:rPr>
                        <a:t>A</a:t>
                      </a:r>
                      <a:r>
                        <a:rPr lang="en-US" altLang="zh-TW" sz="1800" kern="1200" spc="0" dirty="0" smtClean="0">
                          <a:solidFill>
                            <a:schemeClr val="dk1"/>
                          </a:solidFill>
                          <a:latin typeface="標楷體" pitchFamily="65" charset="-120"/>
                          <a:ea typeface="標楷體" pitchFamily="65" charset="-120"/>
                          <a:cs typeface="+mn-cs"/>
                        </a:rPr>
                        <a:t>06</a:t>
                      </a:r>
                      <a:r>
                        <a:rPr lang="en-US" altLang="zh-TW" sz="1800" kern="1200" dirty="0" smtClean="0">
                          <a:solidFill>
                            <a:schemeClr val="dk1"/>
                          </a:solidFill>
                          <a:latin typeface="標楷體" pitchFamily="65" charset="-120"/>
                          <a:ea typeface="標楷體" pitchFamily="65" charset="-120"/>
                          <a:cs typeface="+mn-cs"/>
                        </a:rPr>
                        <a:t>901001N</a:t>
                      </a:r>
                      <a:endParaRPr lang="zh-TW" altLang="zh-TW" sz="1800" kern="1200" dirty="0" smtClean="0">
                        <a:solidFill>
                          <a:schemeClr val="dk1"/>
                        </a:solidFill>
                        <a:latin typeface="標楷體" pitchFamily="65" charset="-120"/>
                        <a:ea typeface="標楷體" pitchFamily="65" charset="-120"/>
                        <a:cs typeface="+mn-cs"/>
                      </a:endParaRPr>
                    </a:p>
                    <a:p>
                      <a:r>
                        <a:rPr lang="en-US" altLang="zh-TW" sz="1800" kern="1200" dirty="0" smtClean="0">
                          <a:solidFill>
                            <a:schemeClr val="dk1"/>
                          </a:solidFill>
                          <a:latin typeface="標楷體" pitchFamily="65" charset="-120"/>
                          <a:ea typeface="標楷體" pitchFamily="65" charset="-120"/>
                          <a:cs typeface="+mn-cs"/>
                        </a:rPr>
                        <a:t>M06901001</a:t>
                      </a:r>
                      <a:endParaRPr lang="zh-TW" altLang="zh-TW" sz="1800" kern="1200" dirty="0" smtClean="0">
                        <a:solidFill>
                          <a:schemeClr val="dk1"/>
                        </a:solidFill>
                        <a:latin typeface="標楷體" pitchFamily="65" charset="-120"/>
                        <a:ea typeface="標楷體" pitchFamily="65" charset="-120"/>
                        <a:cs typeface="+mn-cs"/>
                      </a:endParaRPr>
                    </a:p>
                    <a:p>
                      <a:r>
                        <a:rPr lang="en-US" altLang="zh-TW" sz="1800" kern="1200" dirty="0" smtClean="0">
                          <a:solidFill>
                            <a:schemeClr val="dk1"/>
                          </a:solidFill>
                          <a:latin typeface="標楷體" pitchFamily="65" charset="-120"/>
                          <a:ea typeface="標楷體" pitchFamily="65" charset="-120"/>
                          <a:cs typeface="+mn-cs"/>
                        </a:rPr>
                        <a:t>E06901001</a:t>
                      </a:r>
                      <a:endParaRPr lang="zh-TW" altLang="zh-TW" sz="1800" kern="1200" dirty="0" smtClean="0">
                        <a:solidFill>
                          <a:schemeClr val="dk1"/>
                        </a:solidFill>
                        <a:latin typeface="標楷體" pitchFamily="65" charset="-120"/>
                        <a:ea typeface="標楷體" pitchFamily="65" charset="-120"/>
                        <a:cs typeface="+mn-cs"/>
                      </a:endParaRPr>
                    </a:p>
                    <a:p>
                      <a:r>
                        <a:rPr lang="en-US" altLang="zh-TW" sz="1800" kern="1200" dirty="0" smtClean="0">
                          <a:solidFill>
                            <a:schemeClr val="dk1"/>
                          </a:solidFill>
                          <a:latin typeface="標楷體" pitchFamily="65" charset="-120"/>
                          <a:ea typeface="標楷體" pitchFamily="65" charset="-120"/>
                          <a:cs typeface="+mn-cs"/>
                        </a:rPr>
                        <a:t>U06901001N</a:t>
                      </a:r>
                      <a:endParaRPr lang="zh-TW" altLang="zh-TW" sz="1800" kern="1200" dirty="0" smtClean="0">
                        <a:solidFill>
                          <a:schemeClr val="dk1"/>
                        </a:solidFill>
                        <a:latin typeface="標楷體" pitchFamily="65" charset="-120"/>
                        <a:ea typeface="標楷體" pitchFamily="65" charset="-120"/>
                        <a:cs typeface="+mn-cs"/>
                      </a:endParaRPr>
                    </a:p>
                    <a:p>
                      <a:r>
                        <a:rPr lang="en-US" altLang="zh-TW" sz="1800" kern="1200" dirty="0" smtClean="0">
                          <a:solidFill>
                            <a:schemeClr val="dk1"/>
                          </a:solidFill>
                          <a:latin typeface="標楷體" pitchFamily="65" charset="-120"/>
                          <a:ea typeface="標楷體" pitchFamily="65" charset="-120"/>
                          <a:cs typeface="+mn-cs"/>
                        </a:rPr>
                        <a:t>O06901001N</a:t>
                      </a:r>
                      <a:endParaRPr lang="zh-TW" altLang="en-US" sz="1800" dirty="0">
                        <a:latin typeface="標楷體" pitchFamily="65" charset="-120"/>
                        <a:ea typeface="標楷體" pitchFamily="65" charset="-120"/>
                      </a:endParaRPr>
                    </a:p>
                  </a:txBody>
                  <a:tcPr/>
                </a:tc>
              </a:tr>
              <a:tr h="275742">
                <a:tc>
                  <a:txBody>
                    <a:bodyPr/>
                    <a:lstStyle/>
                    <a:p>
                      <a:pPr>
                        <a:lnSpc>
                          <a:spcPts val="2500"/>
                        </a:lnSpc>
                        <a:spcAft>
                          <a:spcPts val="0"/>
                        </a:spcAft>
                      </a:pPr>
                      <a:r>
                        <a:rPr lang="en-US" sz="1800" kern="100" dirty="0">
                          <a:latin typeface="標楷體" pitchFamily="65" charset="-120"/>
                          <a:ea typeface="標楷體" pitchFamily="65" charset="-120"/>
                          <a:cs typeface="Times New Roman"/>
                        </a:rPr>
                        <a:t>B</a:t>
                      </a:r>
                      <a:r>
                        <a:rPr lang="zh-TW" sz="1800" kern="100" dirty="0" smtClean="0">
                          <a:latin typeface="標楷體" pitchFamily="65" charset="-120"/>
                          <a:ea typeface="標楷體" pitchFamily="65" charset="-120"/>
                          <a:cs typeface="Times New Roman"/>
                        </a:rPr>
                        <a:t>：科</a:t>
                      </a:r>
                      <a:r>
                        <a:rPr lang="zh-TW" altLang="en-US" sz="1800" kern="100" dirty="0" smtClean="0">
                          <a:latin typeface="標楷體" pitchFamily="65" charset="-120"/>
                          <a:ea typeface="標楷體" pitchFamily="65" charset="-120"/>
                          <a:cs typeface="Times New Roman"/>
                        </a:rPr>
                        <a:t>技部</a:t>
                      </a:r>
                      <a:r>
                        <a:rPr lang="zh-TW" sz="1800" kern="100" dirty="0" smtClean="0">
                          <a:latin typeface="標楷體" pitchFamily="65" charset="-120"/>
                          <a:ea typeface="標楷體" pitchFamily="65" charset="-120"/>
                          <a:cs typeface="Times New Roman"/>
                        </a:rPr>
                        <a:t>計畫</a:t>
                      </a:r>
                      <a:r>
                        <a:rPr lang="en-US" altLang="zh-TW" sz="1800" kern="100" dirty="0" smtClean="0">
                          <a:latin typeface="標楷體" pitchFamily="65" charset="-120"/>
                          <a:ea typeface="標楷體" pitchFamily="65" charset="-120"/>
                          <a:cs typeface="Times New Roman"/>
                        </a:rPr>
                        <a:t>(</a:t>
                      </a:r>
                      <a:r>
                        <a:rPr lang="zh-TW" altLang="en-US" sz="1800" kern="100" dirty="0" smtClean="0">
                          <a:latin typeface="標楷體" pitchFamily="65" charset="-120"/>
                          <a:ea typeface="標楷體" pitchFamily="65" charset="-120"/>
                          <a:cs typeface="Times New Roman"/>
                        </a:rPr>
                        <a:t>預算內、外</a:t>
                      </a:r>
                      <a:r>
                        <a:rPr lang="en-US" altLang="zh-TW" sz="1800" kern="100" dirty="0" smtClean="0">
                          <a:latin typeface="標楷體" pitchFamily="65" charset="-120"/>
                          <a:ea typeface="標楷體" pitchFamily="65" charset="-120"/>
                          <a:cs typeface="Times New Roman"/>
                        </a:rPr>
                        <a:t>)</a:t>
                      </a:r>
                      <a:endParaRPr lang="zh-TW" sz="1800" kern="100" dirty="0">
                        <a:latin typeface="標楷體" pitchFamily="65" charset="-120"/>
                        <a:ea typeface="標楷體" pitchFamily="65" charset="-120"/>
                        <a:cs typeface="Times New Roman"/>
                      </a:endParaRPr>
                    </a:p>
                  </a:txBody>
                  <a:tcPr marL="68580" marR="68580" marT="0" marB="0"/>
                </a:tc>
                <a:tc>
                  <a:txBody>
                    <a:bodyPr/>
                    <a:lstStyle/>
                    <a:p>
                      <a:r>
                        <a:rPr lang="zh-TW" altLang="en-US" sz="1800" kern="1200" dirty="0" smtClean="0">
                          <a:solidFill>
                            <a:schemeClr val="dk1"/>
                          </a:solidFill>
                          <a:latin typeface="標楷體" pitchFamily="65" charset="-120"/>
                          <a:ea typeface="標楷體" pitchFamily="65" charset="-120"/>
                          <a:cs typeface="+mn-cs"/>
                        </a:rPr>
                        <a:t>科技部補助</a:t>
                      </a:r>
                      <a:r>
                        <a:rPr lang="zh-TW" altLang="zh-TW" sz="1800" kern="1200" dirty="0" smtClean="0">
                          <a:solidFill>
                            <a:schemeClr val="dk1"/>
                          </a:solidFill>
                          <a:latin typeface="標楷體" pitchFamily="65" charset="-120"/>
                          <a:ea typeface="標楷體" pitchFamily="65" charset="-120"/>
                          <a:cs typeface="+mn-cs"/>
                        </a:rPr>
                        <a:t>計畫：</a:t>
                      </a:r>
                      <a:r>
                        <a:rPr lang="en-US" altLang="zh-TW" sz="1800" kern="1200" dirty="0" smtClean="0">
                          <a:solidFill>
                            <a:schemeClr val="dk1"/>
                          </a:solidFill>
                          <a:latin typeface="標楷體" pitchFamily="65" charset="-120"/>
                          <a:ea typeface="標楷體" pitchFamily="65" charset="-120"/>
                          <a:cs typeface="+mn-cs"/>
                        </a:rPr>
                        <a:t>B</a:t>
                      </a:r>
                    </a:p>
                    <a:p>
                      <a:r>
                        <a:rPr lang="zh-TW" altLang="en-US" sz="1800" kern="1200" dirty="0" smtClean="0">
                          <a:solidFill>
                            <a:schemeClr val="dk1"/>
                          </a:solidFill>
                          <a:latin typeface="標楷體" pitchFamily="65" charset="-120"/>
                          <a:ea typeface="標楷體" pitchFamily="65" charset="-120"/>
                          <a:cs typeface="+mn-cs"/>
                        </a:rPr>
                        <a:t>科技部結餘款計畫：</a:t>
                      </a:r>
                      <a:r>
                        <a:rPr lang="en-US" altLang="zh-TW" sz="1800" kern="1200" dirty="0" smtClean="0">
                          <a:solidFill>
                            <a:schemeClr val="dk1"/>
                          </a:solidFill>
                          <a:latin typeface="標楷體" pitchFamily="65" charset="-120"/>
                          <a:ea typeface="標楷體" pitchFamily="65" charset="-120"/>
                          <a:cs typeface="+mn-cs"/>
                        </a:rPr>
                        <a:t>U</a:t>
                      </a:r>
                      <a:r>
                        <a:rPr lang="zh-TW" altLang="en-US" sz="1800" kern="1200" dirty="0" smtClean="0">
                          <a:solidFill>
                            <a:schemeClr val="dk1"/>
                          </a:solidFill>
                          <a:latin typeface="標楷體" pitchFamily="65" charset="-120"/>
                          <a:ea typeface="標楷體" pitchFamily="65" charset="-120"/>
                          <a:cs typeface="+mn-cs"/>
                        </a:rPr>
                        <a:t>  </a:t>
                      </a:r>
                      <a:endParaRPr lang="en-US" altLang="zh-TW" sz="1800" kern="1200" dirty="0" smtClean="0">
                        <a:solidFill>
                          <a:schemeClr val="dk1"/>
                        </a:solidFill>
                        <a:latin typeface="標楷體" pitchFamily="65" charset="-120"/>
                        <a:ea typeface="標楷體" pitchFamily="65" charset="-120"/>
                        <a:cs typeface="+mn-cs"/>
                      </a:endParaRPr>
                    </a:p>
                    <a:p>
                      <a:r>
                        <a:rPr lang="zh-TW" altLang="en-US" sz="1800" kern="1200" dirty="0" smtClean="0">
                          <a:solidFill>
                            <a:schemeClr val="dk1"/>
                          </a:solidFill>
                          <a:latin typeface="標楷體" pitchFamily="65" charset="-120"/>
                          <a:ea typeface="標楷體" pitchFamily="65" charset="-120"/>
                          <a:cs typeface="+mn-cs"/>
                        </a:rPr>
                        <a:t>統籌款計畫</a:t>
                      </a:r>
                      <a:r>
                        <a:rPr lang="en-US" altLang="zh-TW" sz="1800" kern="1200" dirty="0" smtClean="0">
                          <a:solidFill>
                            <a:schemeClr val="dk1"/>
                          </a:solidFill>
                          <a:latin typeface="標楷體" pitchFamily="65" charset="-120"/>
                          <a:ea typeface="標楷體" pitchFamily="65" charset="-120"/>
                          <a:cs typeface="+mn-cs"/>
                        </a:rPr>
                        <a:t>:O</a:t>
                      </a:r>
                      <a:r>
                        <a:rPr lang="zh-TW" altLang="en-US" sz="1800" kern="1200" dirty="0" smtClean="0">
                          <a:solidFill>
                            <a:schemeClr val="dk1"/>
                          </a:solidFill>
                          <a:latin typeface="標楷體" pitchFamily="65" charset="-120"/>
                          <a:ea typeface="標楷體" pitchFamily="65" charset="-120"/>
                          <a:cs typeface="+mn-cs"/>
                        </a:rPr>
                        <a:t>   </a:t>
                      </a:r>
                      <a:endParaRPr lang="zh-TW" altLang="en-US" sz="1800" dirty="0">
                        <a:latin typeface="標楷體" pitchFamily="65" charset="-120"/>
                        <a:ea typeface="標楷體" pitchFamily="65" charset="-120"/>
                      </a:endParaRPr>
                    </a:p>
                  </a:txBody>
                  <a:tcPr/>
                </a:tc>
                <a:tc>
                  <a:txBody>
                    <a:bodyPr/>
                    <a:lstStyle/>
                    <a:p>
                      <a:r>
                        <a:rPr lang="en-US" altLang="zh-TW" sz="1800" kern="1200" dirty="0" smtClean="0">
                          <a:solidFill>
                            <a:schemeClr val="dk1"/>
                          </a:solidFill>
                          <a:latin typeface="標楷體" pitchFamily="65" charset="-120"/>
                          <a:ea typeface="標楷體" pitchFamily="65" charset="-120"/>
                          <a:cs typeface="+mn-cs"/>
                        </a:rPr>
                        <a:t>B06901001</a:t>
                      </a:r>
                    </a:p>
                    <a:p>
                      <a:r>
                        <a:rPr lang="en-US" altLang="zh-TW" sz="1800" kern="1200" dirty="0" smtClean="0">
                          <a:solidFill>
                            <a:schemeClr val="dk1"/>
                          </a:solidFill>
                          <a:latin typeface="標楷體" pitchFamily="65" charset="-120"/>
                          <a:ea typeface="標楷體" pitchFamily="65" charset="-120"/>
                          <a:cs typeface="+mn-cs"/>
                        </a:rPr>
                        <a:t>U06901001N</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800" kern="1200" dirty="0" smtClean="0">
                          <a:solidFill>
                            <a:schemeClr val="dk1"/>
                          </a:solidFill>
                          <a:latin typeface="標楷體" pitchFamily="65" charset="-120"/>
                          <a:ea typeface="標楷體" pitchFamily="65" charset="-120"/>
                          <a:cs typeface="+mn-cs"/>
                        </a:rPr>
                        <a:t>O06901001N</a:t>
                      </a:r>
                      <a:endParaRPr lang="zh-TW" altLang="en-US" sz="1800" dirty="0">
                        <a:latin typeface="標楷體" pitchFamily="65" charset="-120"/>
                        <a:ea typeface="標楷體" pitchFamily="65" charset="-120"/>
                      </a:endParaRPr>
                    </a:p>
                  </a:txBody>
                  <a:tcPr/>
                </a:tc>
              </a:tr>
              <a:tr h="275742">
                <a:tc>
                  <a:txBody>
                    <a:bodyPr/>
                    <a:lstStyle/>
                    <a:p>
                      <a:r>
                        <a:rPr lang="en-US" altLang="zh-TW" sz="1800" kern="1200" dirty="0" smtClean="0">
                          <a:solidFill>
                            <a:schemeClr val="dk1"/>
                          </a:solidFill>
                          <a:latin typeface="標楷體" pitchFamily="65" charset="-120"/>
                          <a:ea typeface="標楷體" pitchFamily="65" charset="-120"/>
                          <a:cs typeface="+mn-cs"/>
                        </a:rPr>
                        <a:t>C</a:t>
                      </a:r>
                      <a:r>
                        <a:rPr lang="zh-TW" altLang="zh-TW" sz="1800" kern="1200" dirty="0" smtClean="0">
                          <a:solidFill>
                            <a:schemeClr val="dk1"/>
                          </a:solidFill>
                          <a:latin typeface="標楷體" pitchFamily="65" charset="-120"/>
                          <a:ea typeface="標楷體" pitchFamily="65" charset="-120"/>
                          <a:cs typeface="+mn-cs"/>
                        </a:rPr>
                        <a:t>：代收代付</a:t>
                      </a:r>
                      <a:r>
                        <a:rPr lang="zh-TW" altLang="en-US" sz="1800" kern="1200" dirty="0" smtClean="0">
                          <a:solidFill>
                            <a:schemeClr val="dk1"/>
                          </a:solidFill>
                          <a:latin typeface="標楷體" pitchFamily="65" charset="-120"/>
                          <a:ea typeface="標楷體" pitchFamily="65" charset="-120"/>
                          <a:cs typeface="+mn-cs"/>
                        </a:rPr>
                        <a:t>及營建工程計畫</a:t>
                      </a:r>
                      <a:endParaRPr lang="en-US" altLang="zh-TW" sz="1800" kern="1200" dirty="0" smtClean="0">
                        <a:solidFill>
                          <a:schemeClr val="dk1"/>
                        </a:solidFill>
                        <a:latin typeface="標楷體" pitchFamily="65" charset="-120"/>
                        <a:ea typeface="標楷體" pitchFamily="65" charset="-120"/>
                        <a:cs typeface="+mn-cs"/>
                      </a:endParaRPr>
                    </a:p>
                    <a:p>
                      <a:r>
                        <a:rPr lang="zh-TW" altLang="en-US" sz="1800" kern="1200" dirty="0" smtClean="0">
                          <a:solidFill>
                            <a:schemeClr val="dk1"/>
                          </a:solidFill>
                          <a:latin typeface="標楷體" pitchFamily="65" charset="-120"/>
                          <a:ea typeface="標楷體" pitchFamily="65" charset="-120"/>
                          <a:cs typeface="+mn-cs"/>
                        </a:rPr>
                        <a:t>   </a:t>
                      </a:r>
                      <a:r>
                        <a:rPr lang="en-US" altLang="zh-TW" sz="1800" kern="1200" dirty="0" smtClean="0">
                          <a:solidFill>
                            <a:schemeClr val="dk1"/>
                          </a:solidFill>
                          <a:latin typeface="標楷體" pitchFamily="65" charset="-120"/>
                          <a:ea typeface="標楷體" pitchFamily="65" charset="-120"/>
                          <a:cs typeface="+mn-cs"/>
                        </a:rPr>
                        <a:t>(</a:t>
                      </a:r>
                      <a:r>
                        <a:rPr lang="zh-TW" altLang="en-US" sz="1800" kern="1200" dirty="0" smtClean="0">
                          <a:solidFill>
                            <a:schemeClr val="dk1"/>
                          </a:solidFill>
                          <a:latin typeface="標楷體" pitchFamily="65" charset="-120"/>
                          <a:ea typeface="標楷體" pitchFamily="65" charset="-120"/>
                          <a:cs typeface="+mn-cs"/>
                        </a:rPr>
                        <a:t>預算內、外</a:t>
                      </a:r>
                      <a:r>
                        <a:rPr lang="en-US" altLang="zh-TW" sz="1800" kern="1200" dirty="0" smtClean="0">
                          <a:solidFill>
                            <a:schemeClr val="dk1"/>
                          </a:solidFill>
                          <a:latin typeface="標楷體" pitchFamily="65" charset="-120"/>
                          <a:ea typeface="標楷體" pitchFamily="65" charset="-120"/>
                          <a:cs typeface="+mn-cs"/>
                        </a:rPr>
                        <a:t>)</a:t>
                      </a:r>
                      <a:endParaRPr lang="zh-TW" altLang="en-US" sz="1800" dirty="0">
                        <a:latin typeface="標楷體" pitchFamily="65" charset="-120"/>
                        <a:ea typeface="標楷體" pitchFamily="65" charset="-120"/>
                      </a:endParaRPr>
                    </a:p>
                  </a:txBody>
                  <a:tcPr/>
                </a:tc>
                <a:tc>
                  <a:txBody>
                    <a:bodyPr/>
                    <a:lstStyle/>
                    <a:p>
                      <a:r>
                        <a:rPr lang="zh-TW" altLang="zh-TW" sz="1800" kern="1200" dirty="0" smtClean="0">
                          <a:solidFill>
                            <a:schemeClr val="dk1"/>
                          </a:solidFill>
                          <a:latin typeface="標楷體" pitchFamily="65" charset="-120"/>
                          <a:ea typeface="標楷體" pitchFamily="65" charset="-120"/>
                          <a:cs typeface="+mn-cs"/>
                        </a:rPr>
                        <a:t>代收代付計畫：</a:t>
                      </a:r>
                      <a:r>
                        <a:rPr lang="en-US" altLang="zh-TW" sz="1800" kern="1200" dirty="0" smtClean="0">
                          <a:solidFill>
                            <a:schemeClr val="dk1"/>
                          </a:solidFill>
                          <a:latin typeface="標楷體" pitchFamily="65" charset="-120"/>
                          <a:ea typeface="標楷體" pitchFamily="65" charset="-120"/>
                          <a:cs typeface="+mn-cs"/>
                        </a:rPr>
                        <a:t>C</a:t>
                      </a:r>
                    </a:p>
                    <a:p>
                      <a:r>
                        <a:rPr lang="zh-TW" altLang="en-US" sz="1800" kern="1200" dirty="0" smtClean="0">
                          <a:solidFill>
                            <a:schemeClr val="dk1"/>
                          </a:solidFill>
                          <a:latin typeface="標楷體" pitchFamily="65" charset="-120"/>
                          <a:ea typeface="標楷體" pitchFamily="65" charset="-120"/>
                          <a:cs typeface="+mn-cs"/>
                        </a:rPr>
                        <a:t>跨年度營建工程設專帳控管：</a:t>
                      </a:r>
                      <a:r>
                        <a:rPr lang="en-US" altLang="zh-TW" sz="1800" kern="1200" dirty="0" smtClean="0">
                          <a:solidFill>
                            <a:schemeClr val="dk1"/>
                          </a:solidFill>
                          <a:latin typeface="標楷體" pitchFamily="65" charset="-120"/>
                          <a:ea typeface="標楷體" pitchFamily="65" charset="-120"/>
                          <a:cs typeface="+mn-cs"/>
                        </a:rPr>
                        <a:t>C</a:t>
                      </a:r>
                      <a:endParaRPr lang="zh-TW" altLang="en-US" sz="1800" dirty="0">
                        <a:latin typeface="標楷體" pitchFamily="65" charset="-120"/>
                        <a:ea typeface="標楷體" pitchFamily="65" charset="-120"/>
                      </a:endParaRPr>
                    </a:p>
                  </a:txBody>
                  <a:tcPr/>
                </a:tc>
                <a:tc>
                  <a:txBody>
                    <a:bodyPr/>
                    <a:lstStyle/>
                    <a:p>
                      <a:r>
                        <a:rPr lang="en-US" altLang="zh-TW" sz="1800" kern="1200" dirty="0" smtClean="0">
                          <a:solidFill>
                            <a:schemeClr val="dk1"/>
                          </a:solidFill>
                          <a:latin typeface="標楷體" pitchFamily="65" charset="-120"/>
                          <a:ea typeface="標楷體" pitchFamily="65" charset="-120"/>
                          <a:cs typeface="+mn-cs"/>
                        </a:rPr>
                        <a:t>C06901001N</a:t>
                      </a:r>
                    </a:p>
                    <a:p>
                      <a:r>
                        <a:rPr lang="en-US" altLang="zh-TW" sz="1800" dirty="0" smtClean="0">
                          <a:latin typeface="標楷體" pitchFamily="65" charset="-120"/>
                          <a:ea typeface="標楷體" pitchFamily="65" charset="-120"/>
                        </a:rPr>
                        <a:t>C06300001N</a:t>
                      </a:r>
                      <a:endParaRPr lang="zh-TW" altLang="en-US" sz="1800" dirty="0">
                        <a:latin typeface="標楷體" pitchFamily="65" charset="-120"/>
                        <a:ea typeface="標楷體" pitchFamily="65" charset="-120"/>
                      </a:endParaRPr>
                    </a:p>
                  </a:txBody>
                  <a:tcPr/>
                </a:tc>
              </a:tr>
              <a:tr h="689355">
                <a:tc>
                  <a:txBody>
                    <a:bodyPr/>
                    <a:lstStyle/>
                    <a:p>
                      <a:r>
                        <a:rPr lang="en-US" altLang="zh-TW" sz="1800" kern="1200" dirty="0" smtClean="0">
                          <a:solidFill>
                            <a:schemeClr val="dk1"/>
                          </a:solidFill>
                          <a:latin typeface="標楷體" pitchFamily="65" charset="-120"/>
                          <a:ea typeface="標楷體" pitchFamily="65" charset="-120"/>
                          <a:cs typeface="+mn-cs"/>
                        </a:rPr>
                        <a:t>D</a:t>
                      </a:r>
                      <a:r>
                        <a:rPr lang="zh-TW" altLang="zh-TW" sz="1800" kern="1200" dirty="0" smtClean="0">
                          <a:solidFill>
                            <a:schemeClr val="dk1"/>
                          </a:solidFill>
                          <a:latin typeface="標楷體" pitchFamily="65" charset="-120"/>
                          <a:ea typeface="標楷體" pitchFamily="65" charset="-120"/>
                          <a:cs typeface="+mn-cs"/>
                        </a:rPr>
                        <a:t>：其他預算外計畫（預算外）</a:t>
                      </a:r>
                      <a:endParaRPr lang="zh-TW" altLang="en-US" sz="1800" dirty="0">
                        <a:latin typeface="標楷體" pitchFamily="65" charset="-120"/>
                        <a:ea typeface="標楷體" pitchFamily="65" charset="-120"/>
                      </a:endParaRPr>
                    </a:p>
                  </a:txBody>
                  <a:tcPr/>
                </a:tc>
                <a:tc>
                  <a:txBody>
                    <a:bodyPr/>
                    <a:lstStyle/>
                    <a:p>
                      <a:r>
                        <a:rPr lang="zh-TW" altLang="zh-TW" sz="1800" kern="1200" dirty="0" smtClean="0">
                          <a:solidFill>
                            <a:schemeClr val="dk1"/>
                          </a:solidFill>
                          <a:latin typeface="標楷體" pitchFamily="65" charset="-120"/>
                          <a:ea typeface="標楷體" pitchFamily="65" charset="-120"/>
                          <a:cs typeface="+mn-cs"/>
                        </a:rPr>
                        <a:t>捐贈計畫：</a:t>
                      </a:r>
                      <a:r>
                        <a:rPr lang="en-US" altLang="zh-TW" sz="1800" kern="1200" dirty="0" smtClean="0">
                          <a:solidFill>
                            <a:schemeClr val="dk1"/>
                          </a:solidFill>
                          <a:latin typeface="標楷體" pitchFamily="65" charset="-120"/>
                          <a:ea typeface="標楷體" pitchFamily="65" charset="-120"/>
                          <a:cs typeface="+mn-cs"/>
                        </a:rPr>
                        <a:t>G</a:t>
                      </a:r>
                      <a:endParaRPr lang="zh-TW" altLang="zh-TW" sz="1800" kern="1200" dirty="0" smtClean="0">
                        <a:solidFill>
                          <a:schemeClr val="dk1"/>
                        </a:solidFill>
                        <a:latin typeface="標楷體" pitchFamily="65" charset="-120"/>
                        <a:ea typeface="標楷體" pitchFamily="65" charset="-120"/>
                        <a:cs typeface="+mn-cs"/>
                      </a:endParaRPr>
                    </a:p>
                    <a:p>
                      <a:r>
                        <a:rPr lang="zh-TW" altLang="zh-TW" sz="1800" kern="1200" dirty="0" smtClean="0">
                          <a:solidFill>
                            <a:srgbClr val="FF0000"/>
                          </a:solidFill>
                          <a:latin typeface="標楷體" pitchFamily="65" charset="-120"/>
                          <a:ea typeface="標楷體" pitchFamily="65" charset="-120"/>
                          <a:cs typeface="+mn-cs"/>
                        </a:rPr>
                        <a:t>場</a:t>
                      </a:r>
                      <a:r>
                        <a:rPr lang="zh-TW" altLang="en-US" sz="1800" kern="1200" dirty="0" smtClean="0">
                          <a:solidFill>
                            <a:srgbClr val="FF0000"/>
                          </a:solidFill>
                          <a:latin typeface="標楷體" pitchFamily="65" charset="-120"/>
                          <a:ea typeface="標楷體" pitchFamily="65" charset="-120"/>
                          <a:cs typeface="+mn-cs"/>
                        </a:rPr>
                        <a:t>地、設備使用收入</a:t>
                      </a:r>
                      <a:r>
                        <a:rPr lang="zh-TW" altLang="zh-TW" sz="1800" kern="1200" dirty="0" smtClean="0">
                          <a:solidFill>
                            <a:srgbClr val="FF0000"/>
                          </a:solidFill>
                          <a:latin typeface="標楷體" pitchFamily="65" charset="-120"/>
                          <a:ea typeface="標楷體" pitchFamily="65" charset="-120"/>
                          <a:cs typeface="+mn-cs"/>
                        </a:rPr>
                        <a:t>計畫：</a:t>
                      </a:r>
                      <a:r>
                        <a:rPr lang="en-US" altLang="zh-TW" sz="1800" kern="1200" dirty="0" smtClean="0">
                          <a:solidFill>
                            <a:srgbClr val="FF0000"/>
                          </a:solidFill>
                          <a:latin typeface="標楷體" pitchFamily="65" charset="-120"/>
                          <a:ea typeface="標楷體" pitchFamily="65" charset="-120"/>
                          <a:cs typeface="+mn-cs"/>
                        </a:rPr>
                        <a:t>F</a:t>
                      </a:r>
                      <a:endParaRPr lang="zh-TW" altLang="zh-TW" sz="1800" kern="1200" dirty="0" smtClean="0">
                        <a:solidFill>
                          <a:srgbClr val="FF0000"/>
                        </a:solidFill>
                        <a:latin typeface="標楷體" pitchFamily="65" charset="-120"/>
                        <a:ea typeface="標楷體" pitchFamily="65" charset="-120"/>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1800" kern="1200" dirty="0" smtClean="0">
                          <a:solidFill>
                            <a:srgbClr val="FF0000"/>
                          </a:solidFill>
                          <a:latin typeface="+mj-ea"/>
                          <a:ea typeface="+mj-ea"/>
                          <a:cs typeface="+mn-cs"/>
                        </a:rPr>
                        <a:t>招生收入：</a:t>
                      </a:r>
                      <a:r>
                        <a:rPr lang="en-US" altLang="zh-TW" sz="1800" kern="1200" dirty="0" smtClean="0">
                          <a:solidFill>
                            <a:srgbClr val="FF0000"/>
                          </a:solidFill>
                          <a:latin typeface="+mj-ea"/>
                          <a:ea typeface="+mj-ea"/>
                          <a:cs typeface="+mn-cs"/>
                        </a:rPr>
                        <a:t>S</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latin typeface="+mj-ea"/>
                          <a:ea typeface="+mj-ea"/>
                        </a:rPr>
                        <a:t>其他計畫：</a:t>
                      </a:r>
                      <a:r>
                        <a:rPr lang="en-US" altLang="zh-TW" sz="1800" dirty="0" smtClean="0">
                          <a:latin typeface="+mj-ea"/>
                          <a:ea typeface="+mj-ea"/>
                        </a:rPr>
                        <a:t>R</a:t>
                      </a:r>
                      <a:endParaRPr lang="zh-TW" altLang="en-US" sz="1800" dirty="0">
                        <a:latin typeface="+mj-ea"/>
                        <a:ea typeface="+mj-ea"/>
                      </a:endParaRPr>
                    </a:p>
                  </a:txBody>
                  <a:tcPr/>
                </a:tc>
                <a:tc>
                  <a:txBody>
                    <a:bodyPr/>
                    <a:lstStyle/>
                    <a:p>
                      <a:r>
                        <a:rPr lang="en-US" altLang="zh-TW" sz="1800" kern="1200" dirty="0" smtClean="0">
                          <a:solidFill>
                            <a:schemeClr val="dk1"/>
                          </a:solidFill>
                          <a:latin typeface="標楷體" pitchFamily="65" charset="-120"/>
                          <a:ea typeface="標楷體" pitchFamily="65" charset="-120"/>
                          <a:cs typeface="+mn-cs"/>
                        </a:rPr>
                        <a:t>G06901001N</a:t>
                      </a:r>
                      <a:endParaRPr lang="zh-TW" altLang="zh-TW" sz="1800" kern="1200" dirty="0" smtClean="0">
                        <a:solidFill>
                          <a:schemeClr val="dk1"/>
                        </a:solidFill>
                        <a:latin typeface="標楷體" pitchFamily="65" charset="-120"/>
                        <a:ea typeface="標楷體" pitchFamily="65" charset="-120"/>
                        <a:cs typeface="+mn-cs"/>
                      </a:endParaRPr>
                    </a:p>
                    <a:p>
                      <a:r>
                        <a:rPr lang="en-US" altLang="zh-TW" sz="1800" kern="1200" dirty="0" smtClean="0">
                          <a:solidFill>
                            <a:schemeClr val="dk1"/>
                          </a:solidFill>
                          <a:latin typeface="標楷體" pitchFamily="65" charset="-120"/>
                          <a:ea typeface="標楷體" pitchFamily="65" charset="-120"/>
                          <a:cs typeface="+mn-cs"/>
                        </a:rPr>
                        <a:t>F06901001N</a:t>
                      </a:r>
                      <a:endParaRPr lang="zh-TW" altLang="zh-TW" sz="1800" kern="1200" dirty="0" smtClean="0">
                        <a:solidFill>
                          <a:schemeClr val="dk1"/>
                        </a:solidFill>
                        <a:latin typeface="標楷體" pitchFamily="65" charset="-120"/>
                        <a:ea typeface="標楷體" pitchFamily="65" charset="-120"/>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800" kern="1200" dirty="0" smtClean="0">
                          <a:solidFill>
                            <a:srgbClr val="FF0000"/>
                          </a:solidFill>
                          <a:latin typeface="+mj-ea"/>
                          <a:ea typeface="+mj-ea"/>
                          <a:cs typeface="+mn-cs"/>
                        </a:rPr>
                        <a:t>S06901001N</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800" kern="1200" dirty="0" smtClean="0">
                          <a:solidFill>
                            <a:srgbClr val="FF0000"/>
                          </a:solidFill>
                          <a:latin typeface="+mj-ea"/>
                          <a:ea typeface="+mj-ea"/>
                          <a:cs typeface="+mn-cs"/>
                        </a:rPr>
                        <a:t>R06935001N</a:t>
                      </a:r>
                      <a:endParaRPr lang="zh-TW" altLang="en-US" sz="1800" dirty="0">
                        <a:latin typeface="+mj-ea"/>
                        <a:ea typeface="+mj-ea"/>
                      </a:endParaRPr>
                    </a:p>
                  </a:txBody>
                  <a:tcPr/>
                </a:tc>
              </a:tr>
            </a:tbl>
          </a:graphicData>
        </a:graphic>
      </p:graphicFrame>
      <p:sp>
        <p:nvSpPr>
          <p:cNvPr id="6" name="直線圖說文字 1 5"/>
          <p:cNvSpPr/>
          <p:nvPr/>
        </p:nvSpPr>
        <p:spPr bwMode="auto">
          <a:xfrm>
            <a:off x="7143768" y="285728"/>
            <a:ext cx="1785918" cy="1112714"/>
          </a:xfrm>
          <a:prstGeom prst="borderCallout1">
            <a:avLst>
              <a:gd name="adj1" fmla="val 18750"/>
              <a:gd name="adj2" fmla="val -8333"/>
              <a:gd name="adj3" fmla="val 158464"/>
              <a:gd name="adj4" fmla="val -20109"/>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TW" dirty="0" smtClean="0">
                <a:solidFill>
                  <a:schemeClr val="dk1"/>
                </a:solidFill>
                <a:latin typeface="標楷體" pitchFamily="65" charset="-120"/>
                <a:ea typeface="標楷體" pitchFamily="65" charset="-120"/>
              </a:rPr>
              <a:t>A</a:t>
            </a:r>
            <a:r>
              <a:rPr lang="zh-TW" altLang="en-US" dirty="0" smtClean="0">
                <a:solidFill>
                  <a:schemeClr val="dk1"/>
                </a:solidFill>
                <a:latin typeface="標楷體" pitchFamily="65" charset="-120"/>
                <a:ea typeface="標楷體" pitchFamily="65" charset="-120"/>
              </a:rPr>
              <a:t> </a:t>
            </a:r>
            <a:r>
              <a:rPr lang="en-US" altLang="zh-TW" dirty="0" smtClean="0">
                <a:solidFill>
                  <a:schemeClr val="dk1"/>
                </a:solidFill>
                <a:latin typeface="標楷體" pitchFamily="65" charset="-120"/>
                <a:ea typeface="標楷體" pitchFamily="65" charset="-120"/>
              </a:rPr>
              <a:t>06</a:t>
            </a:r>
            <a:r>
              <a:rPr lang="zh-TW" altLang="en-US" dirty="0" smtClean="0">
                <a:solidFill>
                  <a:schemeClr val="dk1"/>
                </a:solidFill>
                <a:latin typeface="標楷體" pitchFamily="65" charset="-120"/>
                <a:ea typeface="標楷體" pitchFamily="65" charset="-120"/>
              </a:rPr>
              <a:t> </a:t>
            </a:r>
            <a:r>
              <a:rPr lang="en-US" altLang="zh-TW" dirty="0" smtClean="0">
                <a:solidFill>
                  <a:schemeClr val="dk1"/>
                </a:solidFill>
                <a:latin typeface="標楷體" pitchFamily="65" charset="-120"/>
                <a:ea typeface="標楷體" pitchFamily="65" charset="-120"/>
              </a:rPr>
              <a:t>901</a:t>
            </a:r>
            <a:r>
              <a:rPr lang="zh-TW" altLang="en-US" dirty="0" smtClean="0">
                <a:solidFill>
                  <a:schemeClr val="dk1"/>
                </a:solidFill>
                <a:latin typeface="標楷體" pitchFamily="65" charset="-120"/>
                <a:ea typeface="標楷體" pitchFamily="65" charset="-120"/>
              </a:rPr>
              <a:t> </a:t>
            </a:r>
            <a:r>
              <a:rPr lang="en-US" altLang="zh-TW" dirty="0" smtClean="0">
                <a:solidFill>
                  <a:schemeClr val="dk1"/>
                </a:solidFill>
                <a:latin typeface="標楷體" pitchFamily="65" charset="-120"/>
                <a:ea typeface="標楷體" pitchFamily="65" charset="-120"/>
              </a:rPr>
              <a:t>001</a:t>
            </a:r>
            <a:r>
              <a:rPr lang="zh-TW" altLang="en-US" dirty="0" smtClean="0">
                <a:solidFill>
                  <a:schemeClr val="dk1"/>
                </a:solidFill>
                <a:latin typeface="標楷體" pitchFamily="65" charset="-120"/>
                <a:ea typeface="標楷體" pitchFamily="65" charset="-120"/>
              </a:rPr>
              <a:t> </a:t>
            </a:r>
            <a:r>
              <a:rPr lang="en-US" altLang="zh-TW" dirty="0" smtClean="0">
                <a:solidFill>
                  <a:schemeClr val="dk1"/>
                </a:solidFill>
                <a:latin typeface="標楷體" pitchFamily="65" charset="-120"/>
                <a:ea typeface="標楷體" pitchFamily="65" charset="-120"/>
              </a:rPr>
              <a:t>N</a:t>
            </a:r>
          </a:p>
          <a:p>
            <a:r>
              <a:rPr lang="zh-TW" altLang="en-US" dirty="0" smtClean="0">
                <a:solidFill>
                  <a:schemeClr val="dk1"/>
                </a:solidFill>
                <a:latin typeface="標楷體" pitchFamily="65" charset="-120"/>
                <a:ea typeface="標楷體" pitchFamily="65" charset="-120"/>
              </a:rPr>
              <a:t>計畫編碼</a:t>
            </a:r>
            <a:r>
              <a:rPr lang="en-US" altLang="zh-TW" dirty="0" smtClean="0">
                <a:solidFill>
                  <a:schemeClr val="dk1"/>
                </a:solidFill>
                <a:latin typeface="標楷體" pitchFamily="65" charset="-120"/>
                <a:ea typeface="標楷體" pitchFamily="65" charset="-120"/>
              </a:rPr>
              <a:t>+</a:t>
            </a:r>
            <a:r>
              <a:rPr lang="zh-TW" altLang="en-US" dirty="0" smtClean="0">
                <a:solidFill>
                  <a:schemeClr val="dk1"/>
                </a:solidFill>
                <a:latin typeface="標楷體" pitchFamily="65" charset="-120"/>
                <a:ea typeface="標楷體" pitchFamily="65" charset="-120"/>
              </a:rPr>
              <a:t>年度</a:t>
            </a:r>
            <a:r>
              <a:rPr lang="en-US" altLang="zh-TW" dirty="0" smtClean="0">
                <a:solidFill>
                  <a:schemeClr val="dk1"/>
                </a:solidFill>
                <a:latin typeface="標楷體" pitchFamily="65" charset="-120"/>
                <a:ea typeface="標楷體" pitchFamily="65" charset="-120"/>
              </a:rPr>
              <a:t>+</a:t>
            </a:r>
            <a:r>
              <a:rPr lang="zh-TW" altLang="en-US" dirty="0" smtClean="0">
                <a:solidFill>
                  <a:schemeClr val="dk1"/>
                </a:solidFill>
                <a:latin typeface="標楷體" pitchFamily="65" charset="-120"/>
                <a:ea typeface="標楷體" pitchFamily="65" charset="-120"/>
              </a:rPr>
              <a:t>系所代碼</a:t>
            </a:r>
            <a:r>
              <a:rPr lang="en-US" altLang="zh-TW" dirty="0" smtClean="0">
                <a:solidFill>
                  <a:schemeClr val="dk1"/>
                </a:solidFill>
                <a:latin typeface="標楷體" pitchFamily="65" charset="-120"/>
                <a:ea typeface="標楷體" pitchFamily="65" charset="-120"/>
              </a:rPr>
              <a:t>+</a:t>
            </a:r>
            <a:r>
              <a:rPr lang="zh-TW" altLang="en-US" dirty="0" smtClean="0">
                <a:solidFill>
                  <a:schemeClr val="dk1"/>
                </a:solidFill>
                <a:latin typeface="標楷體" pitchFamily="65" charset="-120"/>
                <a:ea typeface="標楷體" pitchFamily="65" charset="-120"/>
              </a:rPr>
              <a:t>計畫順序</a:t>
            </a:r>
            <a:r>
              <a:rPr lang="en-US" altLang="zh-TW" dirty="0" smtClean="0">
                <a:solidFill>
                  <a:schemeClr val="dk1"/>
                </a:solidFill>
                <a:latin typeface="標楷體" pitchFamily="65" charset="-120"/>
                <a:ea typeface="標楷體" pitchFamily="65" charset="-120"/>
              </a:rPr>
              <a:t>+</a:t>
            </a:r>
            <a:r>
              <a:rPr lang="zh-TW" altLang="en-US" dirty="0" smtClean="0">
                <a:solidFill>
                  <a:schemeClr val="dk1"/>
                </a:solidFill>
                <a:latin typeface="標楷體" pitchFamily="65" charset="-120"/>
                <a:ea typeface="標楷體" pitchFamily="65" charset="-120"/>
              </a:rPr>
              <a:t>是否另存</a:t>
            </a:r>
            <a:endParaRPr lang="zh-TW" altLang="zh-TW" dirty="0" smtClean="0">
              <a:solidFill>
                <a:schemeClr val="dk1"/>
              </a:solidFill>
              <a:latin typeface="標楷體" pitchFamily="65" charset="-120"/>
              <a:ea typeface="標楷體" pitchFamily="65" charset="-12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投影片編號版面配置區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8DD90354-1DBB-4A22-B5F0-38162D3DBE52}" type="slidenum">
              <a:rPr lang="en-US" altLang="zh-TW" sz="1400" b="0"/>
              <a:pPr algn="r"/>
              <a:t>6</a:t>
            </a:fld>
            <a:endParaRPr lang="en-US" altLang="zh-TW" sz="1400" b="0"/>
          </a:p>
        </p:txBody>
      </p:sp>
      <p:sp>
        <p:nvSpPr>
          <p:cNvPr id="93187" name="Rectangle 2"/>
          <p:cNvSpPr>
            <a:spLocks noGrp="1" noChangeArrowheads="1"/>
          </p:cNvSpPr>
          <p:nvPr>
            <p:ph type="title"/>
          </p:nvPr>
        </p:nvSpPr>
        <p:spPr/>
        <p:txBody>
          <a:bodyPr/>
          <a:lstStyle/>
          <a:p>
            <a:pPr eaLnBrk="1" hangingPunct="1"/>
            <a:r>
              <a:rPr lang="zh-TW" altLang="en-US" sz="4000" dirty="0" smtClean="0">
                <a:latin typeface="+mj-ea"/>
              </a:rPr>
              <a:t>一、計畫代碼及經費用途</a:t>
            </a:r>
            <a:endParaRPr lang="zh-TW" altLang="en-US" sz="4000" b="1" u="sng" dirty="0" smtClean="0">
              <a:latin typeface="標楷體" pitchFamily="65" charset="-120"/>
            </a:endParaRPr>
          </a:p>
        </p:txBody>
      </p:sp>
      <p:sp>
        <p:nvSpPr>
          <p:cNvPr id="93188" name="Rectangle 3"/>
          <p:cNvSpPr>
            <a:spLocks noChangeArrowheads="1"/>
          </p:cNvSpPr>
          <p:nvPr/>
        </p:nvSpPr>
        <p:spPr bwMode="auto">
          <a:xfrm>
            <a:off x="0" y="3535432"/>
            <a:ext cx="8605838" cy="707886"/>
          </a:xfrm>
          <a:prstGeom prst="rect">
            <a:avLst/>
          </a:prstGeom>
          <a:noFill/>
          <a:ln w="9525">
            <a:noFill/>
            <a:miter lim="800000"/>
            <a:headEnd/>
            <a:tailEnd/>
          </a:ln>
        </p:spPr>
        <p:txBody>
          <a:bodyPr anchor="ctr">
            <a:spAutoFit/>
          </a:bodyPr>
          <a:lstStyle/>
          <a:p>
            <a:endParaRPr lang="zh-TW" altLang="en-US" sz="2000" dirty="0">
              <a:solidFill>
                <a:srgbClr val="0000FF"/>
              </a:solidFill>
              <a:latin typeface="標楷體" pitchFamily="65" charset="-120"/>
              <a:ea typeface="標楷體" pitchFamily="65" charset="-120"/>
            </a:endParaRPr>
          </a:p>
          <a:p>
            <a:pPr eaLnBrk="0" hangingPunct="0"/>
            <a:endParaRPr lang="en-US" altLang="zh-TW" sz="2000" b="0" dirty="0">
              <a:solidFill>
                <a:srgbClr val="0000FF"/>
              </a:solidFill>
              <a:latin typeface="標楷體" pitchFamily="65" charset="-120"/>
              <a:ea typeface="標楷體" pitchFamily="65" charset="-120"/>
            </a:endParaRPr>
          </a:p>
        </p:txBody>
      </p:sp>
      <p:graphicFrame>
        <p:nvGraphicFramePr>
          <p:cNvPr id="11" name="內容版面配置區 10"/>
          <p:cNvGraphicFramePr>
            <a:graphicFrameLocks noGrp="1"/>
          </p:cNvGraphicFramePr>
          <p:nvPr>
            <p:ph idx="1"/>
          </p:nvPr>
        </p:nvGraphicFramePr>
        <p:xfrm>
          <a:off x="457200" y="1600201"/>
          <a:ext cx="8229600" cy="3669266"/>
        </p:xfrm>
        <a:graphic>
          <a:graphicData uri="http://schemas.openxmlformats.org/drawingml/2006/table">
            <a:tbl>
              <a:tblPr firstRow="1" bandRow="1">
                <a:tableStyleId>{5C22544A-7EE6-4342-B048-85BDC9FD1C3A}</a:tableStyleId>
              </a:tblPr>
              <a:tblGrid>
                <a:gridCol w="3106688"/>
                <a:gridCol w="3240360"/>
                <a:gridCol w="1882552"/>
              </a:tblGrid>
              <a:tr h="470830">
                <a:tc>
                  <a:txBody>
                    <a:bodyPr/>
                    <a:lstStyle/>
                    <a:p>
                      <a:r>
                        <a:rPr lang="zh-TW" altLang="zh-TW" sz="1800" b="1" kern="1200" dirty="0" smtClean="0">
                          <a:solidFill>
                            <a:schemeClr val="lt1"/>
                          </a:solidFill>
                          <a:latin typeface="+mn-lt"/>
                          <a:ea typeface="+mn-ea"/>
                          <a:cs typeface="+mn-cs"/>
                        </a:rPr>
                        <a:t>計畫</a:t>
                      </a:r>
                      <a:r>
                        <a:rPr lang="zh-TW" altLang="en-US" sz="1800" b="1" kern="1200" dirty="0" smtClean="0">
                          <a:solidFill>
                            <a:schemeClr val="lt1"/>
                          </a:solidFill>
                          <a:latin typeface="+mn-lt"/>
                          <a:ea typeface="+mn-ea"/>
                          <a:cs typeface="+mn-cs"/>
                        </a:rPr>
                        <a:t>類別</a:t>
                      </a:r>
                      <a:endParaRPr lang="zh-TW" altLang="en-US" dirty="0"/>
                    </a:p>
                  </a:txBody>
                  <a:tcPr/>
                </a:tc>
                <a:tc>
                  <a:txBody>
                    <a:bodyPr/>
                    <a:lstStyle/>
                    <a:p>
                      <a:r>
                        <a:rPr lang="zh-TW" altLang="zh-TW" sz="1800" b="1" kern="1200" dirty="0" smtClean="0">
                          <a:solidFill>
                            <a:schemeClr val="lt1"/>
                          </a:solidFill>
                          <a:latin typeface="+mn-lt"/>
                          <a:ea typeface="+mn-ea"/>
                          <a:cs typeface="+mn-cs"/>
                        </a:rPr>
                        <a:t>計畫編碼</a:t>
                      </a:r>
                      <a:endParaRPr lang="zh-TW" altLang="en-US" dirty="0"/>
                    </a:p>
                  </a:txBody>
                  <a:tcPr/>
                </a:tc>
                <a:tc>
                  <a:txBody>
                    <a:bodyPr/>
                    <a:lstStyle/>
                    <a:p>
                      <a:r>
                        <a:rPr lang="zh-TW" altLang="zh-TW" sz="1800" b="1" kern="1200" dirty="0" smtClean="0">
                          <a:solidFill>
                            <a:schemeClr val="lt1"/>
                          </a:solidFill>
                          <a:latin typeface="+mn-lt"/>
                          <a:ea typeface="+mn-ea"/>
                          <a:cs typeface="+mn-cs"/>
                        </a:rPr>
                        <a:t>範例</a:t>
                      </a:r>
                      <a:endParaRPr lang="zh-TW" altLang="en-US" dirty="0"/>
                    </a:p>
                  </a:txBody>
                  <a:tcPr/>
                </a:tc>
              </a:tr>
              <a:tr h="1049493">
                <a:tc>
                  <a:txBody>
                    <a:bodyPr/>
                    <a:lstStyle/>
                    <a:p>
                      <a:r>
                        <a:rPr lang="en-US" altLang="zh-TW" sz="2000" kern="1200" dirty="0" smtClean="0">
                          <a:solidFill>
                            <a:schemeClr val="dk1"/>
                          </a:solidFill>
                          <a:latin typeface="+mj-ea"/>
                          <a:ea typeface="+mj-ea"/>
                          <a:cs typeface="+mn-cs"/>
                        </a:rPr>
                        <a:t>E</a:t>
                      </a:r>
                      <a:r>
                        <a:rPr lang="zh-TW" altLang="zh-TW" sz="2000" kern="1200" dirty="0" smtClean="0">
                          <a:solidFill>
                            <a:schemeClr val="dk1"/>
                          </a:solidFill>
                          <a:latin typeface="+mj-ea"/>
                          <a:ea typeface="+mj-ea"/>
                          <a:cs typeface="+mn-cs"/>
                        </a:rPr>
                        <a:t>：推廣教育計畫</a:t>
                      </a:r>
                      <a:r>
                        <a:rPr lang="en-US" altLang="zh-TW" sz="2000" kern="1200" dirty="0" smtClean="0">
                          <a:solidFill>
                            <a:schemeClr val="dk1"/>
                          </a:solidFill>
                          <a:latin typeface="+mj-ea"/>
                          <a:ea typeface="+mj-ea"/>
                          <a:cs typeface="+mn-cs"/>
                        </a:rPr>
                        <a:t>(</a:t>
                      </a:r>
                      <a:r>
                        <a:rPr lang="zh-TW" altLang="zh-TW" sz="2000" kern="1200" dirty="0" smtClean="0">
                          <a:solidFill>
                            <a:schemeClr val="dk1"/>
                          </a:solidFill>
                          <a:latin typeface="+mj-ea"/>
                          <a:ea typeface="+mj-ea"/>
                          <a:cs typeface="+mn-cs"/>
                        </a:rPr>
                        <a:t>預算外</a:t>
                      </a:r>
                      <a:r>
                        <a:rPr lang="en-US" altLang="zh-TW" sz="2000" kern="1200" dirty="0" smtClean="0">
                          <a:solidFill>
                            <a:schemeClr val="dk1"/>
                          </a:solidFill>
                          <a:latin typeface="+mj-ea"/>
                          <a:ea typeface="+mj-ea"/>
                          <a:cs typeface="+mn-cs"/>
                        </a:rPr>
                        <a:t>)</a:t>
                      </a:r>
                      <a:endParaRPr lang="zh-TW" altLang="en-US" sz="2000" dirty="0">
                        <a:latin typeface="+mj-ea"/>
                        <a:ea typeface="+mj-ea"/>
                      </a:endParaRPr>
                    </a:p>
                  </a:txBody>
                  <a:tcPr/>
                </a:tc>
                <a:tc>
                  <a:txBody>
                    <a:bodyPr/>
                    <a:lstStyle/>
                    <a:p>
                      <a:r>
                        <a:rPr lang="zh-TW" altLang="en-US" sz="2000" kern="1200" dirty="0" smtClean="0">
                          <a:solidFill>
                            <a:schemeClr val="dk1"/>
                          </a:solidFill>
                          <a:latin typeface="+mj-ea"/>
                          <a:ea typeface="+mj-ea"/>
                          <a:cs typeface="+mn-cs"/>
                        </a:rPr>
                        <a:t>推廣教育計畫</a:t>
                      </a:r>
                      <a:r>
                        <a:rPr lang="zh-TW" altLang="zh-TW" sz="2000" kern="1200" dirty="0" smtClean="0">
                          <a:solidFill>
                            <a:schemeClr val="dk1"/>
                          </a:solidFill>
                          <a:latin typeface="+mj-ea"/>
                          <a:ea typeface="+mj-ea"/>
                          <a:cs typeface="+mn-cs"/>
                        </a:rPr>
                        <a:t>：</a:t>
                      </a:r>
                      <a:r>
                        <a:rPr lang="en-US" altLang="zh-TW" sz="2000" kern="1200" dirty="0" smtClean="0">
                          <a:solidFill>
                            <a:schemeClr val="dk1"/>
                          </a:solidFill>
                          <a:latin typeface="+mj-ea"/>
                          <a:ea typeface="+mj-ea"/>
                          <a:cs typeface="+mn-cs"/>
                        </a:rPr>
                        <a:t>P</a:t>
                      </a:r>
                    </a:p>
                    <a:p>
                      <a:r>
                        <a:rPr lang="zh-TW" altLang="en-US" sz="2000" kern="1200" dirty="0" smtClean="0">
                          <a:solidFill>
                            <a:schemeClr val="dk1"/>
                          </a:solidFill>
                          <a:latin typeface="+mj-ea"/>
                          <a:ea typeface="+mj-ea"/>
                          <a:cs typeface="+mn-cs"/>
                        </a:rPr>
                        <a:t>結餘款計畫：</a:t>
                      </a:r>
                      <a:r>
                        <a:rPr lang="en-US" altLang="zh-TW" sz="2000" kern="1200" dirty="0" smtClean="0">
                          <a:solidFill>
                            <a:schemeClr val="dk1"/>
                          </a:solidFill>
                          <a:latin typeface="+mj-ea"/>
                          <a:ea typeface="+mj-ea"/>
                          <a:cs typeface="+mn-cs"/>
                        </a:rPr>
                        <a:t>U</a:t>
                      </a:r>
                    </a:p>
                    <a:p>
                      <a:r>
                        <a:rPr lang="zh-TW" altLang="en-US" sz="2000" kern="1200" dirty="0" smtClean="0">
                          <a:solidFill>
                            <a:schemeClr val="dk1"/>
                          </a:solidFill>
                          <a:latin typeface="+mj-ea"/>
                          <a:ea typeface="+mj-ea"/>
                          <a:cs typeface="+mn-cs"/>
                        </a:rPr>
                        <a:t>統籌款計畫</a:t>
                      </a:r>
                      <a:r>
                        <a:rPr lang="en-US" altLang="zh-TW" sz="2000" kern="1200" dirty="0" smtClean="0">
                          <a:solidFill>
                            <a:schemeClr val="dk1"/>
                          </a:solidFill>
                          <a:latin typeface="+mj-ea"/>
                          <a:ea typeface="+mj-ea"/>
                          <a:cs typeface="+mn-cs"/>
                        </a:rPr>
                        <a:t>:O</a:t>
                      </a:r>
                      <a:endParaRPr lang="zh-TW" altLang="en-US" sz="2000" dirty="0">
                        <a:latin typeface="+mj-ea"/>
                        <a:ea typeface="+mj-ea"/>
                      </a:endParaRPr>
                    </a:p>
                  </a:txBody>
                  <a:tcPr/>
                </a:tc>
                <a:tc>
                  <a:txBody>
                    <a:bodyPr/>
                    <a:lstStyle/>
                    <a:p>
                      <a:r>
                        <a:rPr lang="en-US" altLang="zh-TW" sz="2000" kern="1200" dirty="0" smtClean="0">
                          <a:solidFill>
                            <a:schemeClr val="dk1"/>
                          </a:solidFill>
                          <a:latin typeface="+mj-ea"/>
                          <a:ea typeface="+mj-ea"/>
                          <a:cs typeface="+mn-cs"/>
                        </a:rPr>
                        <a:t>P06901001N</a:t>
                      </a:r>
                    </a:p>
                    <a:p>
                      <a:r>
                        <a:rPr lang="en-US" altLang="zh-TW" sz="2000" kern="1200" dirty="0" smtClean="0">
                          <a:solidFill>
                            <a:schemeClr val="dk1"/>
                          </a:solidFill>
                          <a:latin typeface="+mj-ea"/>
                          <a:ea typeface="+mj-ea"/>
                          <a:cs typeface="+mn-cs"/>
                        </a:rPr>
                        <a:t>U06901001N</a:t>
                      </a:r>
                    </a:p>
                    <a:p>
                      <a:r>
                        <a:rPr lang="en-US" altLang="zh-TW" sz="2000" kern="1200" dirty="0" smtClean="0">
                          <a:solidFill>
                            <a:schemeClr val="dk1"/>
                          </a:solidFill>
                          <a:latin typeface="+mj-ea"/>
                          <a:ea typeface="+mj-ea"/>
                          <a:cs typeface="+mn-cs"/>
                        </a:rPr>
                        <a:t>O06901001N</a:t>
                      </a:r>
                      <a:endParaRPr lang="zh-TW" altLang="en-US" sz="2000" dirty="0">
                        <a:latin typeface="+mj-ea"/>
                        <a:ea typeface="+mj-ea"/>
                      </a:endParaRPr>
                    </a:p>
                  </a:txBody>
                  <a:tcPr/>
                </a:tc>
              </a:tr>
              <a:tr h="1532612">
                <a:tc>
                  <a:txBody>
                    <a:bodyPr/>
                    <a:lstStyle/>
                    <a:p>
                      <a:r>
                        <a:rPr lang="en-US" altLang="zh-TW" sz="2000" kern="1200" dirty="0" smtClean="0">
                          <a:solidFill>
                            <a:schemeClr val="dk1"/>
                          </a:solidFill>
                          <a:latin typeface="+mj-ea"/>
                          <a:ea typeface="+mj-ea"/>
                          <a:cs typeface="+mn-cs"/>
                        </a:rPr>
                        <a:t>F</a:t>
                      </a:r>
                      <a:r>
                        <a:rPr lang="zh-TW" altLang="zh-TW" sz="2000" kern="1200" dirty="0" smtClean="0">
                          <a:solidFill>
                            <a:schemeClr val="dk1"/>
                          </a:solidFill>
                          <a:latin typeface="+mj-ea"/>
                          <a:ea typeface="+mj-ea"/>
                          <a:cs typeface="+mn-cs"/>
                        </a:rPr>
                        <a:t>：其他預算內計畫（預算</a:t>
                      </a:r>
                      <a:endParaRPr lang="en-US" altLang="zh-TW" sz="2000" kern="1200" dirty="0" smtClean="0">
                        <a:solidFill>
                          <a:schemeClr val="dk1"/>
                        </a:solidFill>
                        <a:latin typeface="+mj-ea"/>
                        <a:ea typeface="+mj-ea"/>
                        <a:cs typeface="+mn-cs"/>
                      </a:endParaRPr>
                    </a:p>
                    <a:p>
                      <a:r>
                        <a:rPr lang="zh-TW" altLang="en-US" sz="2000" kern="1200" dirty="0" smtClean="0">
                          <a:solidFill>
                            <a:schemeClr val="dk1"/>
                          </a:solidFill>
                          <a:latin typeface="+mj-ea"/>
                          <a:ea typeface="+mj-ea"/>
                          <a:cs typeface="+mn-cs"/>
                        </a:rPr>
                        <a:t>　 </a:t>
                      </a:r>
                      <a:r>
                        <a:rPr lang="zh-TW" altLang="zh-TW" sz="2000" kern="1200" dirty="0" smtClean="0">
                          <a:solidFill>
                            <a:schemeClr val="dk1"/>
                          </a:solidFill>
                          <a:latin typeface="+mj-ea"/>
                          <a:ea typeface="+mj-ea"/>
                          <a:cs typeface="+mn-cs"/>
                        </a:rPr>
                        <a:t>內）</a:t>
                      </a:r>
                      <a:endParaRPr lang="zh-TW" altLang="en-US" sz="2000" dirty="0">
                        <a:latin typeface="+mj-ea"/>
                        <a:ea typeface="+mj-ea"/>
                      </a:endParaRPr>
                    </a:p>
                  </a:txBody>
                  <a:tcPr/>
                </a:tc>
                <a:tc>
                  <a:txBody>
                    <a:bodyPr/>
                    <a:lstStyle/>
                    <a:p>
                      <a:r>
                        <a:rPr lang="zh-TW" altLang="zh-TW" sz="2000" kern="1200" dirty="0" smtClean="0">
                          <a:solidFill>
                            <a:schemeClr val="dk1"/>
                          </a:solidFill>
                          <a:latin typeface="+mj-ea"/>
                          <a:ea typeface="+mj-ea"/>
                          <a:cs typeface="+mn-cs"/>
                        </a:rPr>
                        <a:t>教育部</a:t>
                      </a:r>
                      <a:r>
                        <a:rPr lang="zh-TW" altLang="en-US" sz="2000" kern="1200" dirty="0" smtClean="0">
                          <a:solidFill>
                            <a:schemeClr val="dk1"/>
                          </a:solidFill>
                          <a:latin typeface="+mj-ea"/>
                          <a:ea typeface="+mj-ea"/>
                          <a:cs typeface="+mn-cs"/>
                        </a:rPr>
                        <a:t>補助</a:t>
                      </a:r>
                      <a:r>
                        <a:rPr lang="zh-TW" altLang="zh-TW" sz="2000" kern="1200" dirty="0" smtClean="0">
                          <a:solidFill>
                            <a:schemeClr val="dk1"/>
                          </a:solidFill>
                          <a:latin typeface="+mj-ea"/>
                          <a:ea typeface="+mj-ea"/>
                          <a:cs typeface="+mn-cs"/>
                        </a:rPr>
                        <a:t>計畫：</a:t>
                      </a:r>
                      <a:r>
                        <a:rPr lang="en-US" altLang="zh-TW" sz="2000" kern="1200" dirty="0" smtClean="0">
                          <a:solidFill>
                            <a:schemeClr val="dk1"/>
                          </a:solidFill>
                          <a:latin typeface="+mj-ea"/>
                          <a:ea typeface="+mj-ea"/>
                          <a:cs typeface="+mn-cs"/>
                        </a:rPr>
                        <a:t>M</a:t>
                      </a:r>
                      <a:endParaRPr lang="zh-TW" altLang="zh-TW" sz="2000" kern="1200" dirty="0" smtClean="0">
                        <a:solidFill>
                          <a:schemeClr val="dk1"/>
                        </a:solidFill>
                        <a:latin typeface="+mj-ea"/>
                        <a:ea typeface="+mj-ea"/>
                        <a:cs typeface="+mn-cs"/>
                      </a:endParaRPr>
                    </a:p>
                    <a:p>
                      <a:r>
                        <a:rPr lang="zh-TW" altLang="zh-TW" sz="2000" kern="1200" dirty="0" smtClean="0">
                          <a:solidFill>
                            <a:schemeClr val="dk1"/>
                          </a:solidFill>
                          <a:latin typeface="+mj-ea"/>
                          <a:ea typeface="+mj-ea"/>
                          <a:cs typeface="+mn-cs"/>
                        </a:rPr>
                        <a:t>勞委會</a:t>
                      </a:r>
                      <a:r>
                        <a:rPr lang="zh-TW" altLang="en-US" sz="2000" kern="1200" dirty="0" smtClean="0">
                          <a:solidFill>
                            <a:schemeClr val="dk1"/>
                          </a:solidFill>
                          <a:latin typeface="+mj-ea"/>
                          <a:ea typeface="+mj-ea"/>
                          <a:cs typeface="+mn-cs"/>
                        </a:rPr>
                        <a:t>補助</a:t>
                      </a:r>
                      <a:r>
                        <a:rPr lang="zh-TW" altLang="zh-TW" sz="2000" kern="1200" dirty="0" smtClean="0">
                          <a:solidFill>
                            <a:schemeClr val="dk1"/>
                          </a:solidFill>
                          <a:latin typeface="+mj-ea"/>
                          <a:ea typeface="+mj-ea"/>
                          <a:cs typeface="+mn-cs"/>
                        </a:rPr>
                        <a:t>計畫：</a:t>
                      </a:r>
                      <a:r>
                        <a:rPr lang="en-US" altLang="zh-TW" sz="2000" kern="1200" dirty="0" smtClean="0">
                          <a:solidFill>
                            <a:schemeClr val="dk1"/>
                          </a:solidFill>
                          <a:latin typeface="+mj-ea"/>
                          <a:ea typeface="+mj-ea"/>
                          <a:cs typeface="+mn-cs"/>
                        </a:rPr>
                        <a:t>L</a:t>
                      </a:r>
                      <a:endParaRPr lang="zh-TW" altLang="zh-TW" sz="2000" kern="1200" dirty="0" smtClean="0">
                        <a:solidFill>
                          <a:schemeClr val="dk1"/>
                        </a:solidFill>
                        <a:latin typeface="+mj-ea"/>
                        <a:ea typeface="+mj-ea"/>
                        <a:cs typeface="+mn-cs"/>
                      </a:endParaRPr>
                    </a:p>
                    <a:p>
                      <a:r>
                        <a:rPr lang="zh-TW" altLang="zh-TW" sz="2000" kern="1200" dirty="0" smtClean="0">
                          <a:solidFill>
                            <a:schemeClr val="dk1"/>
                          </a:solidFill>
                          <a:latin typeface="+mj-ea"/>
                          <a:ea typeface="+mj-ea"/>
                          <a:cs typeface="+mn-cs"/>
                        </a:rPr>
                        <a:t>青輔會</a:t>
                      </a:r>
                      <a:r>
                        <a:rPr lang="zh-TW" altLang="en-US" sz="2000" kern="1200" dirty="0" smtClean="0">
                          <a:solidFill>
                            <a:schemeClr val="dk1"/>
                          </a:solidFill>
                          <a:latin typeface="+mj-ea"/>
                          <a:ea typeface="+mj-ea"/>
                          <a:cs typeface="+mn-cs"/>
                        </a:rPr>
                        <a:t>補助</a:t>
                      </a:r>
                      <a:r>
                        <a:rPr lang="zh-TW" altLang="zh-TW" sz="2000" kern="1200" dirty="0" smtClean="0">
                          <a:solidFill>
                            <a:schemeClr val="dk1"/>
                          </a:solidFill>
                          <a:latin typeface="+mj-ea"/>
                          <a:ea typeface="+mj-ea"/>
                          <a:cs typeface="+mn-cs"/>
                        </a:rPr>
                        <a:t>計畫：</a:t>
                      </a:r>
                      <a:r>
                        <a:rPr lang="en-US" altLang="zh-TW" sz="2000" kern="1200" dirty="0" smtClean="0">
                          <a:solidFill>
                            <a:schemeClr val="dk1"/>
                          </a:solidFill>
                          <a:latin typeface="+mj-ea"/>
                          <a:ea typeface="+mj-ea"/>
                          <a:cs typeface="+mn-cs"/>
                        </a:rPr>
                        <a:t>Y</a:t>
                      </a:r>
                      <a:endParaRPr lang="zh-TW" altLang="zh-TW" sz="2000" kern="1200" dirty="0" smtClean="0">
                        <a:solidFill>
                          <a:schemeClr val="dk1"/>
                        </a:solidFill>
                        <a:latin typeface="+mj-ea"/>
                        <a:ea typeface="+mj-ea"/>
                        <a:cs typeface="+mn-cs"/>
                      </a:endParaRPr>
                    </a:p>
                    <a:p>
                      <a:r>
                        <a:rPr lang="zh-TW" altLang="zh-TW" sz="2000" kern="1200" dirty="0" smtClean="0">
                          <a:solidFill>
                            <a:schemeClr val="dk1"/>
                          </a:solidFill>
                          <a:latin typeface="+mj-ea"/>
                          <a:ea typeface="+mj-ea"/>
                          <a:cs typeface="+mn-cs"/>
                        </a:rPr>
                        <a:t>其他</a:t>
                      </a:r>
                      <a:r>
                        <a:rPr lang="zh-TW" altLang="en-US" sz="2000" kern="1200" dirty="0" smtClean="0">
                          <a:solidFill>
                            <a:schemeClr val="dk1"/>
                          </a:solidFill>
                          <a:latin typeface="+mj-ea"/>
                          <a:ea typeface="+mj-ea"/>
                          <a:cs typeface="+mn-cs"/>
                        </a:rPr>
                        <a:t>政府機關補助</a:t>
                      </a:r>
                      <a:r>
                        <a:rPr lang="zh-TW" altLang="zh-TW" sz="2000" kern="1200" dirty="0" smtClean="0">
                          <a:solidFill>
                            <a:schemeClr val="dk1"/>
                          </a:solidFill>
                          <a:latin typeface="+mj-ea"/>
                          <a:ea typeface="+mj-ea"/>
                          <a:cs typeface="+mn-cs"/>
                        </a:rPr>
                        <a:t>計畫：</a:t>
                      </a:r>
                      <a:r>
                        <a:rPr lang="en-US" altLang="zh-TW" sz="2000" kern="1200" dirty="0" smtClean="0">
                          <a:solidFill>
                            <a:schemeClr val="dk1"/>
                          </a:solidFill>
                          <a:latin typeface="+mj-ea"/>
                          <a:ea typeface="+mj-ea"/>
                          <a:cs typeface="+mn-cs"/>
                        </a:rPr>
                        <a:t>R</a:t>
                      </a:r>
                      <a:endParaRPr lang="zh-TW" altLang="en-US" sz="2000" dirty="0">
                        <a:latin typeface="+mj-ea"/>
                        <a:ea typeface="+mj-ea"/>
                      </a:endParaRPr>
                    </a:p>
                  </a:txBody>
                  <a:tcPr/>
                </a:tc>
                <a:tc>
                  <a:txBody>
                    <a:bodyPr/>
                    <a:lstStyle/>
                    <a:p>
                      <a:r>
                        <a:rPr lang="en-US" altLang="zh-TW" sz="2000" kern="1200" dirty="0" smtClean="0">
                          <a:solidFill>
                            <a:schemeClr val="dk1"/>
                          </a:solidFill>
                          <a:latin typeface="+mj-ea"/>
                          <a:ea typeface="+mj-ea"/>
                          <a:cs typeface="+mn-cs"/>
                        </a:rPr>
                        <a:t>M06901501</a:t>
                      </a:r>
                      <a:endParaRPr lang="zh-TW" altLang="zh-TW" sz="2000" kern="1200" dirty="0" smtClean="0">
                        <a:solidFill>
                          <a:schemeClr val="dk1"/>
                        </a:solidFill>
                        <a:latin typeface="+mj-ea"/>
                        <a:ea typeface="+mj-ea"/>
                        <a:cs typeface="+mn-cs"/>
                      </a:endParaRPr>
                    </a:p>
                    <a:p>
                      <a:r>
                        <a:rPr lang="en-US" altLang="zh-TW" sz="2000" kern="1200" dirty="0" smtClean="0">
                          <a:solidFill>
                            <a:schemeClr val="dk1"/>
                          </a:solidFill>
                          <a:latin typeface="+mj-ea"/>
                          <a:ea typeface="+mj-ea"/>
                          <a:cs typeface="+mn-cs"/>
                        </a:rPr>
                        <a:t>L06901001</a:t>
                      </a:r>
                      <a:endParaRPr lang="zh-TW" altLang="zh-TW" sz="2000" kern="1200" dirty="0" smtClean="0">
                        <a:solidFill>
                          <a:schemeClr val="dk1"/>
                        </a:solidFill>
                        <a:latin typeface="+mj-ea"/>
                        <a:ea typeface="+mj-ea"/>
                        <a:cs typeface="+mn-cs"/>
                      </a:endParaRPr>
                    </a:p>
                    <a:p>
                      <a:r>
                        <a:rPr lang="en-US" altLang="zh-TW" sz="2000" kern="1200" dirty="0" smtClean="0">
                          <a:solidFill>
                            <a:schemeClr val="dk1"/>
                          </a:solidFill>
                          <a:latin typeface="+mj-ea"/>
                          <a:ea typeface="+mj-ea"/>
                          <a:cs typeface="+mn-cs"/>
                        </a:rPr>
                        <a:t>Y06901001</a:t>
                      </a:r>
                      <a:endParaRPr lang="zh-TW" altLang="zh-TW" sz="2000" kern="1200" dirty="0" smtClean="0">
                        <a:solidFill>
                          <a:schemeClr val="dk1"/>
                        </a:solidFill>
                        <a:latin typeface="+mj-ea"/>
                        <a:ea typeface="+mj-ea"/>
                        <a:cs typeface="+mn-cs"/>
                      </a:endParaRPr>
                    </a:p>
                    <a:p>
                      <a:r>
                        <a:rPr lang="en-US" altLang="zh-TW" sz="2000" kern="1200" dirty="0" smtClean="0">
                          <a:solidFill>
                            <a:schemeClr val="dk1"/>
                          </a:solidFill>
                          <a:latin typeface="+mj-ea"/>
                          <a:ea typeface="+mj-ea"/>
                          <a:cs typeface="+mn-cs"/>
                        </a:rPr>
                        <a:t>R06901001N</a:t>
                      </a:r>
                      <a:endParaRPr lang="zh-TW" altLang="en-US" sz="2000" dirty="0">
                        <a:latin typeface="+mj-ea"/>
                        <a:ea typeface="+mj-ea"/>
                      </a:endParaRPr>
                    </a:p>
                  </a:txBody>
                  <a:tcPr/>
                </a:tc>
              </a:tr>
              <a:tr h="470830">
                <a:tc>
                  <a:txBody>
                    <a:bodyPr/>
                    <a:lstStyle/>
                    <a:p>
                      <a:pPr>
                        <a:lnSpc>
                          <a:spcPts val="2500"/>
                        </a:lnSpc>
                        <a:spcAft>
                          <a:spcPts val="0"/>
                        </a:spcAft>
                      </a:pPr>
                      <a:r>
                        <a:rPr lang="en-US" altLang="zh-TW" sz="2000" kern="1200" dirty="0" smtClean="0">
                          <a:solidFill>
                            <a:schemeClr val="dk1"/>
                          </a:solidFill>
                          <a:latin typeface="+mj-ea"/>
                          <a:ea typeface="+mj-ea"/>
                          <a:cs typeface="+mn-cs"/>
                        </a:rPr>
                        <a:t>G:</a:t>
                      </a:r>
                      <a:r>
                        <a:rPr lang="zh-TW" altLang="zh-TW" sz="2000" kern="1200" dirty="0" smtClean="0">
                          <a:solidFill>
                            <a:schemeClr val="dk1"/>
                          </a:solidFill>
                          <a:latin typeface="+mj-ea"/>
                          <a:ea typeface="+mj-ea"/>
                          <a:cs typeface="+mn-cs"/>
                        </a:rPr>
                        <a:t>卓越計畫</a:t>
                      </a:r>
                      <a:r>
                        <a:rPr lang="en-US" altLang="zh-TW" sz="2000" kern="1200" dirty="0" smtClean="0">
                          <a:solidFill>
                            <a:schemeClr val="dk1"/>
                          </a:solidFill>
                          <a:latin typeface="+mj-ea"/>
                          <a:ea typeface="+mj-ea"/>
                          <a:cs typeface="+mn-cs"/>
                        </a:rPr>
                        <a:t>(</a:t>
                      </a:r>
                      <a:r>
                        <a:rPr lang="zh-TW" altLang="en-US" sz="2000" kern="1200" dirty="0" smtClean="0">
                          <a:solidFill>
                            <a:schemeClr val="dk1"/>
                          </a:solidFill>
                          <a:latin typeface="+mj-ea"/>
                          <a:ea typeface="+mj-ea"/>
                          <a:cs typeface="+mn-cs"/>
                        </a:rPr>
                        <a:t>含計畫校配</a:t>
                      </a:r>
                      <a:endParaRPr lang="en-US" altLang="zh-TW" sz="2000" kern="1200" dirty="0" smtClean="0">
                        <a:solidFill>
                          <a:schemeClr val="dk1"/>
                        </a:solidFill>
                        <a:latin typeface="+mj-ea"/>
                        <a:ea typeface="+mj-ea"/>
                        <a:cs typeface="+mn-cs"/>
                      </a:endParaRPr>
                    </a:p>
                    <a:p>
                      <a:pPr>
                        <a:lnSpc>
                          <a:spcPts val="2500"/>
                        </a:lnSpc>
                        <a:spcAft>
                          <a:spcPts val="0"/>
                        </a:spcAft>
                      </a:pPr>
                      <a:r>
                        <a:rPr lang="zh-TW" altLang="en-US" sz="2000" kern="1200" dirty="0" smtClean="0">
                          <a:solidFill>
                            <a:schemeClr val="dk1"/>
                          </a:solidFill>
                          <a:latin typeface="+mj-ea"/>
                          <a:ea typeface="+mj-ea"/>
                          <a:cs typeface="+mn-cs"/>
                        </a:rPr>
                        <a:t>  合款</a:t>
                      </a:r>
                      <a:r>
                        <a:rPr lang="en-US" altLang="zh-TW" sz="2000" kern="1200" dirty="0" smtClean="0">
                          <a:solidFill>
                            <a:schemeClr val="dk1"/>
                          </a:solidFill>
                          <a:latin typeface="+mj-ea"/>
                          <a:ea typeface="+mj-ea"/>
                          <a:cs typeface="+mn-cs"/>
                        </a:rPr>
                        <a:t>)</a:t>
                      </a:r>
                      <a:endParaRPr lang="zh-TW" sz="2000" kern="100" dirty="0">
                        <a:latin typeface="+mj-ea"/>
                        <a:ea typeface="+mj-ea"/>
                        <a:cs typeface="Times New Roman"/>
                      </a:endParaRPr>
                    </a:p>
                  </a:txBody>
                  <a:tcPr marL="68580" marR="68580" marT="0" marB="0"/>
                </a:tc>
                <a:tc>
                  <a:txBody>
                    <a:bodyPr/>
                    <a:lstStyle/>
                    <a:p>
                      <a:r>
                        <a:rPr lang="zh-TW" altLang="zh-TW" sz="2000" kern="1200" dirty="0" smtClean="0">
                          <a:solidFill>
                            <a:schemeClr val="dk1"/>
                          </a:solidFill>
                          <a:latin typeface="+mj-ea"/>
                          <a:ea typeface="+mj-ea"/>
                          <a:cs typeface="+mn-cs"/>
                        </a:rPr>
                        <a:t>卓越計畫：</a:t>
                      </a:r>
                      <a:r>
                        <a:rPr lang="en-US" altLang="zh-TW" sz="2000" kern="1200" dirty="0" smtClean="0">
                          <a:solidFill>
                            <a:schemeClr val="dk1"/>
                          </a:solidFill>
                          <a:latin typeface="+mj-ea"/>
                          <a:ea typeface="+mj-ea"/>
                          <a:cs typeface="+mn-cs"/>
                        </a:rPr>
                        <a:t>G</a:t>
                      </a:r>
                      <a:endParaRPr lang="zh-TW" altLang="en-US" sz="2000" dirty="0">
                        <a:latin typeface="+mj-ea"/>
                        <a:ea typeface="+mj-ea"/>
                      </a:endParaRPr>
                    </a:p>
                  </a:txBody>
                  <a:tcPr/>
                </a:tc>
                <a:tc>
                  <a:txBody>
                    <a:bodyPr/>
                    <a:lstStyle/>
                    <a:p>
                      <a:r>
                        <a:rPr lang="en-US" altLang="zh-TW" sz="2000" kern="1200" dirty="0" smtClean="0">
                          <a:solidFill>
                            <a:schemeClr val="dk1"/>
                          </a:solidFill>
                          <a:latin typeface="+mj-ea"/>
                          <a:ea typeface="+mj-ea"/>
                          <a:cs typeface="+mn-cs"/>
                        </a:rPr>
                        <a:t>G06016501</a:t>
                      </a:r>
                      <a:endParaRPr lang="zh-TW" altLang="en-US" sz="2000" dirty="0">
                        <a:latin typeface="+mj-ea"/>
                        <a:ea typeface="+mj-ea"/>
                      </a:endParaRPr>
                    </a:p>
                  </a:txBody>
                  <a:tcPr/>
                </a:tc>
              </a:tr>
            </a:tbl>
          </a:graphicData>
        </a:graphic>
      </p:graphicFrame>
      <p:sp>
        <p:nvSpPr>
          <p:cNvPr id="8" name="文字方塊 7"/>
          <p:cNvSpPr txBox="1"/>
          <p:nvPr/>
        </p:nvSpPr>
        <p:spPr>
          <a:xfrm>
            <a:off x="611560" y="5445224"/>
            <a:ext cx="7715304" cy="646331"/>
          </a:xfrm>
          <a:prstGeom prst="rect">
            <a:avLst/>
          </a:prstGeom>
          <a:noFill/>
        </p:spPr>
        <p:txBody>
          <a:bodyPr wrap="square" rtlCol="0">
            <a:spAutoFit/>
          </a:bodyPr>
          <a:lstStyle/>
          <a:p>
            <a:r>
              <a:rPr lang="zh-TW" altLang="zh-TW" dirty="0" smtClean="0">
                <a:solidFill>
                  <a:srgbClr val="FF0000"/>
                </a:solidFill>
                <a:latin typeface="+mj-ea"/>
                <a:ea typeface="+mj-ea"/>
              </a:rPr>
              <a:t>招生收入</a:t>
            </a:r>
            <a:r>
              <a:rPr lang="zh-TW" altLang="en-US" dirty="0" smtClean="0">
                <a:solidFill>
                  <a:srgbClr val="FF0000"/>
                </a:solidFill>
                <a:latin typeface="+mj-ea"/>
                <a:ea typeface="+mj-ea"/>
              </a:rPr>
              <a:t>及</a:t>
            </a:r>
            <a:r>
              <a:rPr lang="zh-TW" altLang="zh-TW" dirty="0" smtClean="0">
                <a:solidFill>
                  <a:srgbClr val="FF0000"/>
                </a:solidFill>
                <a:latin typeface="+mj-ea"/>
                <a:ea typeface="+mj-ea"/>
              </a:rPr>
              <a:t>專班計畫</a:t>
            </a:r>
            <a:r>
              <a:rPr lang="zh-TW" altLang="en-US" dirty="0" smtClean="0">
                <a:solidFill>
                  <a:srgbClr val="FF0000"/>
                </a:solidFill>
                <a:latin typeface="+mj-ea"/>
                <a:ea typeface="+mj-ea"/>
              </a:rPr>
              <a:t>原列</a:t>
            </a:r>
            <a:r>
              <a:rPr lang="en-US" altLang="zh-TW" dirty="0" smtClean="0">
                <a:solidFill>
                  <a:srgbClr val="FF0000"/>
                </a:solidFill>
                <a:latin typeface="+mj-ea"/>
                <a:ea typeface="+mj-ea"/>
              </a:rPr>
              <a:t>F</a:t>
            </a:r>
            <a:r>
              <a:rPr lang="zh-TW" altLang="en-US" dirty="0" smtClean="0">
                <a:solidFill>
                  <a:srgbClr val="FF0000"/>
                </a:solidFill>
                <a:latin typeface="+mj-ea"/>
                <a:ea typeface="+mj-ea"/>
              </a:rPr>
              <a:t>類計畫</a:t>
            </a:r>
            <a:r>
              <a:rPr lang="en-US" altLang="zh-TW" dirty="0" smtClean="0">
                <a:solidFill>
                  <a:srgbClr val="FF0000"/>
                </a:solidFill>
                <a:latin typeface="+mj-ea"/>
                <a:ea typeface="+mj-ea"/>
              </a:rPr>
              <a:t>(</a:t>
            </a:r>
            <a:r>
              <a:rPr lang="zh-TW" altLang="en-US" dirty="0" smtClean="0">
                <a:solidFill>
                  <a:srgbClr val="FF0000"/>
                </a:solidFill>
                <a:latin typeface="+mj-ea"/>
                <a:ea typeface="+mj-ea"/>
              </a:rPr>
              <a:t>預算內</a:t>
            </a:r>
            <a:r>
              <a:rPr lang="en-US" altLang="zh-TW" dirty="0" smtClean="0">
                <a:solidFill>
                  <a:srgbClr val="FF0000"/>
                </a:solidFill>
                <a:latin typeface="+mj-ea"/>
                <a:ea typeface="+mj-ea"/>
              </a:rPr>
              <a:t>)</a:t>
            </a:r>
            <a:r>
              <a:rPr lang="zh-TW" altLang="en-US" dirty="0" smtClean="0">
                <a:solidFill>
                  <a:srgbClr val="FF0000"/>
                </a:solidFill>
                <a:latin typeface="+mj-ea"/>
                <a:ea typeface="+mj-ea"/>
              </a:rPr>
              <a:t>，配合管監辦法修訂自</a:t>
            </a:r>
            <a:r>
              <a:rPr lang="en-US" altLang="zh-TW" dirty="0" smtClean="0">
                <a:solidFill>
                  <a:srgbClr val="FF0000"/>
                </a:solidFill>
                <a:latin typeface="+mj-ea"/>
                <a:ea typeface="+mj-ea"/>
              </a:rPr>
              <a:t>105</a:t>
            </a:r>
            <a:r>
              <a:rPr lang="zh-TW" altLang="en-US" dirty="0" smtClean="0">
                <a:solidFill>
                  <a:srgbClr val="FF0000"/>
                </a:solidFill>
                <a:latin typeface="+mj-ea"/>
                <a:ea typeface="+mj-ea"/>
              </a:rPr>
              <a:t>年度起分別移列至</a:t>
            </a:r>
            <a:r>
              <a:rPr lang="en-US" altLang="zh-TW" dirty="0" smtClean="0">
                <a:solidFill>
                  <a:srgbClr val="FF0000"/>
                </a:solidFill>
                <a:latin typeface="+mj-ea"/>
                <a:ea typeface="+mj-ea"/>
              </a:rPr>
              <a:t>D</a:t>
            </a:r>
            <a:r>
              <a:rPr lang="zh-TW" altLang="en-US" dirty="0" smtClean="0">
                <a:solidFill>
                  <a:srgbClr val="FF0000"/>
                </a:solidFill>
                <a:latin typeface="+mj-ea"/>
                <a:ea typeface="+mj-ea"/>
              </a:rPr>
              <a:t>及</a:t>
            </a:r>
            <a:r>
              <a:rPr lang="en-US" altLang="zh-TW" dirty="0" smtClean="0">
                <a:solidFill>
                  <a:srgbClr val="FF0000"/>
                </a:solidFill>
                <a:latin typeface="+mj-ea"/>
                <a:ea typeface="+mj-ea"/>
              </a:rPr>
              <a:t>I</a:t>
            </a:r>
            <a:r>
              <a:rPr lang="zh-TW" altLang="en-US" dirty="0" smtClean="0">
                <a:solidFill>
                  <a:srgbClr val="FF0000"/>
                </a:solidFill>
                <a:latin typeface="+mj-ea"/>
                <a:ea typeface="+mj-ea"/>
              </a:rPr>
              <a:t>類計畫</a:t>
            </a:r>
            <a:r>
              <a:rPr lang="en-US" altLang="zh-TW" dirty="0" smtClean="0">
                <a:solidFill>
                  <a:srgbClr val="FF0000"/>
                </a:solidFill>
                <a:latin typeface="+mj-ea"/>
                <a:ea typeface="+mj-ea"/>
              </a:rPr>
              <a:t>(</a:t>
            </a:r>
            <a:r>
              <a:rPr lang="zh-TW" altLang="en-US" dirty="0" smtClean="0">
                <a:solidFill>
                  <a:srgbClr val="FF0000"/>
                </a:solidFill>
                <a:latin typeface="+mj-ea"/>
                <a:ea typeface="+mj-ea"/>
              </a:rPr>
              <a:t>預算外</a:t>
            </a:r>
            <a:r>
              <a:rPr lang="en-US" altLang="zh-TW" dirty="0" smtClean="0">
                <a:solidFill>
                  <a:srgbClr val="FF0000"/>
                </a:solidFill>
                <a:latin typeface="+mj-ea"/>
                <a:ea typeface="+mj-ea"/>
              </a:rPr>
              <a:t>)</a:t>
            </a:r>
            <a:endParaRPr lang="zh-TW" altLang="en-US" dirty="0">
              <a:latin typeface="+mj-ea"/>
              <a:ea typeface="+mj-ea"/>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mj-ea"/>
              </a:rPr>
              <a:t>一、計畫代碼及經費用途</a:t>
            </a:r>
            <a:endParaRPr lang="zh-TW" altLang="en-US" sz="4000" b="1" dirty="0"/>
          </a:p>
        </p:txBody>
      </p:sp>
      <p:graphicFrame>
        <p:nvGraphicFramePr>
          <p:cNvPr id="5" name="內容版面配置區 4"/>
          <p:cNvGraphicFramePr>
            <a:graphicFrameLocks noGrp="1"/>
          </p:cNvGraphicFramePr>
          <p:nvPr>
            <p:ph idx="1"/>
          </p:nvPr>
        </p:nvGraphicFramePr>
        <p:xfrm>
          <a:off x="323528" y="1700808"/>
          <a:ext cx="8229600" cy="3388360"/>
        </p:xfrm>
        <a:graphic>
          <a:graphicData uri="http://schemas.openxmlformats.org/drawingml/2006/table">
            <a:tbl>
              <a:tblPr firstRow="1" bandRow="1">
                <a:tableStyleId>{5C22544A-7EE6-4342-B048-85BDC9FD1C3A}</a:tableStyleId>
              </a:tblPr>
              <a:tblGrid>
                <a:gridCol w="3384376"/>
                <a:gridCol w="3024336"/>
                <a:gridCol w="1820888"/>
              </a:tblGrid>
              <a:tr h="370840">
                <a:tc>
                  <a:txBody>
                    <a:bodyPr/>
                    <a:lstStyle/>
                    <a:p>
                      <a:pPr algn="ctr"/>
                      <a:r>
                        <a:rPr lang="zh-TW" altLang="zh-TW" sz="1800" b="1" kern="1200" dirty="0" smtClean="0">
                          <a:solidFill>
                            <a:schemeClr val="lt1"/>
                          </a:solidFill>
                          <a:latin typeface="+mn-lt"/>
                          <a:ea typeface="+mn-ea"/>
                          <a:cs typeface="+mn-cs"/>
                        </a:rPr>
                        <a:t>計畫</a:t>
                      </a:r>
                      <a:r>
                        <a:rPr lang="zh-TW" altLang="en-US" sz="1800" b="1" kern="1200" dirty="0" smtClean="0">
                          <a:solidFill>
                            <a:schemeClr val="lt1"/>
                          </a:solidFill>
                          <a:latin typeface="+mn-lt"/>
                          <a:ea typeface="+mn-ea"/>
                          <a:cs typeface="+mn-cs"/>
                        </a:rPr>
                        <a:t>類別</a:t>
                      </a:r>
                      <a:endParaRPr lang="zh-TW" altLang="en-US" dirty="0"/>
                    </a:p>
                  </a:txBody>
                  <a:tcPr/>
                </a:tc>
                <a:tc>
                  <a:txBody>
                    <a:bodyPr/>
                    <a:lstStyle/>
                    <a:p>
                      <a:pPr algn="ctr"/>
                      <a:r>
                        <a:rPr lang="zh-TW" altLang="zh-TW" sz="1800" b="1" kern="1200" dirty="0" smtClean="0">
                          <a:solidFill>
                            <a:schemeClr val="lt1"/>
                          </a:solidFill>
                          <a:latin typeface="+mn-lt"/>
                          <a:ea typeface="+mn-ea"/>
                          <a:cs typeface="+mn-cs"/>
                        </a:rPr>
                        <a:t>計畫編碼</a:t>
                      </a:r>
                      <a:endParaRPr lang="zh-TW" altLang="en-US" dirty="0"/>
                    </a:p>
                  </a:txBody>
                  <a:tcPr/>
                </a:tc>
                <a:tc>
                  <a:txBody>
                    <a:bodyPr/>
                    <a:lstStyle/>
                    <a:p>
                      <a:pPr algn="ctr"/>
                      <a:r>
                        <a:rPr lang="zh-TW" altLang="zh-TW" sz="1800" b="1" kern="1200" dirty="0" smtClean="0">
                          <a:solidFill>
                            <a:schemeClr val="lt1"/>
                          </a:solidFill>
                          <a:latin typeface="+mn-lt"/>
                          <a:ea typeface="+mn-ea"/>
                          <a:cs typeface="+mn-cs"/>
                        </a:rPr>
                        <a:t>範例</a:t>
                      </a:r>
                      <a:endParaRPr lang="zh-TW" altLang="en-US" dirty="0"/>
                    </a:p>
                  </a:txBody>
                  <a:tcPr/>
                </a:tc>
              </a:tr>
              <a:tr h="370840">
                <a:tc>
                  <a:txBody>
                    <a:bodyPr/>
                    <a:lstStyle/>
                    <a:p>
                      <a:r>
                        <a:rPr lang="en-US" altLang="zh-TW" sz="2000" kern="1200" dirty="0" smtClean="0">
                          <a:solidFill>
                            <a:schemeClr val="dk1"/>
                          </a:solidFill>
                          <a:latin typeface="+mj-ea"/>
                          <a:ea typeface="+mj-ea"/>
                          <a:cs typeface="+mn-cs"/>
                        </a:rPr>
                        <a:t>H: </a:t>
                      </a:r>
                      <a:r>
                        <a:rPr lang="zh-TW" altLang="zh-TW" sz="2000" kern="1200" dirty="0" smtClean="0">
                          <a:solidFill>
                            <a:schemeClr val="dk1"/>
                          </a:solidFill>
                          <a:latin typeface="+mj-ea"/>
                          <a:ea typeface="+mj-ea"/>
                          <a:cs typeface="+mn-cs"/>
                        </a:rPr>
                        <a:t>典範科大計畫</a:t>
                      </a:r>
                      <a:r>
                        <a:rPr lang="zh-TW" altLang="zh-TW" sz="2000" kern="1200" dirty="0" smtClean="0">
                          <a:solidFill>
                            <a:srgbClr val="FF0000"/>
                          </a:solidFill>
                          <a:latin typeface="+mj-ea"/>
                          <a:ea typeface="+mj-ea"/>
                          <a:cs typeface="+mn-cs"/>
                        </a:rPr>
                        <a:t>（</a:t>
                      </a:r>
                      <a:r>
                        <a:rPr lang="zh-TW" altLang="en-US" sz="2000" kern="1200" dirty="0" smtClean="0">
                          <a:solidFill>
                            <a:srgbClr val="FF0000"/>
                          </a:solidFill>
                          <a:latin typeface="+mj-ea"/>
                          <a:ea typeface="+mj-ea"/>
                          <a:cs typeface="+mn-cs"/>
                        </a:rPr>
                        <a:t>含校配合</a:t>
                      </a:r>
                      <a:endParaRPr lang="en-US" altLang="zh-TW" sz="2000" kern="1200" dirty="0" smtClean="0">
                        <a:solidFill>
                          <a:srgbClr val="FF0000"/>
                        </a:solidFill>
                        <a:latin typeface="+mj-ea"/>
                        <a:ea typeface="+mj-ea"/>
                        <a:cs typeface="+mn-cs"/>
                      </a:endParaRPr>
                    </a:p>
                    <a:p>
                      <a:r>
                        <a:rPr lang="zh-TW" altLang="en-US" sz="2000" kern="1200" dirty="0" smtClean="0">
                          <a:solidFill>
                            <a:srgbClr val="FF0000"/>
                          </a:solidFill>
                          <a:latin typeface="+mj-ea"/>
                          <a:ea typeface="+mj-ea"/>
                          <a:cs typeface="+mn-cs"/>
                        </a:rPr>
                        <a:t>   款及典大產學合作計畫</a:t>
                      </a:r>
                      <a:r>
                        <a:rPr lang="zh-TW" altLang="zh-TW" sz="2000" kern="1200" dirty="0" smtClean="0">
                          <a:solidFill>
                            <a:srgbClr val="FF0000"/>
                          </a:solidFill>
                          <a:latin typeface="+mj-ea"/>
                          <a:ea typeface="+mj-ea"/>
                          <a:cs typeface="+mn-cs"/>
                        </a:rPr>
                        <a:t>）</a:t>
                      </a:r>
                      <a:endParaRPr lang="en-US" altLang="zh-TW" sz="2000" kern="1200" dirty="0" smtClean="0">
                        <a:solidFill>
                          <a:srgbClr val="FF0000"/>
                        </a:solidFill>
                        <a:latin typeface="+mj-ea"/>
                        <a:ea typeface="+mj-ea"/>
                        <a:cs typeface="+mn-cs"/>
                      </a:endParaRPr>
                    </a:p>
                    <a:p>
                      <a:endParaRPr lang="zh-TW" altLang="en-US" sz="2000" dirty="0">
                        <a:latin typeface="+mj-ea"/>
                        <a:ea typeface="+mj-ea"/>
                      </a:endParaRPr>
                    </a:p>
                  </a:txBody>
                  <a:tcPr/>
                </a:tc>
                <a:tc>
                  <a:txBody>
                    <a:bodyPr/>
                    <a:lstStyle/>
                    <a:p>
                      <a:r>
                        <a:rPr lang="zh-TW" altLang="zh-TW" sz="2000" kern="1200" dirty="0" smtClean="0">
                          <a:solidFill>
                            <a:schemeClr val="dk1"/>
                          </a:solidFill>
                          <a:latin typeface="+mj-ea"/>
                          <a:ea typeface="+mj-ea"/>
                          <a:cs typeface="+mn-cs"/>
                        </a:rPr>
                        <a:t>典範科大計畫：</a:t>
                      </a:r>
                      <a:r>
                        <a:rPr lang="en-US" altLang="zh-TW" sz="2000" kern="1200" dirty="0" smtClean="0">
                          <a:solidFill>
                            <a:schemeClr val="dk1"/>
                          </a:solidFill>
                          <a:latin typeface="+mj-ea"/>
                          <a:ea typeface="+mj-ea"/>
                          <a:cs typeface="+mn-cs"/>
                        </a:rPr>
                        <a:t>H</a:t>
                      </a:r>
                    </a:p>
                    <a:p>
                      <a:r>
                        <a:rPr lang="zh-TW" altLang="en-US" sz="2000" kern="1200" dirty="0" smtClean="0">
                          <a:solidFill>
                            <a:schemeClr val="dk1"/>
                          </a:solidFill>
                          <a:latin typeface="+mj-ea"/>
                          <a:ea typeface="+mj-ea"/>
                          <a:cs typeface="+mn-cs"/>
                        </a:rPr>
                        <a:t>典大產學合作計畫</a:t>
                      </a:r>
                      <a:r>
                        <a:rPr lang="en-US" altLang="zh-TW" sz="2000" kern="1200" dirty="0" smtClean="0">
                          <a:solidFill>
                            <a:schemeClr val="dk1"/>
                          </a:solidFill>
                          <a:latin typeface="+mj-ea"/>
                          <a:ea typeface="+mj-ea"/>
                          <a:cs typeface="+mn-cs"/>
                        </a:rPr>
                        <a:t>:HZ</a:t>
                      </a:r>
                    </a:p>
                    <a:p>
                      <a:r>
                        <a:rPr lang="zh-TW" altLang="en-US" sz="2000" kern="1200" dirty="0" smtClean="0">
                          <a:solidFill>
                            <a:schemeClr val="dk1"/>
                          </a:solidFill>
                          <a:latin typeface="+mj-ea"/>
                          <a:ea typeface="+mj-ea"/>
                          <a:cs typeface="+mn-cs"/>
                        </a:rPr>
                        <a:t>典大產學合作結餘款</a:t>
                      </a:r>
                      <a:r>
                        <a:rPr lang="en-US" altLang="zh-TW" sz="2000" kern="1200" dirty="0" smtClean="0">
                          <a:solidFill>
                            <a:schemeClr val="dk1"/>
                          </a:solidFill>
                          <a:latin typeface="+mj-ea"/>
                          <a:ea typeface="+mj-ea"/>
                          <a:cs typeface="+mn-cs"/>
                        </a:rPr>
                        <a:t>:U</a:t>
                      </a:r>
                    </a:p>
                    <a:p>
                      <a:r>
                        <a:rPr lang="zh-TW" altLang="en-US" sz="2000" kern="1200" dirty="0" smtClean="0">
                          <a:solidFill>
                            <a:schemeClr val="dk1"/>
                          </a:solidFill>
                          <a:latin typeface="+mj-ea"/>
                          <a:ea typeface="+mj-ea"/>
                          <a:cs typeface="+mn-cs"/>
                        </a:rPr>
                        <a:t>統籌款計畫</a:t>
                      </a:r>
                      <a:r>
                        <a:rPr lang="en-US" altLang="zh-TW" sz="2000" kern="1200" dirty="0" smtClean="0">
                          <a:solidFill>
                            <a:schemeClr val="dk1"/>
                          </a:solidFill>
                          <a:latin typeface="+mj-ea"/>
                          <a:ea typeface="+mj-ea"/>
                          <a:cs typeface="+mn-cs"/>
                        </a:rPr>
                        <a:t>:O</a:t>
                      </a:r>
                    </a:p>
                    <a:p>
                      <a:endParaRPr lang="zh-TW" altLang="en-US" sz="2000" dirty="0">
                        <a:latin typeface="+mj-ea"/>
                        <a:ea typeface="+mj-ea"/>
                      </a:endParaRPr>
                    </a:p>
                  </a:txBody>
                  <a:tcPr/>
                </a:tc>
                <a:tc>
                  <a:txBody>
                    <a:bodyPr/>
                    <a:lstStyle/>
                    <a:p>
                      <a:r>
                        <a:rPr lang="en-US" altLang="zh-TW" sz="2000" kern="1200" dirty="0" smtClean="0">
                          <a:solidFill>
                            <a:schemeClr val="dk1"/>
                          </a:solidFill>
                          <a:latin typeface="+mj-ea"/>
                          <a:ea typeface="+mj-ea"/>
                          <a:cs typeface="+mn-cs"/>
                        </a:rPr>
                        <a:t>H06840510</a:t>
                      </a:r>
                    </a:p>
                    <a:p>
                      <a:r>
                        <a:rPr lang="en-US" altLang="zh-TW" sz="2000" kern="1200" dirty="0" smtClean="0">
                          <a:solidFill>
                            <a:schemeClr val="dk1"/>
                          </a:solidFill>
                          <a:latin typeface="+mj-ea"/>
                          <a:ea typeface="+mj-ea"/>
                          <a:cs typeface="+mn-cs"/>
                        </a:rPr>
                        <a:t>HZ0690101</a:t>
                      </a:r>
                    </a:p>
                    <a:p>
                      <a:r>
                        <a:rPr lang="en-US" altLang="zh-TW" sz="2000" kern="1200" dirty="0" smtClean="0">
                          <a:solidFill>
                            <a:srgbClr val="FF0000"/>
                          </a:solidFill>
                          <a:latin typeface="+mj-ea"/>
                          <a:ea typeface="+mj-ea"/>
                          <a:cs typeface="+mn-cs"/>
                        </a:rPr>
                        <a:t>U06910001N</a:t>
                      </a:r>
                    </a:p>
                    <a:p>
                      <a:r>
                        <a:rPr lang="en-US" altLang="zh-TW" sz="2000" kern="1200" dirty="0" smtClean="0">
                          <a:solidFill>
                            <a:srgbClr val="FF0000"/>
                          </a:solidFill>
                          <a:latin typeface="+mj-ea"/>
                          <a:ea typeface="+mj-ea"/>
                          <a:cs typeface="+mn-cs"/>
                        </a:rPr>
                        <a:t>O06910001N</a:t>
                      </a:r>
                    </a:p>
                  </a:txBody>
                  <a:tcPr/>
                </a:tc>
              </a:tr>
              <a:tr h="370840">
                <a:tc>
                  <a:txBody>
                    <a:bodyPr/>
                    <a:lstStyle/>
                    <a:p>
                      <a:r>
                        <a:rPr lang="en-US" altLang="zh-TW" sz="2000" kern="1200" dirty="0" smtClean="0">
                          <a:solidFill>
                            <a:schemeClr val="dk1"/>
                          </a:solidFill>
                          <a:latin typeface="+mj-ea"/>
                          <a:ea typeface="+mj-ea"/>
                          <a:cs typeface="+mn-cs"/>
                        </a:rPr>
                        <a:t>I</a:t>
                      </a:r>
                      <a:r>
                        <a:rPr lang="zh-TW" altLang="en-US" sz="2000" kern="1200" dirty="0" smtClean="0">
                          <a:solidFill>
                            <a:schemeClr val="dk1"/>
                          </a:solidFill>
                          <a:latin typeface="+mj-ea"/>
                          <a:ea typeface="+mj-ea"/>
                          <a:cs typeface="+mn-cs"/>
                        </a:rPr>
                        <a:t>：</a:t>
                      </a:r>
                      <a:r>
                        <a:rPr lang="zh-TW" altLang="en-US" sz="2000" kern="1200" dirty="0" smtClean="0">
                          <a:solidFill>
                            <a:srgbClr val="FF0000"/>
                          </a:solidFill>
                          <a:latin typeface="+mj-ea"/>
                          <a:ea typeface="+mj-ea"/>
                          <a:cs typeface="+mn-cs"/>
                        </a:rPr>
                        <a:t>專班計畫</a:t>
                      </a:r>
                      <a:r>
                        <a:rPr lang="en-US" altLang="zh-TW" sz="2000" kern="1200" dirty="0" smtClean="0">
                          <a:solidFill>
                            <a:srgbClr val="FF0000"/>
                          </a:solidFill>
                          <a:latin typeface="+mj-ea"/>
                          <a:ea typeface="+mj-ea"/>
                          <a:cs typeface="+mn-cs"/>
                        </a:rPr>
                        <a:t>(</a:t>
                      </a:r>
                      <a:r>
                        <a:rPr lang="zh-TW" altLang="en-US" sz="2000" kern="1200" dirty="0" smtClean="0">
                          <a:solidFill>
                            <a:srgbClr val="FF0000"/>
                          </a:solidFill>
                          <a:latin typeface="+mj-ea"/>
                          <a:ea typeface="+mj-ea"/>
                          <a:cs typeface="+mn-cs"/>
                        </a:rPr>
                        <a:t>預算外</a:t>
                      </a:r>
                      <a:r>
                        <a:rPr lang="en-US" altLang="zh-TW" sz="2000" kern="1200" dirty="0" smtClean="0">
                          <a:solidFill>
                            <a:srgbClr val="FF0000"/>
                          </a:solidFill>
                          <a:latin typeface="+mj-ea"/>
                          <a:ea typeface="+mj-ea"/>
                          <a:cs typeface="+mn-cs"/>
                        </a:rPr>
                        <a:t>)</a:t>
                      </a:r>
                      <a:r>
                        <a:rPr lang="zh-TW" altLang="en-US" sz="2000" kern="1200" dirty="0" smtClean="0">
                          <a:solidFill>
                            <a:srgbClr val="FF0000"/>
                          </a:solidFill>
                          <a:latin typeface="+mj-ea"/>
                          <a:ea typeface="+mj-ea"/>
                          <a:cs typeface="+mn-cs"/>
                        </a:rPr>
                        <a:t>（不含</a:t>
                      </a:r>
                      <a:endParaRPr lang="en-US" altLang="zh-TW" sz="2000" kern="1200" dirty="0" smtClean="0">
                        <a:solidFill>
                          <a:srgbClr val="FF0000"/>
                        </a:solidFill>
                        <a:latin typeface="+mj-ea"/>
                        <a:ea typeface="+mj-ea"/>
                        <a:cs typeface="+mn-cs"/>
                      </a:endParaRPr>
                    </a:p>
                    <a:p>
                      <a:r>
                        <a:rPr lang="zh-TW" altLang="en-US" sz="2000" kern="1200" dirty="0" smtClean="0">
                          <a:solidFill>
                            <a:srgbClr val="FF0000"/>
                          </a:solidFill>
                          <a:latin typeface="+mj-ea"/>
                          <a:ea typeface="+mj-ea"/>
                          <a:cs typeface="+mn-cs"/>
                        </a:rPr>
                        <a:t>   產碩專班廠商繳納部分）</a:t>
                      </a:r>
                    </a:p>
                    <a:p>
                      <a:endParaRPr lang="zh-TW" altLang="en-US" sz="2000" dirty="0">
                        <a:latin typeface="+mj-ea"/>
                        <a:ea typeface="+mj-ea"/>
                      </a:endParaRPr>
                    </a:p>
                  </a:txBody>
                  <a:tcPr/>
                </a:tc>
                <a:tc>
                  <a:txBody>
                    <a:bodyPr/>
                    <a:lstStyle/>
                    <a:p>
                      <a:r>
                        <a:rPr lang="zh-TW" altLang="en-US" sz="2000" dirty="0" smtClean="0">
                          <a:latin typeface="+mj-ea"/>
                          <a:ea typeface="+mj-ea"/>
                        </a:rPr>
                        <a:t>專班計畫：</a:t>
                      </a:r>
                      <a:r>
                        <a:rPr lang="en-US" altLang="zh-TW" sz="2000" dirty="0" smtClean="0">
                          <a:latin typeface="+mj-ea"/>
                          <a:ea typeface="+mj-ea"/>
                        </a:rPr>
                        <a:t>P</a:t>
                      </a:r>
                    </a:p>
                    <a:p>
                      <a:r>
                        <a:rPr lang="zh-TW" altLang="en-US" sz="2000" dirty="0" smtClean="0">
                          <a:latin typeface="+mj-ea"/>
                          <a:ea typeface="+mj-ea"/>
                        </a:rPr>
                        <a:t>結餘款計畫：</a:t>
                      </a:r>
                      <a:r>
                        <a:rPr lang="en-US" altLang="zh-TW" sz="2000" dirty="0" smtClean="0">
                          <a:latin typeface="+mj-ea"/>
                          <a:ea typeface="+mj-ea"/>
                        </a:rPr>
                        <a:t>U</a:t>
                      </a:r>
                      <a:endParaRPr lang="zh-TW" altLang="en-US" sz="2000" dirty="0">
                        <a:latin typeface="+mj-ea"/>
                        <a:ea typeface="+mj-ea"/>
                      </a:endParaRPr>
                    </a:p>
                  </a:txBody>
                  <a:tcPr/>
                </a:tc>
                <a:tc>
                  <a:txBody>
                    <a:bodyPr/>
                    <a:lstStyle/>
                    <a:p>
                      <a:r>
                        <a:rPr lang="en-US" altLang="zh-TW" sz="2000" kern="1200" dirty="0" smtClean="0">
                          <a:solidFill>
                            <a:srgbClr val="FF0000"/>
                          </a:solidFill>
                          <a:latin typeface="+mj-ea"/>
                          <a:ea typeface="+mn-ea"/>
                          <a:cs typeface="+mn-cs"/>
                        </a:rPr>
                        <a:t>P06913001N</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000" kern="1200" dirty="0" smtClean="0">
                          <a:solidFill>
                            <a:srgbClr val="FF0000"/>
                          </a:solidFill>
                          <a:latin typeface="+mj-ea"/>
                          <a:ea typeface="+mn-ea"/>
                          <a:cs typeface="+mn-cs"/>
                        </a:rPr>
                        <a:t>U06913001N</a:t>
                      </a:r>
                      <a:endParaRPr lang="zh-TW" altLang="en-US" sz="2000" dirty="0" smtClean="0"/>
                    </a:p>
                    <a:p>
                      <a:endParaRPr lang="zh-TW" altLang="en-US" sz="2000" dirty="0"/>
                    </a:p>
                  </a:txBody>
                  <a:tcPr/>
                </a:tc>
              </a:tr>
              <a:tr h="370840">
                <a:tc>
                  <a:txBody>
                    <a:bodyPr/>
                    <a:lstStyle/>
                    <a:p>
                      <a:r>
                        <a:rPr lang="en-US" altLang="zh-TW" sz="2000" kern="1200" dirty="0" smtClean="0">
                          <a:solidFill>
                            <a:schemeClr val="dk1"/>
                          </a:solidFill>
                          <a:latin typeface="+mj-ea"/>
                          <a:ea typeface="+mj-ea"/>
                          <a:cs typeface="+mn-cs"/>
                        </a:rPr>
                        <a:t>T: </a:t>
                      </a:r>
                      <a:r>
                        <a:rPr lang="zh-TW" altLang="en-US" sz="2000" kern="1200" dirty="0" smtClean="0">
                          <a:solidFill>
                            <a:schemeClr val="dk1"/>
                          </a:solidFill>
                          <a:latin typeface="+mj-ea"/>
                          <a:ea typeface="+mj-ea"/>
                          <a:cs typeface="+mn-cs"/>
                        </a:rPr>
                        <a:t>部門計畫</a:t>
                      </a:r>
                      <a:r>
                        <a:rPr lang="en-US" altLang="zh-TW" sz="2000" kern="1200" dirty="0" smtClean="0">
                          <a:solidFill>
                            <a:schemeClr val="dk1"/>
                          </a:solidFill>
                          <a:latin typeface="+mj-ea"/>
                          <a:ea typeface="+mj-ea"/>
                          <a:cs typeface="+mn-cs"/>
                        </a:rPr>
                        <a:t>(</a:t>
                      </a:r>
                      <a:r>
                        <a:rPr lang="zh-TW" altLang="en-US" sz="2000" kern="1200" dirty="0" smtClean="0">
                          <a:solidFill>
                            <a:schemeClr val="dk1"/>
                          </a:solidFill>
                          <a:latin typeface="+mj-ea"/>
                          <a:ea typeface="+mj-ea"/>
                          <a:cs typeface="+mn-cs"/>
                        </a:rPr>
                        <a:t>預算內、外</a:t>
                      </a:r>
                      <a:r>
                        <a:rPr lang="en-US" altLang="zh-TW" sz="2000" kern="1200" dirty="0" smtClean="0">
                          <a:solidFill>
                            <a:schemeClr val="dk1"/>
                          </a:solidFill>
                          <a:latin typeface="+mj-ea"/>
                          <a:ea typeface="+mj-ea"/>
                          <a:cs typeface="+mn-cs"/>
                        </a:rPr>
                        <a:t>)</a:t>
                      </a:r>
                      <a:r>
                        <a:rPr lang="zh-TW" altLang="en-US" sz="2000" kern="1200" dirty="0" smtClean="0">
                          <a:solidFill>
                            <a:schemeClr val="dk1"/>
                          </a:solidFill>
                          <a:latin typeface="+mj-ea"/>
                          <a:ea typeface="+mj-ea"/>
                          <a:cs typeface="+mn-cs"/>
                        </a:rPr>
                        <a:t>   </a:t>
                      </a:r>
                      <a:endParaRPr lang="en-US" altLang="zh-TW" sz="2000" kern="1200" dirty="0" smtClean="0">
                        <a:solidFill>
                          <a:schemeClr val="dk1"/>
                        </a:solidFill>
                        <a:latin typeface="+mj-ea"/>
                        <a:ea typeface="+mj-ea"/>
                        <a:cs typeface="+mn-cs"/>
                      </a:endParaRPr>
                    </a:p>
                  </a:txBody>
                  <a:tcPr/>
                </a:tc>
                <a:tc>
                  <a:txBody>
                    <a:bodyPr/>
                    <a:lstStyle/>
                    <a:p>
                      <a:endParaRPr lang="zh-TW" altLang="en-US" sz="2000" dirty="0">
                        <a:latin typeface="+mj-ea"/>
                        <a:ea typeface="+mj-ea"/>
                      </a:endParaRPr>
                    </a:p>
                  </a:txBody>
                  <a:tcPr/>
                </a:tc>
                <a:tc>
                  <a:txBody>
                    <a:bodyPr/>
                    <a:lstStyle/>
                    <a:p>
                      <a:r>
                        <a:rPr lang="en-US" altLang="zh-TW" sz="2000" kern="1200" dirty="0" smtClean="0">
                          <a:solidFill>
                            <a:schemeClr val="dk1"/>
                          </a:solidFill>
                          <a:latin typeface="+mj-ea"/>
                          <a:ea typeface="+mj-ea"/>
                          <a:cs typeface="+mn-cs"/>
                        </a:rPr>
                        <a:t>106T901</a:t>
                      </a:r>
                      <a:endParaRPr lang="zh-TW" altLang="en-US" sz="2000" dirty="0">
                        <a:latin typeface="+mj-ea"/>
                        <a:ea typeface="+mj-ea"/>
                      </a:endParaRPr>
                    </a:p>
                  </a:txBody>
                  <a:tcPr/>
                </a:tc>
              </a:tr>
            </a:tbl>
          </a:graphicData>
        </a:graphic>
      </p:graphicFrame>
      <p:sp>
        <p:nvSpPr>
          <p:cNvPr id="4" name="投影片編號版面配置區 3"/>
          <p:cNvSpPr>
            <a:spLocks noGrp="1"/>
          </p:cNvSpPr>
          <p:nvPr>
            <p:ph type="sldNum" sz="quarter" idx="12"/>
          </p:nvPr>
        </p:nvSpPr>
        <p:spPr/>
        <p:txBody>
          <a:bodyPr/>
          <a:lstStyle/>
          <a:p>
            <a:pPr>
              <a:defRPr/>
            </a:pPr>
            <a:fld id="{4CF7DCF6-08EF-4AEE-AAA1-EDA3BB0A3FAA}" type="slidenum">
              <a:rPr lang="en-US" altLang="zh-TW" smtClean="0"/>
              <a:pPr>
                <a:defRPr/>
              </a:pPr>
              <a:t>7</a:t>
            </a:fld>
            <a:endParaRPr lang="en-US" altLang="zh-TW"/>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mj-ea"/>
              </a:rPr>
              <a:t>一、計畫代碼及經費用途</a:t>
            </a:r>
            <a:endParaRPr lang="zh-TW" altLang="en-US" dirty="0"/>
          </a:p>
        </p:txBody>
      </p:sp>
      <p:sp>
        <p:nvSpPr>
          <p:cNvPr id="3" name="內容版面配置區 2"/>
          <p:cNvSpPr>
            <a:spLocks noGrp="1"/>
          </p:cNvSpPr>
          <p:nvPr>
            <p:ph idx="1"/>
          </p:nvPr>
        </p:nvSpPr>
        <p:spPr/>
        <p:txBody>
          <a:bodyPr/>
          <a:lstStyle/>
          <a:p>
            <a:pPr algn="ctr">
              <a:buNone/>
            </a:pPr>
            <a:r>
              <a:rPr lang="en-US" altLang="zh-TW" sz="2800" kern="1200" dirty="0" smtClean="0">
                <a:solidFill>
                  <a:schemeClr val="dk1"/>
                </a:solidFill>
                <a:latin typeface="+mj-ea"/>
                <a:ea typeface="+mj-ea"/>
              </a:rPr>
              <a:t>T: </a:t>
            </a:r>
            <a:r>
              <a:rPr lang="zh-TW" altLang="en-US" sz="2800" kern="1200" dirty="0" smtClean="0">
                <a:solidFill>
                  <a:schemeClr val="dk1"/>
                </a:solidFill>
                <a:latin typeface="+mj-ea"/>
                <a:ea typeface="+mj-ea"/>
              </a:rPr>
              <a:t>部門計畫</a:t>
            </a:r>
            <a:endParaRPr lang="en-US" altLang="zh-TW" sz="2800" dirty="0" smtClean="0">
              <a:latin typeface="+mj-ea"/>
              <a:ea typeface="+mj-ea"/>
            </a:endParaRPr>
          </a:p>
          <a:p>
            <a:pPr marL="179388" indent="-179388">
              <a:buNone/>
            </a:pPr>
            <a:r>
              <a:rPr lang="en-US" altLang="zh-TW" sz="2400" dirty="0" smtClean="0">
                <a:latin typeface="+mj-ea"/>
                <a:ea typeface="+mj-ea"/>
              </a:rPr>
              <a:t>-</a:t>
            </a:r>
            <a:r>
              <a:rPr lang="zh-TW" altLang="en-US" sz="2400" dirty="0" smtClean="0">
                <a:latin typeface="+mj-ea"/>
                <a:ea typeface="+mj-ea"/>
              </a:rPr>
              <a:t>代碼最後之英文子母</a:t>
            </a:r>
            <a:r>
              <a:rPr lang="en-US" altLang="zh-TW" sz="2400" dirty="0" smtClean="0">
                <a:latin typeface="+mj-ea"/>
                <a:ea typeface="+mj-ea"/>
              </a:rPr>
              <a:t>A</a:t>
            </a:r>
            <a:r>
              <a:rPr lang="zh-TW" altLang="en-US" sz="2400" dirty="0" smtClean="0">
                <a:latin typeface="+mj-ea"/>
                <a:ea typeface="+mj-ea"/>
              </a:rPr>
              <a:t>或</a:t>
            </a:r>
            <a:r>
              <a:rPr lang="en-US" altLang="zh-TW" sz="2400" dirty="0" smtClean="0">
                <a:latin typeface="+mj-ea"/>
                <a:ea typeface="+mj-ea"/>
              </a:rPr>
              <a:t>B</a:t>
            </a:r>
            <a:r>
              <a:rPr lang="zh-TW" altLang="en-US" sz="2400" dirty="0" smtClean="0">
                <a:latin typeface="+mj-ea"/>
                <a:ea typeface="+mj-ea"/>
              </a:rPr>
              <a:t>係指經費來源</a:t>
            </a:r>
            <a:r>
              <a:rPr lang="en-US" altLang="zh-TW" sz="2400" dirty="0" smtClean="0">
                <a:latin typeface="+mj-ea"/>
                <a:ea typeface="+mj-ea"/>
              </a:rPr>
              <a:t>:A</a:t>
            </a:r>
            <a:r>
              <a:rPr lang="zh-TW" altLang="en-US" sz="2400" dirty="0" smtClean="0">
                <a:latin typeface="+mj-ea"/>
                <a:ea typeface="+mj-ea"/>
              </a:rPr>
              <a:t>為預算內</a:t>
            </a:r>
            <a:r>
              <a:rPr lang="en-US" altLang="zh-TW" sz="2400" dirty="0" smtClean="0">
                <a:latin typeface="+mj-ea"/>
                <a:ea typeface="+mj-ea"/>
              </a:rPr>
              <a:t>;B</a:t>
            </a:r>
            <a:r>
              <a:rPr lang="zh-TW" altLang="en-US" sz="2400" dirty="0" smtClean="0">
                <a:latin typeface="+mj-ea"/>
                <a:ea typeface="+mj-ea"/>
              </a:rPr>
              <a:t>為預算外，一般教學單位及行政單位常見之經費用途如下</a:t>
            </a:r>
            <a:r>
              <a:rPr lang="en-US" altLang="zh-TW" sz="2400" dirty="0" smtClean="0">
                <a:latin typeface="+mj-ea"/>
                <a:ea typeface="+mj-ea"/>
              </a:rPr>
              <a:t>:</a:t>
            </a:r>
          </a:p>
          <a:p>
            <a:r>
              <a:rPr lang="en-US" altLang="zh-TW" sz="2400" dirty="0" smtClean="0">
                <a:latin typeface="+mj-ea"/>
                <a:ea typeface="+mj-ea"/>
              </a:rPr>
              <a:t>0700A</a:t>
            </a:r>
            <a:r>
              <a:rPr lang="zh-TW" altLang="en-US" sz="2400" dirty="0" smtClean="0">
                <a:latin typeface="+mj-ea"/>
                <a:ea typeface="+mj-ea"/>
              </a:rPr>
              <a:t>、</a:t>
            </a:r>
            <a:r>
              <a:rPr lang="en-US" altLang="zh-TW" sz="2400" dirty="0" smtClean="0">
                <a:latin typeface="+mj-ea"/>
                <a:ea typeface="+mj-ea"/>
              </a:rPr>
              <a:t>0700B</a:t>
            </a:r>
            <a:r>
              <a:rPr lang="zh-TW" altLang="en-US" sz="2400" dirty="0" smtClean="0">
                <a:latin typeface="+mj-ea"/>
                <a:ea typeface="+mj-ea"/>
              </a:rPr>
              <a:t>  設備費</a:t>
            </a:r>
            <a:r>
              <a:rPr lang="en-US" altLang="zh-TW" sz="2400" dirty="0" smtClean="0">
                <a:latin typeface="+mj-ea"/>
                <a:ea typeface="+mj-ea"/>
              </a:rPr>
              <a:t>(</a:t>
            </a:r>
            <a:r>
              <a:rPr lang="zh-TW" altLang="en-US" sz="2400" dirty="0" smtClean="0">
                <a:latin typeface="+mj-ea"/>
                <a:ea typeface="+mj-ea"/>
              </a:rPr>
              <a:t>年度預算分配數</a:t>
            </a:r>
            <a:r>
              <a:rPr lang="en-US" altLang="zh-TW" sz="2400" dirty="0" smtClean="0">
                <a:latin typeface="+mj-ea"/>
                <a:ea typeface="+mj-ea"/>
              </a:rPr>
              <a:t>)</a:t>
            </a:r>
          </a:p>
          <a:p>
            <a:r>
              <a:rPr lang="en-US" altLang="zh-TW" sz="2400" dirty="0" smtClean="0">
                <a:latin typeface="+mj-ea"/>
                <a:ea typeface="+mj-ea"/>
              </a:rPr>
              <a:t>0730A</a:t>
            </a:r>
            <a:r>
              <a:rPr lang="zh-TW" altLang="en-US" sz="2400" dirty="0" smtClean="0">
                <a:latin typeface="+mj-ea"/>
                <a:ea typeface="+mj-ea"/>
              </a:rPr>
              <a:t>、</a:t>
            </a:r>
            <a:r>
              <a:rPr lang="en-US" altLang="zh-TW" sz="2400" dirty="0" smtClean="0">
                <a:latin typeface="+mj-ea"/>
                <a:ea typeface="+mj-ea"/>
              </a:rPr>
              <a:t>0730B</a:t>
            </a:r>
            <a:r>
              <a:rPr lang="zh-TW" altLang="en-US" sz="2400" dirty="0" smtClean="0">
                <a:latin typeface="+mj-ea"/>
                <a:ea typeface="+mj-ea"/>
              </a:rPr>
              <a:t>  校控設備費</a:t>
            </a:r>
            <a:endParaRPr lang="en-US" altLang="zh-TW" sz="2400" dirty="0" smtClean="0">
              <a:latin typeface="+mj-ea"/>
              <a:ea typeface="+mj-ea"/>
            </a:endParaRPr>
          </a:p>
          <a:p>
            <a:r>
              <a:rPr lang="en-US" altLang="zh-TW" sz="2400" dirty="0" smtClean="0">
                <a:latin typeface="+mj-ea"/>
                <a:ea typeface="+mj-ea"/>
              </a:rPr>
              <a:t>0731A</a:t>
            </a:r>
            <a:r>
              <a:rPr lang="zh-TW" altLang="en-US" sz="2400" dirty="0" smtClean="0">
                <a:latin typeface="+mj-ea"/>
                <a:ea typeface="+mj-ea"/>
              </a:rPr>
              <a:t>、</a:t>
            </a:r>
            <a:r>
              <a:rPr lang="en-US" altLang="zh-TW" sz="2400" dirty="0" smtClean="0">
                <a:latin typeface="+mj-ea"/>
                <a:ea typeface="+mj-ea"/>
              </a:rPr>
              <a:t>0731B</a:t>
            </a:r>
            <a:r>
              <a:rPr lang="zh-TW" altLang="en-US" sz="2400" dirty="0" smtClean="0">
                <a:latin typeface="+mj-ea"/>
                <a:ea typeface="+mj-ea"/>
              </a:rPr>
              <a:t>  校控</a:t>
            </a:r>
            <a:r>
              <a:rPr lang="en-US" altLang="zh-TW" sz="2400" dirty="0" smtClean="0">
                <a:latin typeface="+mj-ea"/>
                <a:ea typeface="+mj-ea"/>
              </a:rPr>
              <a:t>-</a:t>
            </a:r>
            <a:r>
              <a:rPr lang="zh-TW" altLang="en-US" sz="2400" dirty="0" smtClean="0">
                <a:latin typeface="+mj-ea"/>
                <a:ea typeface="+mj-ea"/>
              </a:rPr>
              <a:t>專案設備費</a:t>
            </a:r>
            <a:endParaRPr lang="en-US" altLang="zh-TW" sz="2400" dirty="0" smtClean="0">
              <a:latin typeface="+mj-ea"/>
              <a:ea typeface="+mj-ea"/>
            </a:endParaRPr>
          </a:p>
          <a:p>
            <a:r>
              <a:rPr lang="en-US" altLang="zh-TW" sz="2400" dirty="0" smtClean="0">
                <a:latin typeface="+mj-ea"/>
                <a:ea typeface="+mj-ea"/>
              </a:rPr>
              <a:t>0732A</a:t>
            </a:r>
            <a:r>
              <a:rPr lang="zh-TW" altLang="en-US" sz="2400" dirty="0" smtClean="0">
                <a:latin typeface="+mj-ea"/>
                <a:ea typeface="+mj-ea"/>
              </a:rPr>
              <a:t>、</a:t>
            </a:r>
            <a:r>
              <a:rPr lang="en-US" altLang="zh-TW" sz="2400" dirty="0" smtClean="0">
                <a:latin typeface="+mj-ea"/>
                <a:ea typeface="+mj-ea"/>
              </a:rPr>
              <a:t>0732B</a:t>
            </a:r>
            <a:r>
              <a:rPr lang="zh-TW" altLang="en-US" sz="2400" dirty="0" smtClean="0">
                <a:latin typeface="+mj-ea"/>
                <a:ea typeface="+mj-ea"/>
              </a:rPr>
              <a:t>  研究群設備費</a:t>
            </a:r>
            <a:r>
              <a:rPr lang="en-US" altLang="zh-TW" sz="2400" dirty="0" smtClean="0">
                <a:latin typeface="+mj-ea"/>
                <a:ea typeface="+mj-ea"/>
              </a:rPr>
              <a:t>(</a:t>
            </a:r>
            <a:r>
              <a:rPr lang="zh-TW" altLang="en-US" sz="2400" dirty="0" smtClean="0">
                <a:latin typeface="+mj-ea"/>
                <a:ea typeface="+mj-ea"/>
              </a:rPr>
              <a:t>由研發處控管並分配</a:t>
            </a:r>
            <a:r>
              <a:rPr lang="en-US" altLang="zh-TW" sz="2400" dirty="0" smtClean="0">
                <a:latin typeface="+mj-ea"/>
                <a:ea typeface="+mj-ea"/>
              </a:rPr>
              <a:t>)</a:t>
            </a:r>
            <a:r>
              <a:rPr lang="zh-TW" altLang="en-US" sz="2400" dirty="0" smtClean="0">
                <a:latin typeface="+mj-ea"/>
                <a:ea typeface="+mj-ea"/>
              </a:rPr>
              <a:t>  </a:t>
            </a:r>
            <a:endParaRPr lang="en-US" altLang="zh-TW" sz="2400" dirty="0" smtClean="0">
              <a:latin typeface="+mj-ea"/>
              <a:ea typeface="+mj-ea"/>
            </a:endParaRPr>
          </a:p>
          <a:p>
            <a:r>
              <a:rPr lang="en-US" altLang="zh-TW" sz="2400" dirty="0" smtClean="0">
                <a:latin typeface="+mj-ea"/>
                <a:ea typeface="+mj-ea"/>
              </a:rPr>
              <a:t>0760A</a:t>
            </a:r>
            <a:r>
              <a:rPr lang="zh-TW" altLang="en-US" sz="2400" dirty="0" smtClean="0">
                <a:latin typeface="+mj-ea"/>
                <a:ea typeface="+mj-ea"/>
              </a:rPr>
              <a:t>、</a:t>
            </a:r>
            <a:r>
              <a:rPr lang="en-US" altLang="zh-TW" sz="2400" dirty="0" smtClean="0">
                <a:latin typeface="+mj-ea"/>
                <a:ea typeface="+mj-ea"/>
              </a:rPr>
              <a:t>0760B</a:t>
            </a:r>
            <a:r>
              <a:rPr lang="zh-TW" altLang="en-US" sz="2400" dirty="0" smtClean="0">
                <a:latin typeface="+mj-ea"/>
                <a:ea typeface="+mj-ea"/>
              </a:rPr>
              <a:t>  軟體設備費</a:t>
            </a:r>
            <a:r>
              <a:rPr lang="en-US" altLang="zh-TW" sz="2400" dirty="0" smtClean="0">
                <a:latin typeface="+mj-ea"/>
                <a:ea typeface="+mj-ea"/>
              </a:rPr>
              <a:t>(</a:t>
            </a:r>
            <a:r>
              <a:rPr lang="zh-TW" altLang="en-US" sz="2400" dirty="0" smtClean="0">
                <a:latin typeface="+mj-ea"/>
                <a:ea typeface="+mj-ea"/>
              </a:rPr>
              <a:t>由電算中心控管及分配</a:t>
            </a:r>
            <a:r>
              <a:rPr lang="en-US" altLang="zh-TW" sz="2400" dirty="0" smtClean="0">
                <a:latin typeface="+mj-ea"/>
                <a:ea typeface="+mj-ea"/>
              </a:rPr>
              <a:t>)</a:t>
            </a:r>
            <a:r>
              <a:rPr lang="zh-TW" altLang="en-US" sz="2400" dirty="0" smtClean="0">
                <a:latin typeface="+mj-ea"/>
                <a:ea typeface="+mj-ea"/>
              </a:rPr>
              <a:t> </a:t>
            </a:r>
            <a:endParaRPr lang="en-US" altLang="zh-TW" sz="2400" dirty="0" smtClean="0">
              <a:latin typeface="+mj-ea"/>
              <a:ea typeface="+mj-ea"/>
            </a:endParaRPr>
          </a:p>
          <a:p>
            <a:r>
              <a:rPr lang="en-US" altLang="zh-TW" sz="2400" dirty="0" smtClean="0">
                <a:latin typeface="+mj-ea"/>
                <a:ea typeface="+mj-ea"/>
              </a:rPr>
              <a:t>0781B</a:t>
            </a:r>
            <a:r>
              <a:rPr lang="zh-TW" altLang="en-US" sz="2400" dirty="0" smtClean="0">
                <a:latin typeface="+mj-ea"/>
                <a:ea typeface="+mj-ea"/>
              </a:rPr>
              <a:t>         專利權</a:t>
            </a:r>
            <a:r>
              <a:rPr lang="en-US" altLang="zh-TW" sz="2400" dirty="0" smtClean="0">
                <a:latin typeface="+mj-ea"/>
                <a:ea typeface="+mj-ea"/>
              </a:rPr>
              <a:t>(</a:t>
            </a:r>
            <a:r>
              <a:rPr lang="zh-TW" altLang="en-US" sz="2400" dirty="0" smtClean="0">
                <a:latin typeface="+mj-ea"/>
                <a:ea typeface="+mj-ea"/>
              </a:rPr>
              <a:t>產學營運總中心運用</a:t>
            </a:r>
            <a:r>
              <a:rPr lang="en-US" altLang="zh-TW" sz="2400" dirty="0" smtClean="0">
                <a:latin typeface="+mj-ea"/>
                <a:ea typeface="+mj-ea"/>
              </a:rPr>
              <a:t>)</a:t>
            </a:r>
          </a:p>
          <a:p>
            <a:r>
              <a:rPr lang="en-US" altLang="zh-TW" sz="2400" dirty="0" smtClean="0">
                <a:latin typeface="+mj-ea"/>
                <a:ea typeface="+mj-ea"/>
              </a:rPr>
              <a:t>0782A</a:t>
            </a:r>
            <a:r>
              <a:rPr lang="zh-TW" altLang="en-US" sz="2400" dirty="0" smtClean="0">
                <a:latin typeface="+mj-ea"/>
                <a:ea typeface="+mj-ea"/>
              </a:rPr>
              <a:t>、</a:t>
            </a:r>
            <a:r>
              <a:rPr lang="en-US" altLang="zh-TW" sz="2400" dirty="0" smtClean="0">
                <a:latin typeface="+mj-ea"/>
                <a:ea typeface="+mj-ea"/>
              </a:rPr>
              <a:t>0782B</a:t>
            </a:r>
            <a:r>
              <a:rPr lang="zh-TW" altLang="en-US" sz="2400" dirty="0" smtClean="0">
                <a:latin typeface="+mj-ea"/>
                <a:ea typeface="+mj-ea"/>
              </a:rPr>
              <a:t>  遞延費用</a:t>
            </a:r>
            <a:r>
              <a:rPr lang="en-US" altLang="zh-TW" sz="2400" dirty="0" smtClean="0">
                <a:latin typeface="+mj-ea"/>
                <a:ea typeface="+mj-ea"/>
              </a:rPr>
              <a:t>(</a:t>
            </a:r>
            <a:r>
              <a:rPr lang="zh-TW" altLang="en-US" sz="2400" dirty="0" smtClean="0">
                <a:latin typeface="+mj-ea"/>
                <a:ea typeface="+mj-ea"/>
              </a:rPr>
              <a:t>總務處運用</a:t>
            </a:r>
            <a:r>
              <a:rPr lang="en-US" altLang="zh-TW" sz="2400" dirty="0" smtClean="0">
                <a:latin typeface="+mj-ea"/>
                <a:ea typeface="+mj-ea"/>
              </a:rPr>
              <a:t>)</a:t>
            </a:r>
          </a:p>
        </p:txBody>
      </p:sp>
      <p:sp>
        <p:nvSpPr>
          <p:cNvPr id="4" name="投影片編號版面配置區 3"/>
          <p:cNvSpPr>
            <a:spLocks noGrp="1"/>
          </p:cNvSpPr>
          <p:nvPr>
            <p:ph type="sldNum" sz="quarter" idx="12"/>
          </p:nvPr>
        </p:nvSpPr>
        <p:spPr/>
        <p:txBody>
          <a:bodyPr/>
          <a:lstStyle/>
          <a:p>
            <a:pPr>
              <a:defRPr/>
            </a:pPr>
            <a:fld id="{4CF7DCF6-08EF-4AEE-AAA1-EDA3BB0A3FAA}" type="slidenum">
              <a:rPr lang="en-US" altLang="zh-TW" smtClean="0"/>
              <a:pPr>
                <a:defRPr/>
              </a:pPr>
              <a:t>8</a:t>
            </a:fld>
            <a:endParaRPr lang="en-US" altLang="zh-TW"/>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latin typeface="+mj-ea"/>
              </a:rPr>
              <a:t>一、計畫代碼及經費用途</a:t>
            </a:r>
            <a:endParaRPr lang="zh-TW" altLang="en-US" sz="4000" b="1" dirty="0"/>
          </a:p>
        </p:txBody>
      </p:sp>
      <p:sp>
        <p:nvSpPr>
          <p:cNvPr id="3" name="內容版面配置區 2"/>
          <p:cNvSpPr>
            <a:spLocks noGrp="1"/>
          </p:cNvSpPr>
          <p:nvPr>
            <p:ph idx="1"/>
          </p:nvPr>
        </p:nvSpPr>
        <p:spPr/>
        <p:txBody>
          <a:bodyPr/>
          <a:lstStyle/>
          <a:p>
            <a:r>
              <a:rPr lang="en-US" altLang="zh-TW" sz="2400" dirty="0" smtClean="0">
                <a:latin typeface="+mj-ea"/>
                <a:ea typeface="+mj-ea"/>
              </a:rPr>
              <a:t>2300B</a:t>
            </a:r>
            <a:r>
              <a:rPr lang="zh-TW" altLang="en-US" sz="2400" dirty="0" smtClean="0">
                <a:latin typeface="+mj-ea"/>
                <a:ea typeface="+mj-ea"/>
              </a:rPr>
              <a:t>            教學訓輔</a:t>
            </a:r>
            <a:r>
              <a:rPr lang="en-US" altLang="zh-TW" sz="2400" dirty="0" smtClean="0">
                <a:latin typeface="+mj-ea"/>
                <a:ea typeface="+mj-ea"/>
              </a:rPr>
              <a:t>-</a:t>
            </a:r>
            <a:r>
              <a:rPr lang="zh-TW" altLang="en-US" sz="2400" dirty="0" smtClean="0">
                <a:latin typeface="+mj-ea"/>
                <a:ea typeface="+mj-ea"/>
              </a:rPr>
              <a:t>業務費（年度預算分配數）</a:t>
            </a:r>
            <a:endParaRPr lang="en-US" altLang="zh-TW" sz="2400" dirty="0" smtClean="0">
              <a:latin typeface="+mj-ea"/>
              <a:ea typeface="+mj-ea"/>
            </a:endParaRPr>
          </a:p>
          <a:p>
            <a:r>
              <a:rPr lang="en-US" altLang="zh-TW" sz="2400" dirty="0" smtClean="0">
                <a:latin typeface="+mj-ea"/>
                <a:ea typeface="+mj-ea"/>
              </a:rPr>
              <a:t>2310B</a:t>
            </a:r>
            <a:r>
              <a:rPr lang="zh-TW" altLang="en-US" sz="2400" dirty="0" smtClean="0">
                <a:latin typeface="+mj-ea"/>
                <a:ea typeface="+mj-ea"/>
              </a:rPr>
              <a:t>            教學訓輔</a:t>
            </a:r>
            <a:r>
              <a:rPr lang="en-US" altLang="zh-TW" sz="2400" dirty="0" smtClean="0">
                <a:latin typeface="+mj-ea"/>
                <a:ea typeface="+mj-ea"/>
              </a:rPr>
              <a:t>-</a:t>
            </a:r>
            <a:r>
              <a:rPr lang="zh-TW" altLang="en-US" sz="2400" dirty="0" smtClean="0">
                <a:latin typeface="+mj-ea"/>
                <a:ea typeface="+mj-ea"/>
              </a:rPr>
              <a:t>校控業務費</a:t>
            </a:r>
            <a:endParaRPr lang="en-US" altLang="zh-TW" sz="2400" dirty="0" smtClean="0">
              <a:latin typeface="+mj-ea"/>
              <a:ea typeface="+mj-ea"/>
            </a:endParaRPr>
          </a:p>
          <a:p>
            <a:r>
              <a:rPr lang="en-US" altLang="zh-TW" sz="2400" dirty="0" smtClean="0">
                <a:latin typeface="+mj-ea"/>
                <a:ea typeface="+mj-ea"/>
              </a:rPr>
              <a:t>2313B</a:t>
            </a:r>
            <a:r>
              <a:rPr lang="zh-TW" altLang="en-US" sz="2400" dirty="0" smtClean="0">
                <a:latin typeface="+mj-ea"/>
                <a:ea typeface="+mj-ea"/>
              </a:rPr>
              <a:t>            教學</a:t>
            </a:r>
            <a:r>
              <a:rPr lang="en-US" altLang="zh-TW" sz="2400" dirty="0" smtClean="0">
                <a:latin typeface="+mj-ea"/>
                <a:ea typeface="+mj-ea"/>
              </a:rPr>
              <a:t>-</a:t>
            </a:r>
            <a:r>
              <a:rPr lang="zh-TW" altLang="en-US" sz="2400" dirty="0" smtClean="0">
                <a:latin typeface="+mj-ea"/>
                <a:ea typeface="+mj-ea"/>
              </a:rPr>
              <a:t>專案業務費</a:t>
            </a:r>
            <a:endParaRPr lang="en-US" altLang="zh-TW" sz="2400" dirty="0" smtClean="0">
              <a:latin typeface="+mj-ea"/>
              <a:ea typeface="+mj-ea"/>
            </a:endParaRPr>
          </a:p>
          <a:p>
            <a:r>
              <a:rPr lang="en-US" altLang="zh-TW" sz="2400" dirty="0" smtClean="0">
                <a:latin typeface="+mj-ea"/>
                <a:ea typeface="+mj-ea"/>
              </a:rPr>
              <a:t>2315B</a:t>
            </a:r>
            <a:r>
              <a:rPr lang="zh-TW" altLang="en-US" sz="2400" dirty="0" smtClean="0">
                <a:latin typeface="+mj-ea"/>
                <a:ea typeface="+mj-ea"/>
              </a:rPr>
              <a:t>、</a:t>
            </a:r>
            <a:r>
              <a:rPr lang="en-US" altLang="zh-TW" sz="2400" dirty="0" smtClean="0">
                <a:latin typeface="+mj-ea"/>
                <a:ea typeface="+mj-ea"/>
              </a:rPr>
              <a:t>2351B~54B</a:t>
            </a:r>
            <a:r>
              <a:rPr lang="zh-TW" altLang="en-US" sz="2400" dirty="0" smtClean="0">
                <a:latin typeface="+mj-ea"/>
                <a:ea typeface="+mj-ea"/>
              </a:rPr>
              <a:t> 研究群經費</a:t>
            </a:r>
            <a:r>
              <a:rPr lang="en-US" altLang="zh-TW" sz="2400" dirty="0" smtClean="0">
                <a:latin typeface="+mj-ea"/>
                <a:ea typeface="+mj-ea"/>
              </a:rPr>
              <a:t>-</a:t>
            </a:r>
            <a:r>
              <a:rPr lang="zh-TW" altLang="en-US" sz="2400" dirty="0" smtClean="0">
                <a:latin typeface="+mj-ea"/>
                <a:ea typeface="+mj-ea"/>
              </a:rPr>
              <a:t>教學業務費</a:t>
            </a:r>
            <a:endParaRPr lang="en-US" altLang="zh-TW" sz="2400" dirty="0" smtClean="0">
              <a:latin typeface="+mj-ea"/>
              <a:ea typeface="+mj-ea"/>
            </a:endParaRPr>
          </a:p>
          <a:p>
            <a:r>
              <a:rPr lang="en-US" altLang="zh-TW" sz="2400" dirty="0" smtClean="0">
                <a:latin typeface="+mj-ea"/>
                <a:ea typeface="+mj-ea"/>
              </a:rPr>
              <a:t>2325B        </a:t>
            </a:r>
            <a:r>
              <a:rPr lang="zh-TW" altLang="en-US" sz="2400" dirty="0" smtClean="0">
                <a:latin typeface="+mj-ea"/>
                <a:ea typeface="+mj-ea"/>
              </a:rPr>
              <a:t>    </a:t>
            </a:r>
            <a:r>
              <a:rPr lang="zh-TW" altLang="en-US" sz="2400" dirty="0" smtClean="0">
                <a:solidFill>
                  <a:srgbClr val="CC0066"/>
                </a:solidFill>
                <a:latin typeface="+mj-ea"/>
                <a:ea typeface="+mj-ea"/>
              </a:rPr>
              <a:t>教學</a:t>
            </a:r>
            <a:r>
              <a:rPr lang="en-US" altLang="zh-TW" sz="2400" dirty="0" smtClean="0">
                <a:solidFill>
                  <a:srgbClr val="CC0066"/>
                </a:solidFill>
                <a:latin typeface="+mj-ea"/>
                <a:ea typeface="+mj-ea"/>
              </a:rPr>
              <a:t>-</a:t>
            </a:r>
            <a:r>
              <a:rPr lang="zh-TW" altLang="en-US" sz="2400" dirty="0" smtClean="0">
                <a:solidFill>
                  <a:srgbClr val="CC0066"/>
                </a:solidFill>
                <a:latin typeface="+mj-ea"/>
                <a:ea typeface="+mj-ea"/>
              </a:rPr>
              <a:t>差旅費</a:t>
            </a:r>
            <a:endParaRPr lang="en-US" altLang="zh-TW" sz="2400" dirty="0" smtClean="0">
              <a:solidFill>
                <a:srgbClr val="CC0066"/>
              </a:solidFill>
              <a:latin typeface="+mj-ea"/>
              <a:ea typeface="+mj-ea"/>
            </a:endParaRPr>
          </a:p>
          <a:p>
            <a:r>
              <a:rPr lang="en-US" altLang="zh-TW" sz="2400" dirty="0" smtClean="0">
                <a:latin typeface="+mj-ea"/>
                <a:ea typeface="+mj-ea"/>
              </a:rPr>
              <a:t>2326B</a:t>
            </a:r>
            <a:r>
              <a:rPr lang="zh-TW" altLang="en-US" sz="2400" dirty="0" smtClean="0">
                <a:latin typeface="+mj-ea"/>
                <a:ea typeface="+mj-ea"/>
              </a:rPr>
              <a:t>            教學訓輔</a:t>
            </a:r>
            <a:r>
              <a:rPr lang="en-US" altLang="zh-TW" sz="2400" dirty="0" smtClean="0">
                <a:latin typeface="+mj-ea"/>
                <a:ea typeface="+mj-ea"/>
              </a:rPr>
              <a:t>-</a:t>
            </a:r>
            <a:r>
              <a:rPr lang="zh-TW" altLang="en-US" sz="2400" dirty="0" smtClean="0">
                <a:latin typeface="+mj-ea"/>
                <a:ea typeface="+mj-ea"/>
              </a:rPr>
              <a:t>論文指導口試費</a:t>
            </a:r>
            <a:endParaRPr lang="en-US" altLang="zh-TW" sz="2400" dirty="0" smtClean="0">
              <a:latin typeface="+mj-ea"/>
              <a:ea typeface="+mj-ea"/>
            </a:endParaRPr>
          </a:p>
          <a:p>
            <a:r>
              <a:rPr lang="en-US" altLang="zh-TW" sz="2400" dirty="0" smtClean="0">
                <a:latin typeface="+mj-ea"/>
                <a:ea typeface="+mj-ea"/>
              </a:rPr>
              <a:t>2500B</a:t>
            </a:r>
            <a:r>
              <a:rPr lang="zh-TW" altLang="en-US" sz="2400" dirty="0" smtClean="0">
                <a:latin typeface="+mj-ea"/>
                <a:ea typeface="+mj-ea"/>
              </a:rPr>
              <a:t>            </a:t>
            </a:r>
            <a:r>
              <a:rPr lang="zh-TW" altLang="en-US" sz="2400" dirty="0" smtClean="0">
                <a:solidFill>
                  <a:srgbClr val="CC0066"/>
                </a:solidFill>
                <a:latin typeface="+mj-ea"/>
                <a:ea typeface="+mj-ea"/>
              </a:rPr>
              <a:t>教學訓輔</a:t>
            </a:r>
            <a:r>
              <a:rPr lang="en-US" altLang="zh-TW" sz="2400" dirty="0" smtClean="0">
                <a:solidFill>
                  <a:srgbClr val="CC0066"/>
                </a:solidFill>
                <a:latin typeface="+mj-ea"/>
                <a:ea typeface="+mj-ea"/>
              </a:rPr>
              <a:t>-</a:t>
            </a:r>
            <a:r>
              <a:rPr lang="zh-TW" altLang="en-US" sz="2400" dirty="0" smtClean="0">
                <a:solidFill>
                  <a:srgbClr val="CC0066"/>
                </a:solidFill>
                <a:latin typeface="+mj-ea"/>
                <a:ea typeface="+mj-ea"/>
              </a:rPr>
              <a:t>國外旅費</a:t>
            </a:r>
            <a:endParaRPr lang="en-US" altLang="zh-TW" sz="2400" dirty="0" smtClean="0">
              <a:solidFill>
                <a:srgbClr val="CC0066"/>
              </a:solidFill>
              <a:latin typeface="+mj-ea"/>
              <a:ea typeface="+mj-ea"/>
            </a:endParaRPr>
          </a:p>
          <a:p>
            <a:r>
              <a:rPr lang="en-US" altLang="zh-TW" sz="2400" dirty="0" smtClean="0">
                <a:latin typeface="+mj-ea"/>
                <a:ea typeface="+mj-ea"/>
              </a:rPr>
              <a:t>2501B</a:t>
            </a:r>
            <a:r>
              <a:rPr lang="zh-TW" altLang="en-US" sz="2400" dirty="0" smtClean="0">
                <a:latin typeface="+mj-ea"/>
                <a:ea typeface="+mj-ea"/>
              </a:rPr>
              <a:t>            </a:t>
            </a:r>
            <a:r>
              <a:rPr lang="zh-TW" altLang="en-US" sz="2400" dirty="0" smtClean="0">
                <a:solidFill>
                  <a:srgbClr val="CC0066"/>
                </a:solidFill>
                <a:latin typeface="+mj-ea"/>
                <a:ea typeface="+mj-ea"/>
              </a:rPr>
              <a:t>教學訓輔</a:t>
            </a:r>
            <a:r>
              <a:rPr lang="en-US" altLang="zh-TW" sz="2400" dirty="0" smtClean="0">
                <a:solidFill>
                  <a:srgbClr val="CC0066"/>
                </a:solidFill>
                <a:latin typeface="+mj-ea"/>
                <a:ea typeface="+mj-ea"/>
              </a:rPr>
              <a:t>-</a:t>
            </a:r>
            <a:r>
              <a:rPr lang="zh-TW" altLang="en-US" sz="2400" dirty="0" smtClean="0">
                <a:solidFill>
                  <a:srgbClr val="CC0066"/>
                </a:solidFill>
                <a:latin typeface="+mj-ea"/>
                <a:ea typeface="+mj-ea"/>
              </a:rPr>
              <a:t>大陸地區旅費</a:t>
            </a:r>
            <a:endParaRPr lang="en-US" altLang="zh-TW" sz="2400" dirty="0" smtClean="0">
              <a:solidFill>
                <a:srgbClr val="CC0066"/>
              </a:solidFill>
              <a:latin typeface="+mj-ea"/>
              <a:ea typeface="+mj-ea"/>
            </a:endParaRPr>
          </a:p>
          <a:p>
            <a:r>
              <a:rPr lang="en-US" altLang="zh-TW" sz="2400" dirty="0" smtClean="0">
                <a:latin typeface="+mj-ea"/>
                <a:ea typeface="+mj-ea"/>
              </a:rPr>
              <a:t>8100B~8107B</a:t>
            </a:r>
            <a:r>
              <a:rPr lang="zh-TW" altLang="en-US" sz="2400" dirty="0" smtClean="0">
                <a:latin typeface="+mj-ea"/>
                <a:ea typeface="+mj-ea"/>
              </a:rPr>
              <a:t>      </a:t>
            </a:r>
            <a:r>
              <a:rPr lang="zh-TW" altLang="en-US" sz="2400" dirty="0" smtClean="0">
                <a:solidFill>
                  <a:srgbClr val="CC0066"/>
                </a:solidFill>
                <a:latin typeface="+mj-ea"/>
                <a:ea typeface="+mj-ea"/>
              </a:rPr>
              <a:t>學生公費</a:t>
            </a:r>
            <a:r>
              <a:rPr lang="en-US" altLang="zh-TW" sz="2400" dirty="0" smtClean="0">
                <a:solidFill>
                  <a:srgbClr val="CC0066"/>
                </a:solidFill>
                <a:latin typeface="+mj-ea"/>
                <a:ea typeface="+mj-ea"/>
              </a:rPr>
              <a:t>(</a:t>
            </a:r>
            <a:r>
              <a:rPr lang="zh-TW" altLang="en-US" sz="2400" dirty="0" smtClean="0">
                <a:solidFill>
                  <a:srgbClr val="CC0066"/>
                </a:solidFill>
                <a:latin typeface="+mj-ea"/>
                <a:ea typeface="+mj-ea"/>
              </a:rPr>
              <a:t>含工讀金及各類獎助學金</a:t>
            </a:r>
            <a:r>
              <a:rPr lang="en-US" altLang="zh-TW" sz="2400" dirty="0" smtClean="0">
                <a:solidFill>
                  <a:srgbClr val="CC0066"/>
                </a:solidFill>
                <a:latin typeface="+mj-ea"/>
                <a:ea typeface="+mj-ea"/>
              </a:rPr>
              <a:t>)</a:t>
            </a:r>
            <a:r>
              <a:rPr lang="zh-TW" altLang="en-US" sz="2400" dirty="0" smtClean="0">
                <a:solidFill>
                  <a:srgbClr val="CC0066"/>
                </a:solidFill>
                <a:latin typeface="+mj-ea"/>
                <a:ea typeface="+mj-ea"/>
              </a:rPr>
              <a:t> </a:t>
            </a:r>
          </a:p>
          <a:p>
            <a:endParaRPr lang="en-US" altLang="zh-TW" sz="2800" dirty="0" smtClean="0">
              <a:latin typeface="+mj-ea"/>
              <a:ea typeface="+mj-ea"/>
            </a:endParaRPr>
          </a:p>
          <a:p>
            <a:endParaRPr lang="zh-TW" altLang="en-US" sz="2800" dirty="0">
              <a:latin typeface="+mj-ea"/>
              <a:ea typeface="+mj-ea"/>
            </a:endParaRPr>
          </a:p>
        </p:txBody>
      </p:sp>
      <p:sp>
        <p:nvSpPr>
          <p:cNvPr id="4" name="投影片編號版面配置區 3"/>
          <p:cNvSpPr>
            <a:spLocks noGrp="1"/>
          </p:cNvSpPr>
          <p:nvPr>
            <p:ph type="sldNum" sz="quarter" idx="12"/>
          </p:nvPr>
        </p:nvSpPr>
        <p:spPr/>
        <p:txBody>
          <a:bodyPr/>
          <a:lstStyle/>
          <a:p>
            <a:pPr>
              <a:defRPr/>
            </a:pPr>
            <a:fld id="{4CF7DCF6-08EF-4AEE-AAA1-EDA3BB0A3FAA}" type="slidenum">
              <a:rPr lang="en-US" altLang="zh-TW" smtClean="0"/>
              <a:pPr>
                <a:defRPr/>
              </a:pPr>
              <a:t>9</a:t>
            </a:fld>
            <a:endParaRPr lang="en-US" altLang="zh-TW"/>
          </a:p>
        </p:txBody>
      </p:sp>
    </p:spTree>
  </p:cSld>
  <p:clrMapOvr>
    <a:masterClrMapping/>
  </p:clrMapOvr>
  <p:transition/>
</p:sld>
</file>

<file path=ppt/theme/theme1.xml><?xml version="1.0" encoding="utf-8"?>
<a:theme xmlns:a="http://schemas.openxmlformats.org/drawingml/2006/main" name="自訂設計">
  <a:themeElements>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訂設計">
      <a:majorFont>
        <a:latin typeface="Arial"/>
        <a:ea typeface="標楷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1"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1"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自訂設計">
  <a:themeElements>
    <a:clrScheme name="2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自訂設計">
      <a:majorFont>
        <a:latin typeface="Arial"/>
        <a:ea typeface="標楷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1"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1"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2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ncut簡報範本6</Template>
  <TotalTime>10625</TotalTime>
  <Words>1249</Words>
  <Application>Microsoft Office PowerPoint</Application>
  <PresentationFormat>如螢幕大小 (4:3)</PresentationFormat>
  <Paragraphs>154</Paragraphs>
  <Slides>11</Slides>
  <Notes>2</Notes>
  <HiddenSlides>0</HiddenSlides>
  <MMClips>0</MMClips>
  <ScaleCrop>false</ScaleCrop>
  <HeadingPairs>
    <vt:vector size="4" baseType="variant">
      <vt:variant>
        <vt:lpstr>佈景主題</vt:lpstr>
      </vt:variant>
      <vt:variant>
        <vt:i4>2</vt:i4>
      </vt:variant>
      <vt:variant>
        <vt:lpstr>投影片標題</vt:lpstr>
      </vt:variant>
      <vt:variant>
        <vt:i4>11</vt:i4>
      </vt:variant>
    </vt:vector>
  </HeadingPairs>
  <TitlesOfParts>
    <vt:vector size="13" baseType="lpstr">
      <vt:lpstr>自訂設計</vt:lpstr>
      <vt:lpstr>2_自訂設計</vt:lpstr>
      <vt:lpstr>壹、校務基金基本概念介紹</vt:lpstr>
      <vt:lpstr>壹、校務基金基本概念介紹</vt:lpstr>
      <vt:lpstr>壹、校務基金基本概念介紹</vt:lpstr>
      <vt:lpstr>貳、經費管控設帳及動支、報支說明</vt:lpstr>
      <vt:lpstr>一、計畫代碼及經費用途</vt:lpstr>
      <vt:lpstr>一、計畫代碼及經費用途</vt:lpstr>
      <vt:lpstr>一、計畫代碼及經費用途</vt:lpstr>
      <vt:lpstr>一、計畫代碼及經費用途</vt:lpstr>
      <vt:lpstr>一、計畫代碼及經費用途</vt:lpstr>
      <vt:lpstr>一、計畫代碼及經費用途</vt:lpstr>
      <vt:lpstr>二、經費動支注意事項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nina</cp:lastModifiedBy>
  <cp:revision>787</cp:revision>
  <dcterms:created xsi:type="dcterms:W3CDTF">2007-05-23T06:29:36Z</dcterms:created>
  <dcterms:modified xsi:type="dcterms:W3CDTF">2017-12-14T10:10:05Z</dcterms:modified>
</cp:coreProperties>
</file>